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36" r:id="rId2"/>
  </p:sldMasterIdLst>
  <p:notesMasterIdLst>
    <p:notesMasterId r:id="rId64"/>
  </p:notesMasterIdLst>
  <p:sldIdLst>
    <p:sldId id="447" r:id="rId3"/>
    <p:sldId id="258" r:id="rId4"/>
    <p:sldId id="379" r:id="rId5"/>
    <p:sldId id="380" r:id="rId6"/>
    <p:sldId id="260" r:id="rId7"/>
    <p:sldId id="261" r:id="rId8"/>
    <p:sldId id="262" r:id="rId9"/>
    <p:sldId id="435" r:id="rId10"/>
    <p:sldId id="265" r:id="rId11"/>
    <p:sldId id="264" r:id="rId12"/>
    <p:sldId id="413" r:id="rId13"/>
    <p:sldId id="411" r:id="rId14"/>
    <p:sldId id="412" r:id="rId15"/>
    <p:sldId id="414" r:id="rId16"/>
    <p:sldId id="373" r:id="rId17"/>
    <p:sldId id="269" r:id="rId18"/>
    <p:sldId id="290" r:id="rId19"/>
    <p:sldId id="298" r:id="rId20"/>
    <p:sldId id="300" r:id="rId21"/>
    <p:sldId id="440" r:id="rId22"/>
    <p:sldId id="446" r:id="rId23"/>
    <p:sldId id="387" r:id="rId24"/>
    <p:sldId id="388" r:id="rId25"/>
    <p:sldId id="415" r:id="rId26"/>
    <p:sldId id="438" r:id="rId27"/>
    <p:sldId id="441" r:id="rId28"/>
    <p:sldId id="437" r:id="rId29"/>
    <p:sldId id="389" r:id="rId30"/>
    <p:sldId id="408" r:id="rId31"/>
    <p:sldId id="428" r:id="rId32"/>
    <p:sldId id="427" r:id="rId33"/>
    <p:sldId id="417" r:id="rId34"/>
    <p:sldId id="424" r:id="rId35"/>
    <p:sldId id="443" r:id="rId36"/>
    <p:sldId id="444" r:id="rId37"/>
    <p:sldId id="418" r:id="rId38"/>
    <p:sldId id="419" r:id="rId39"/>
    <p:sldId id="420" r:id="rId40"/>
    <p:sldId id="421" r:id="rId41"/>
    <p:sldId id="422" r:id="rId42"/>
    <p:sldId id="434" r:id="rId43"/>
    <p:sldId id="429" r:id="rId44"/>
    <p:sldId id="445" r:id="rId45"/>
    <p:sldId id="430" r:id="rId46"/>
    <p:sldId id="431" r:id="rId47"/>
    <p:sldId id="390" r:id="rId48"/>
    <p:sldId id="394" r:id="rId49"/>
    <p:sldId id="395" r:id="rId50"/>
    <p:sldId id="396" r:id="rId51"/>
    <p:sldId id="397" r:id="rId52"/>
    <p:sldId id="399" r:id="rId53"/>
    <p:sldId id="400" r:id="rId54"/>
    <p:sldId id="401" r:id="rId55"/>
    <p:sldId id="402" r:id="rId56"/>
    <p:sldId id="407" r:id="rId57"/>
    <p:sldId id="404" r:id="rId58"/>
    <p:sldId id="357" r:id="rId59"/>
    <p:sldId id="384" r:id="rId60"/>
    <p:sldId id="307" r:id="rId61"/>
    <p:sldId id="405" r:id="rId62"/>
    <p:sldId id="346" r:id="rId63"/>
  </p:sldIdLst>
  <p:sldSz cx="12192000" cy="6858000"/>
  <p:notesSz cx="7104063" cy="10234613"/>
  <p:defaultTextStyle>
    <a:defPPr>
      <a:defRPr lang="zh-CN"/>
    </a:defPPr>
    <a:lvl1pPr algn="ctr" rtl="0" fontAlgn="base">
      <a:spcBef>
        <a:spcPct val="0"/>
      </a:spcBef>
      <a:spcAft>
        <a:spcPct val="0"/>
      </a:spcAft>
      <a:defRPr sz="2800" i="1" kern="1200">
        <a:solidFill>
          <a:schemeClr val="tx1"/>
        </a:solidFill>
        <a:latin typeface="Arial" pitchFamily="34" charset="0"/>
        <a:ea typeface="宋体" pitchFamily="2" charset="-122"/>
        <a:cs typeface="+mn-cs"/>
      </a:defRPr>
    </a:lvl1pPr>
    <a:lvl2pPr marL="457200" algn="ctr" rtl="0" fontAlgn="base">
      <a:spcBef>
        <a:spcPct val="0"/>
      </a:spcBef>
      <a:spcAft>
        <a:spcPct val="0"/>
      </a:spcAft>
      <a:defRPr sz="2800" i="1" kern="1200">
        <a:solidFill>
          <a:schemeClr val="tx1"/>
        </a:solidFill>
        <a:latin typeface="Arial" pitchFamily="34" charset="0"/>
        <a:ea typeface="宋体" pitchFamily="2" charset="-122"/>
        <a:cs typeface="+mn-cs"/>
      </a:defRPr>
    </a:lvl2pPr>
    <a:lvl3pPr marL="914400" algn="ctr" rtl="0" fontAlgn="base">
      <a:spcBef>
        <a:spcPct val="0"/>
      </a:spcBef>
      <a:spcAft>
        <a:spcPct val="0"/>
      </a:spcAft>
      <a:defRPr sz="2800" i="1" kern="1200">
        <a:solidFill>
          <a:schemeClr val="tx1"/>
        </a:solidFill>
        <a:latin typeface="Arial" pitchFamily="34" charset="0"/>
        <a:ea typeface="宋体" pitchFamily="2" charset="-122"/>
        <a:cs typeface="+mn-cs"/>
      </a:defRPr>
    </a:lvl3pPr>
    <a:lvl4pPr marL="1371600" algn="ctr" rtl="0" fontAlgn="base">
      <a:spcBef>
        <a:spcPct val="0"/>
      </a:spcBef>
      <a:spcAft>
        <a:spcPct val="0"/>
      </a:spcAft>
      <a:defRPr sz="2800" i="1" kern="1200">
        <a:solidFill>
          <a:schemeClr val="tx1"/>
        </a:solidFill>
        <a:latin typeface="Arial" pitchFamily="34" charset="0"/>
        <a:ea typeface="宋体" pitchFamily="2" charset="-122"/>
        <a:cs typeface="+mn-cs"/>
      </a:defRPr>
    </a:lvl4pPr>
    <a:lvl5pPr marL="1828800" algn="ctr" rtl="0" fontAlgn="base">
      <a:spcBef>
        <a:spcPct val="0"/>
      </a:spcBef>
      <a:spcAft>
        <a:spcPct val="0"/>
      </a:spcAft>
      <a:defRPr sz="2800" i="1" kern="1200">
        <a:solidFill>
          <a:schemeClr val="tx1"/>
        </a:solidFill>
        <a:latin typeface="Arial" pitchFamily="34" charset="0"/>
        <a:ea typeface="宋体" pitchFamily="2" charset="-122"/>
        <a:cs typeface="+mn-cs"/>
      </a:defRPr>
    </a:lvl5pPr>
    <a:lvl6pPr marL="2286000" algn="l" defTabSz="914400" rtl="0" eaLnBrk="1" latinLnBrk="0" hangingPunct="1">
      <a:defRPr sz="2800" i="1" kern="1200">
        <a:solidFill>
          <a:schemeClr val="tx1"/>
        </a:solidFill>
        <a:latin typeface="Arial" pitchFamily="34" charset="0"/>
        <a:ea typeface="宋体" pitchFamily="2" charset="-122"/>
        <a:cs typeface="+mn-cs"/>
      </a:defRPr>
    </a:lvl6pPr>
    <a:lvl7pPr marL="2743200" algn="l" defTabSz="914400" rtl="0" eaLnBrk="1" latinLnBrk="0" hangingPunct="1">
      <a:defRPr sz="2800" i="1" kern="1200">
        <a:solidFill>
          <a:schemeClr val="tx1"/>
        </a:solidFill>
        <a:latin typeface="Arial" pitchFamily="34" charset="0"/>
        <a:ea typeface="宋体" pitchFamily="2" charset="-122"/>
        <a:cs typeface="+mn-cs"/>
      </a:defRPr>
    </a:lvl7pPr>
    <a:lvl8pPr marL="3200400" algn="l" defTabSz="914400" rtl="0" eaLnBrk="1" latinLnBrk="0" hangingPunct="1">
      <a:defRPr sz="2800" i="1" kern="1200">
        <a:solidFill>
          <a:schemeClr val="tx1"/>
        </a:solidFill>
        <a:latin typeface="Arial" pitchFamily="34" charset="0"/>
        <a:ea typeface="宋体" pitchFamily="2" charset="-122"/>
        <a:cs typeface="+mn-cs"/>
      </a:defRPr>
    </a:lvl8pPr>
    <a:lvl9pPr marL="3657600" algn="l" defTabSz="914400" rtl="0" eaLnBrk="1" latinLnBrk="0" hangingPunct="1">
      <a:defRPr sz="2800" i="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6000" autoAdjust="0"/>
  </p:normalViewPr>
  <p:slideViewPr>
    <p:cSldViewPr>
      <p:cViewPr varScale="1">
        <p:scale>
          <a:sx n="90" d="100"/>
          <a:sy n="90" d="100"/>
        </p:scale>
        <p:origin x="354" y="66"/>
      </p:cViewPr>
      <p:guideLst>
        <p:guide orient="horz" pos="2160"/>
        <p:guide pos="3840"/>
      </p:guideLst>
    </p:cSldViewPr>
  </p:slideViewPr>
  <p:outlineViewPr>
    <p:cViewPr>
      <p:scale>
        <a:sx n="33" d="100"/>
        <a:sy n="33" d="100"/>
      </p:scale>
      <p:origin x="54" y="0"/>
    </p:cViewPr>
  </p:outlineViewPr>
  <p:notesTextViewPr>
    <p:cViewPr>
      <p:scale>
        <a:sx n="100" d="100"/>
        <a:sy n="100" d="100"/>
      </p:scale>
      <p:origin x="0" y="0"/>
    </p:cViewPr>
  </p:notesTextViewPr>
  <p:sorterViewPr>
    <p:cViewPr>
      <p:scale>
        <a:sx n="66" d="100"/>
        <a:sy n="66" d="100"/>
      </p:scale>
      <p:origin x="0" y="12816"/>
    </p:cViewPr>
  </p:sorterViewPr>
  <p:notesViewPr>
    <p:cSldViewPr>
      <p:cViewPr varScale="1">
        <p:scale>
          <a:sx n="53" d="100"/>
          <a:sy n="53" d="100"/>
        </p:scale>
        <p:origin x="-1176"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diagrams/_rels/data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image" Target="../media/image29.jpeg"/><Relationship Id="rId5" Type="http://schemas.openxmlformats.org/officeDocument/2006/relationships/image" Target="../media/image33.jpeg"/><Relationship Id="rId4" Type="http://schemas.openxmlformats.org/officeDocument/2006/relationships/image" Target="../media/image32.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15446B-EA13-4D35-8C69-218E551C1D68}" type="doc">
      <dgm:prSet loTypeId="urn:microsoft.com/office/officeart/2005/8/layout/cycle3" loCatId="cycle" qsTypeId="urn:microsoft.com/office/officeart/2005/8/quickstyle/simple1" qsCatId="simple" csTypeId="urn:microsoft.com/office/officeart/2005/8/colors/colorful4" csCatId="colorful" phldr="1"/>
      <dgm:spPr/>
      <dgm:t>
        <a:bodyPr/>
        <a:lstStyle/>
        <a:p>
          <a:endParaRPr lang="zh-CN" altLang="en-US"/>
        </a:p>
      </dgm:t>
    </dgm:pt>
    <dgm:pt modelId="{6B4E6FE1-C8F7-456C-B6F4-0CE5B10EFCEE}">
      <dgm:prSet phldrT="[文本]"/>
      <dgm:spPr>
        <a:xfrm>
          <a:off x="3052478" y="173830"/>
          <a:ext cx="1711892" cy="770763"/>
        </a:xfr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ysClr val="window" lastClr="FFFFFF"/>
              </a:solidFill>
              <a:latin typeface="Calibri" panose="020F0502020204030204"/>
              <a:ea typeface="宋体" panose="02010600030101010101" pitchFamily="2" charset="-122"/>
              <a:cs typeface="+mn-cs"/>
            </a:rPr>
            <a:t>硅材料</a:t>
          </a:r>
          <a:endParaRPr lang="zh-CN" altLang="en-US" b="1" dirty="0">
            <a:solidFill>
              <a:sysClr val="window" lastClr="FFFFFF"/>
            </a:solidFill>
            <a:latin typeface="Calibri" panose="020F0502020204030204"/>
            <a:ea typeface="宋体" panose="02010600030101010101" pitchFamily="2" charset="-122"/>
            <a:cs typeface="+mn-cs"/>
          </a:endParaRPr>
        </a:p>
      </dgm:t>
    </dgm:pt>
    <dgm:pt modelId="{8C97F9DC-1461-41DE-A268-274DB7351679}" type="parTrans" cxnId="{9262DDDC-6B17-40DE-BD74-E9B455B9A2DE}">
      <dgm:prSet/>
      <dgm:spPr/>
      <dgm:t>
        <a:bodyPr/>
        <a:lstStyle/>
        <a:p>
          <a:endParaRPr lang="zh-CN" altLang="en-US"/>
        </a:p>
      </dgm:t>
    </dgm:pt>
    <dgm:pt modelId="{C8749F08-2E75-4435-A943-3775C6B3816C}" type="sibTrans" cxnId="{9262DDDC-6B17-40DE-BD74-E9B455B9A2DE}">
      <dgm:prSet/>
      <dgm:spPr>
        <a:xfrm>
          <a:off x="1519108" y="108664"/>
          <a:ext cx="4778632" cy="4778632"/>
        </a:xfrm>
        <a:solidFill>
          <a:srgbClr val="FFC000">
            <a:tint val="40000"/>
            <a:hueOff val="0"/>
            <a:satOff val="0"/>
            <a:lumOff val="0"/>
            <a:alphaOff val="0"/>
          </a:srgbClr>
        </a:solidFill>
        <a:ln>
          <a:noFill/>
        </a:ln>
        <a:effectLst/>
      </dgm:spPr>
      <dgm:t>
        <a:bodyPr/>
        <a:lstStyle/>
        <a:p>
          <a:endParaRPr lang="zh-CN" altLang="en-US"/>
        </a:p>
      </dgm:t>
    </dgm:pt>
    <dgm:pt modelId="{65BE4EF4-7DCF-4A74-852F-0CAACD65C46E}">
      <dgm:prSet phldrT="[文本]"/>
      <dgm:spPr>
        <a:xfrm>
          <a:off x="4990537" y="1581913"/>
          <a:ext cx="1711892" cy="770763"/>
        </a:xfr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ysClr val="window" lastClr="FFFFFF"/>
              </a:solidFill>
              <a:latin typeface="Calibri" panose="020F0502020204030204"/>
              <a:ea typeface="宋体" panose="02010600030101010101" pitchFamily="2" charset="-122"/>
              <a:cs typeface="+mn-cs"/>
            </a:rPr>
            <a:t>晶圆</a:t>
          </a:r>
          <a:endParaRPr lang="zh-CN" altLang="en-US" b="1" dirty="0">
            <a:solidFill>
              <a:sysClr val="window" lastClr="FFFFFF"/>
            </a:solidFill>
            <a:latin typeface="Calibri" panose="020F0502020204030204"/>
            <a:ea typeface="宋体" panose="02010600030101010101" pitchFamily="2" charset="-122"/>
            <a:cs typeface="+mn-cs"/>
          </a:endParaRPr>
        </a:p>
      </dgm:t>
    </dgm:pt>
    <dgm:pt modelId="{1AB18489-18FC-451C-8FE5-3F304A0B5E57}" type="parTrans" cxnId="{45051472-4E97-4620-A0D4-44D43BA92D7F}">
      <dgm:prSet/>
      <dgm:spPr/>
      <dgm:t>
        <a:bodyPr/>
        <a:lstStyle/>
        <a:p>
          <a:endParaRPr lang="zh-CN" altLang="en-US"/>
        </a:p>
      </dgm:t>
    </dgm:pt>
    <dgm:pt modelId="{81690A30-491D-4ACC-85BA-99D3ECAF7FBD}" type="sibTrans" cxnId="{45051472-4E97-4620-A0D4-44D43BA92D7F}">
      <dgm:prSet/>
      <dgm:spPr/>
      <dgm:t>
        <a:bodyPr/>
        <a:lstStyle/>
        <a:p>
          <a:endParaRPr lang="zh-CN" altLang="en-US"/>
        </a:p>
      </dgm:t>
    </dgm:pt>
    <dgm:pt modelId="{D8526465-D884-488F-BF73-D6C1E02A7E71}">
      <dgm:prSet phldrT="[文本]"/>
      <dgm:spPr>
        <a:xfrm>
          <a:off x="4516969" y="3630996"/>
          <a:ext cx="1711892" cy="770763"/>
        </a:xfr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rgbClr val="FF0000"/>
              </a:solidFill>
              <a:latin typeface="Calibri" panose="020F0502020204030204"/>
              <a:ea typeface="宋体" panose="02010600030101010101" pitchFamily="2" charset="-122"/>
              <a:cs typeface="+mn-cs"/>
            </a:rPr>
            <a:t>设计与制造</a:t>
          </a:r>
          <a:endParaRPr lang="zh-CN" altLang="en-US" b="1" dirty="0">
            <a:solidFill>
              <a:srgbClr val="FF0000"/>
            </a:solidFill>
            <a:latin typeface="Calibri" panose="020F0502020204030204"/>
            <a:ea typeface="宋体" panose="02010600030101010101" pitchFamily="2" charset="-122"/>
            <a:cs typeface="+mn-cs"/>
          </a:endParaRPr>
        </a:p>
      </dgm:t>
    </dgm:pt>
    <dgm:pt modelId="{9E15E867-38FC-4436-95F8-C24E982B39DC}" type="parTrans" cxnId="{BFE2FC2B-B787-48B2-8FA7-25424B4CE5E0}">
      <dgm:prSet/>
      <dgm:spPr/>
      <dgm:t>
        <a:bodyPr/>
        <a:lstStyle/>
        <a:p>
          <a:endParaRPr lang="zh-CN" altLang="en-US"/>
        </a:p>
      </dgm:t>
    </dgm:pt>
    <dgm:pt modelId="{14338C3A-B809-4AE5-B6FC-29470F633F24}" type="sibTrans" cxnId="{BFE2FC2B-B787-48B2-8FA7-25424B4CE5E0}">
      <dgm:prSet/>
      <dgm:spPr/>
      <dgm:t>
        <a:bodyPr/>
        <a:lstStyle/>
        <a:p>
          <a:endParaRPr lang="zh-CN" altLang="en-US"/>
        </a:p>
      </dgm:t>
    </dgm:pt>
    <dgm:pt modelId="{661DCFA3-3A18-450B-AB24-09CA4A2FF370}">
      <dgm:prSet phldrT="[文本]"/>
      <dgm:spPr>
        <a:xfrm>
          <a:off x="1435577" y="3710362"/>
          <a:ext cx="1711892" cy="770763"/>
        </a:xfrm>
        <a:blipFill rotWithShape="0">
          <a:blip xmlns:r="http://schemas.openxmlformats.org/officeDocument/2006/relationships" r:embed="rId4"/>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rgbClr val="FFFF00"/>
              </a:solidFill>
              <a:latin typeface="Calibri" panose="020F0502020204030204"/>
              <a:ea typeface="宋体" panose="02010600030101010101" pitchFamily="2" charset="-122"/>
              <a:cs typeface="+mn-cs"/>
            </a:rPr>
            <a:t>核心设备</a:t>
          </a:r>
          <a:endParaRPr lang="zh-CN" altLang="en-US" b="1" dirty="0">
            <a:solidFill>
              <a:srgbClr val="FFFF00"/>
            </a:solidFill>
            <a:latin typeface="Calibri" panose="020F0502020204030204"/>
            <a:ea typeface="宋体" panose="02010600030101010101" pitchFamily="2" charset="-122"/>
            <a:cs typeface="+mn-cs"/>
          </a:endParaRPr>
        </a:p>
      </dgm:t>
    </dgm:pt>
    <dgm:pt modelId="{A288C130-377E-4E42-8755-78320FAFCFA5}" type="parTrans" cxnId="{CB11C665-2AD9-48E8-A55F-91B0E8654C68}">
      <dgm:prSet/>
      <dgm:spPr/>
      <dgm:t>
        <a:bodyPr/>
        <a:lstStyle/>
        <a:p>
          <a:endParaRPr lang="zh-CN" altLang="en-US"/>
        </a:p>
      </dgm:t>
    </dgm:pt>
    <dgm:pt modelId="{4E19595D-741F-4C40-A954-00EAFBB29896}" type="sibTrans" cxnId="{CB11C665-2AD9-48E8-A55F-91B0E8654C68}">
      <dgm:prSet/>
      <dgm:spPr/>
      <dgm:t>
        <a:bodyPr/>
        <a:lstStyle/>
        <a:p>
          <a:endParaRPr lang="zh-CN" altLang="en-US"/>
        </a:p>
      </dgm:t>
    </dgm:pt>
    <dgm:pt modelId="{FBADAC9C-9727-4F8B-AA8F-566011506733}">
      <dgm:prSet phldrT="[文本]"/>
      <dgm:spPr>
        <a:xfrm>
          <a:off x="1114419" y="1581913"/>
          <a:ext cx="1711892" cy="770763"/>
        </a:xfr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smtClean="0">
              <a:solidFill>
                <a:srgbClr val="FFFF00"/>
              </a:solidFill>
              <a:latin typeface="Calibri" panose="020F0502020204030204"/>
              <a:ea typeface="宋体" panose="02010600030101010101" pitchFamily="2" charset="-122"/>
              <a:cs typeface="+mn-cs"/>
            </a:rPr>
            <a:t>封测</a:t>
          </a:r>
          <a:endParaRPr lang="zh-CN" altLang="en-US" b="1" dirty="0">
            <a:solidFill>
              <a:srgbClr val="FFFF00"/>
            </a:solidFill>
            <a:latin typeface="Calibri" panose="020F0502020204030204"/>
            <a:ea typeface="宋体" panose="02010600030101010101" pitchFamily="2" charset="-122"/>
            <a:cs typeface="+mn-cs"/>
          </a:endParaRPr>
        </a:p>
      </dgm:t>
    </dgm:pt>
    <dgm:pt modelId="{FEA5936C-31C7-4432-98F3-70E95AC5F543}" type="parTrans" cxnId="{7BDB0445-6645-4111-8989-BD8368201E3E}">
      <dgm:prSet/>
      <dgm:spPr/>
      <dgm:t>
        <a:bodyPr/>
        <a:lstStyle/>
        <a:p>
          <a:endParaRPr lang="zh-CN" altLang="en-US"/>
        </a:p>
      </dgm:t>
    </dgm:pt>
    <dgm:pt modelId="{4F32FC0A-42EB-45A9-B022-0385B80FE02D}" type="sibTrans" cxnId="{7BDB0445-6645-4111-8989-BD8368201E3E}">
      <dgm:prSet/>
      <dgm:spPr/>
      <dgm:t>
        <a:bodyPr/>
        <a:lstStyle/>
        <a:p>
          <a:endParaRPr lang="zh-CN" altLang="en-US"/>
        </a:p>
      </dgm:t>
    </dgm:pt>
    <dgm:pt modelId="{B156FE4D-5230-4053-9FB3-C9294F191EE4}" type="pres">
      <dgm:prSet presAssocID="{5215446B-EA13-4D35-8C69-218E551C1D68}" presName="Name0" presStyleCnt="0">
        <dgm:presLayoutVars>
          <dgm:dir/>
          <dgm:resizeHandles val="exact"/>
        </dgm:presLayoutVars>
      </dgm:prSet>
      <dgm:spPr/>
      <dgm:t>
        <a:bodyPr/>
        <a:lstStyle/>
        <a:p>
          <a:endParaRPr lang="zh-CN" altLang="en-US"/>
        </a:p>
      </dgm:t>
    </dgm:pt>
    <dgm:pt modelId="{EE2FE82E-D57B-4697-9958-6507A2FC9E5C}" type="pres">
      <dgm:prSet presAssocID="{5215446B-EA13-4D35-8C69-218E551C1D68}" presName="cycle" presStyleCnt="0"/>
      <dgm:spPr/>
    </dgm:pt>
    <dgm:pt modelId="{02969B34-37D6-4019-AEEA-5962E524622C}" type="pres">
      <dgm:prSet presAssocID="{6B4E6FE1-C8F7-456C-B6F4-0CE5B10EFCEE}" presName="nodeFirstNode" presStyleLbl="node1" presStyleIdx="0" presStyleCnt="5" custScaleX="64311" custScaleY="65253">
        <dgm:presLayoutVars>
          <dgm:bulletEnabled val="1"/>
        </dgm:presLayoutVars>
      </dgm:prSet>
      <dgm:spPr>
        <a:prstGeom prst="roundRect">
          <a:avLst/>
        </a:prstGeom>
      </dgm:spPr>
      <dgm:t>
        <a:bodyPr/>
        <a:lstStyle/>
        <a:p>
          <a:endParaRPr lang="zh-CN" altLang="en-US"/>
        </a:p>
      </dgm:t>
    </dgm:pt>
    <dgm:pt modelId="{CA07C468-2181-404F-ABB4-274F8B1A0B20}" type="pres">
      <dgm:prSet presAssocID="{C8749F08-2E75-4435-A943-3775C6B3816C}" presName="sibTransFirstNode" presStyleLbl="bgShp" presStyleIdx="0" presStyleCnt="1" custScaleX="96015" custScaleY="96972" custLinFactNeighborX="1276" custLinFactNeighborY="-772"/>
      <dgm:spPr>
        <a:prstGeom prst="circularArrow">
          <a:avLst>
            <a:gd name="adj1" fmla="val 5544"/>
            <a:gd name="adj2" fmla="val 330680"/>
            <a:gd name="adj3" fmla="val 14301218"/>
            <a:gd name="adj4" fmla="val 17073883"/>
            <a:gd name="adj5" fmla="val 5757"/>
          </a:avLst>
        </a:prstGeom>
      </dgm:spPr>
      <dgm:t>
        <a:bodyPr/>
        <a:lstStyle/>
        <a:p>
          <a:endParaRPr lang="zh-CN" altLang="en-US"/>
        </a:p>
      </dgm:t>
    </dgm:pt>
    <dgm:pt modelId="{A8B59322-EE07-4188-A64A-7AD09F2CC822}" type="pres">
      <dgm:prSet presAssocID="{65BE4EF4-7DCF-4A74-852F-0CAACD65C46E}" presName="nodeFollowingNodes" presStyleLbl="node1" presStyleIdx="1" presStyleCnt="5" custScaleX="42781" custScaleY="83908" custRadScaleRad="94422" custRadScaleInc="144">
        <dgm:presLayoutVars>
          <dgm:bulletEnabled val="1"/>
        </dgm:presLayoutVars>
      </dgm:prSet>
      <dgm:spPr>
        <a:prstGeom prst="roundRect">
          <a:avLst/>
        </a:prstGeom>
      </dgm:spPr>
      <dgm:t>
        <a:bodyPr/>
        <a:lstStyle/>
        <a:p>
          <a:endParaRPr lang="zh-CN" altLang="en-US"/>
        </a:p>
      </dgm:t>
    </dgm:pt>
    <dgm:pt modelId="{7D3708BF-8BC1-4AE3-A79D-D6BF7C4FFB59}" type="pres">
      <dgm:prSet presAssocID="{D8526465-D884-488F-BF73-D6C1E02A7E71}" presName="nodeFollowingNodes" presStyleLbl="node1" presStyleIdx="2" presStyleCnt="5" custScaleX="68552" custScaleY="57301" custRadScaleRad="92820" custRadScaleInc="-14501">
        <dgm:presLayoutVars>
          <dgm:bulletEnabled val="1"/>
        </dgm:presLayoutVars>
      </dgm:prSet>
      <dgm:spPr>
        <a:prstGeom prst="roundRect">
          <a:avLst/>
        </a:prstGeom>
      </dgm:spPr>
      <dgm:t>
        <a:bodyPr/>
        <a:lstStyle/>
        <a:p>
          <a:endParaRPr lang="zh-CN" altLang="en-US"/>
        </a:p>
      </dgm:t>
    </dgm:pt>
    <dgm:pt modelId="{3F24CD81-719D-4EED-919A-962FC81A9375}" type="pres">
      <dgm:prSet presAssocID="{661DCFA3-3A18-450B-AB24-09CA4A2FF370}" presName="nodeFollowingNodes" presStyleLbl="node1" presStyleIdx="3" presStyleCnt="5" custScaleX="85312" custScaleY="68958" custRadScaleRad="71635" custRadScaleInc="26952">
        <dgm:presLayoutVars>
          <dgm:bulletEnabled val="1"/>
        </dgm:presLayoutVars>
      </dgm:prSet>
      <dgm:spPr>
        <a:prstGeom prst="roundRect">
          <a:avLst/>
        </a:prstGeom>
      </dgm:spPr>
      <dgm:t>
        <a:bodyPr/>
        <a:lstStyle/>
        <a:p>
          <a:endParaRPr lang="zh-CN" altLang="en-US"/>
        </a:p>
      </dgm:t>
    </dgm:pt>
    <dgm:pt modelId="{48FB2DBE-A49A-45B7-9E82-E7F915FDDD7C}" type="pres">
      <dgm:prSet presAssocID="{FBADAC9C-9727-4F8B-AA8F-566011506733}" presName="nodeFollowingNodes" presStyleLbl="node1" presStyleIdx="4" presStyleCnt="5" custScaleX="65116" custScaleY="67583" custRadScaleRad="81927" custRadScaleInc="12760">
        <dgm:presLayoutVars>
          <dgm:bulletEnabled val="1"/>
        </dgm:presLayoutVars>
      </dgm:prSet>
      <dgm:spPr>
        <a:prstGeom prst="roundRect">
          <a:avLst/>
        </a:prstGeom>
      </dgm:spPr>
      <dgm:t>
        <a:bodyPr/>
        <a:lstStyle/>
        <a:p>
          <a:endParaRPr lang="zh-CN" altLang="en-US"/>
        </a:p>
      </dgm:t>
    </dgm:pt>
  </dgm:ptLst>
  <dgm:cxnLst>
    <dgm:cxn modelId="{CB11C665-2AD9-48E8-A55F-91B0E8654C68}" srcId="{5215446B-EA13-4D35-8C69-218E551C1D68}" destId="{661DCFA3-3A18-450B-AB24-09CA4A2FF370}" srcOrd="3" destOrd="0" parTransId="{A288C130-377E-4E42-8755-78320FAFCFA5}" sibTransId="{4E19595D-741F-4C40-A954-00EAFBB29896}"/>
    <dgm:cxn modelId="{1FE5F322-8365-45AF-9BA0-9764E004A65E}" type="presOf" srcId="{C8749F08-2E75-4435-A943-3775C6B3816C}" destId="{CA07C468-2181-404F-ABB4-274F8B1A0B20}" srcOrd="0" destOrd="0" presId="urn:microsoft.com/office/officeart/2005/8/layout/cycle3"/>
    <dgm:cxn modelId="{7BDB0445-6645-4111-8989-BD8368201E3E}" srcId="{5215446B-EA13-4D35-8C69-218E551C1D68}" destId="{FBADAC9C-9727-4F8B-AA8F-566011506733}" srcOrd="4" destOrd="0" parTransId="{FEA5936C-31C7-4432-98F3-70E95AC5F543}" sibTransId="{4F32FC0A-42EB-45A9-B022-0385B80FE02D}"/>
    <dgm:cxn modelId="{45051472-4E97-4620-A0D4-44D43BA92D7F}" srcId="{5215446B-EA13-4D35-8C69-218E551C1D68}" destId="{65BE4EF4-7DCF-4A74-852F-0CAACD65C46E}" srcOrd="1" destOrd="0" parTransId="{1AB18489-18FC-451C-8FE5-3F304A0B5E57}" sibTransId="{81690A30-491D-4ACC-85BA-99D3ECAF7FBD}"/>
    <dgm:cxn modelId="{9C8932F2-0C7B-4E9E-8986-755FEA44185F}" type="presOf" srcId="{D8526465-D884-488F-BF73-D6C1E02A7E71}" destId="{7D3708BF-8BC1-4AE3-A79D-D6BF7C4FFB59}" srcOrd="0" destOrd="0" presId="urn:microsoft.com/office/officeart/2005/8/layout/cycle3"/>
    <dgm:cxn modelId="{E6B0C989-E5D8-4BE5-88F2-5DC8EA9A33F5}" type="presOf" srcId="{65BE4EF4-7DCF-4A74-852F-0CAACD65C46E}" destId="{A8B59322-EE07-4188-A64A-7AD09F2CC822}" srcOrd="0" destOrd="0" presId="urn:microsoft.com/office/officeart/2005/8/layout/cycle3"/>
    <dgm:cxn modelId="{8BA4CEA9-7AE8-4F22-95CC-1C0C94015164}" type="presOf" srcId="{5215446B-EA13-4D35-8C69-218E551C1D68}" destId="{B156FE4D-5230-4053-9FB3-C9294F191EE4}" srcOrd="0" destOrd="0" presId="urn:microsoft.com/office/officeart/2005/8/layout/cycle3"/>
    <dgm:cxn modelId="{BFE2FC2B-B787-48B2-8FA7-25424B4CE5E0}" srcId="{5215446B-EA13-4D35-8C69-218E551C1D68}" destId="{D8526465-D884-488F-BF73-D6C1E02A7E71}" srcOrd="2" destOrd="0" parTransId="{9E15E867-38FC-4436-95F8-C24E982B39DC}" sibTransId="{14338C3A-B809-4AE5-B6FC-29470F633F24}"/>
    <dgm:cxn modelId="{4C7B1FF6-87DE-4197-B0A2-69E873A7C2A6}" type="presOf" srcId="{661DCFA3-3A18-450B-AB24-09CA4A2FF370}" destId="{3F24CD81-719D-4EED-919A-962FC81A9375}" srcOrd="0" destOrd="0" presId="urn:microsoft.com/office/officeart/2005/8/layout/cycle3"/>
    <dgm:cxn modelId="{D51B05D3-2370-4810-8A9A-B541FCB5EC46}" type="presOf" srcId="{FBADAC9C-9727-4F8B-AA8F-566011506733}" destId="{48FB2DBE-A49A-45B7-9E82-E7F915FDDD7C}" srcOrd="0" destOrd="0" presId="urn:microsoft.com/office/officeart/2005/8/layout/cycle3"/>
    <dgm:cxn modelId="{9262DDDC-6B17-40DE-BD74-E9B455B9A2DE}" srcId="{5215446B-EA13-4D35-8C69-218E551C1D68}" destId="{6B4E6FE1-C8F7-456C-B6F4-0CE5B10EFCEE}" srcOrd="0" destOrd="0" parTransId="{8C97F9DC-1461-41DE-A268-274DB7351679}" sibTransId="{C8749F08-2E75-4435-A943-3775C6B3816C}"/>
    <dgm:cxn modelId="{915EDF22-1A2D-4D1F-B4F3-B92B7DD827D8}" type="presOf" srcId="{6B4E6FE1-C8F7-456C-B6F4-0CE5B10EFCEE}" destId="{02969B34-37D6-4019-AEEA-5962E524622C}" srcOrd="0" destOrd="0" presId="urn:microsoft.com/office/officeart/2005/8/layout/cycle3"/>
    <dgm:cxn modelId="{FF51F7D7-59B9-4EEC-A2F6-5B48E84BE0C5}" type="presParOf" srcId="{B156FE4D-5230-4053-9FB3-C9294F191EE4}" destId="{EE2FE82E-D57B-4697-9958-6507A2FC9E5C}" srcOrd="0" destOrd="0" presId="urn:microsoft.com/office/officeart/2005/8/layout/cycle3"/>
    <dgm:cxn modelId="{9AC630CF-7BE9-4E76-8AB0-A92CAAD96632}" type="presParOf" srcId="{EE2FE82E-D57B-4697-9958-6507A2FC9E5C}" destId="{02969B34-37D6-4019-AEEA-5962E524622C}" srcOrd="0" destOrd="0" presId="urn:microsoft.com/office/officeart/2005/8/layout/cycle3"/>
    <dgm:cxn modelId="{351DF94F-76E8-4D46-BFAA-6B7A23354763}" type="presParOf" srcId="{EE2FE82E-D57B-4697-9958-6507A2FC9E5C}" destId="{CA07C468-2181-404F-ABB4-274F8B1A0B20}" srcOrd="1" destOrd="0" presId="urn:microsoft.com/office/officeart/2005/8/layout/cycle3"/>
    <dgm:cxn modelId="{8A463FB1-933E-43B0-9511-AA643B392433}" type="presParOf" srcId="{EE2FE82E-D57B-4697-9958-6507A2FC9E5C}" destId="{A8B59322-EE07-4188-A64A-7AD09F2CC822}" srcOrd="2" destOrd="0" presId="urn:microsoft.com/office/officeart/2005/8/layout/cycle3"/>
    <dgm:cxn modelId="{788BBA70-FA62-4739-9503-09BF3CF68EF9}" type="presParOf" srcId="{EE2FE82E-D57B-4697-9958-6507A2FC9E5C}" destId="{7D3708BF-8BC1-4AE3-A79D-D6BF7C4FFB59}" srcOrd="3" destOrd="0" presId="urn:microsoft.com/office/officeart/2005/8/layout/cycle3"/>
    <dgm:cxn modelId="{AE0CF87A-6A0B-4734-A0C8-E0B926ACCD21}" type="presParOf" srcId="{EE2FE82E-D57B-4697-9958-6507A2FC9E5C}" destId="{3F24CD81-719D-4EED-919A-962FC81A9375}" srcOrd="4" destOrd="0" presId="urn:microsoft.com/office/officeart/2005/8/layout/cycle3"/>
    <dgm:cxn modelId="{F99CCBB1-042F-4561-8842-29830D3903AF}" type="presParOf" srcId="{EE2FE82E-D57B-4697-9958-6507A2FC9E5C}" destId="{48FB2DBE-A49A-45B7-9E82-E7F915FDDD7C}"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3" name="Rectangle 3"/>
          <p:cNvSpPr>
            <a:spLocks noGrp="1" noChangeArrowheads="1"/>
          </p:cNvSpPr>
          <p:nvPr>
            <p:ph type="dt" idx="1"/>
          </p:nvPr>
        </p:nvSpPr>
        <p:spPr bwMode="auto">
          <a:xfrm>
            <a:off x="4025637"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kumimoji="1" sz="1300" i="0">
                <a:latin typeface="Times New Roman" pitchFamily="18" charset="0"/>
              </a:defRPr>
            </a:lvl1pPr>
          </a:lstStyle>
          <a:p>
            <a:pPr>
              <a:defRPr/>
            </a:pPr>
            <a:endParaRPr lang="en-US" altLang="zh-CN"/>
          </a:p>
        </p:txBody>
      </p:sp>
      <p:sp>
        <p:nvSpPr>
          <p:cNvPr id="82948"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47210" y="4861441"/>
            <a:ext cx="5209646"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7" name="Rectangle 7"/>
          <p:cNvSpPr>
            <a:spLocks noGrp="1" noChangeArrowheads="1"/>
          </p:cNvSpPr>
          <p:nvPr>
            <p:ph type="sldNum" sz="quarter" idx="5"/>
          </p:nvPr>
        </p:nvSpPr>
        <p:spPr bwMode="auto">
          <a:xfrm>
            <a:off x="4025637"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kumimoji="1" sz="1300" i="0">
                <a:latin typeface="Times New Roman" pitchFamily="18" charset="0"/>
              </a:defRPr>
            </a:lvl1pPr>
          </a:lstStyle>
          <a:p>
            <a:pPr>
              <a:defRPr/>
            </a:pPr>
            <a:fld id="{B89B832A-985C-4B96-A528-D9AFC29F19F5}" type="slidenum">
              <a:rPr lang="en-US" altLang="zh-CN"/>
              <a:pPr>
                <a:defRPr/>
              </a:pPr>
              <a:t>‹#›</a:t>
            </a:fld>
            <a:endParaRPr lang="en-US" altLang="zh-CN"/>
          </a:p>
        </p:txBody>
      </p:sp>
    </p:spTree>
    <p:extLst>
      <p:ext uri="{BB962C8B-B14F-4D97-AF65-F5344CB8AC3E}">
        <p14:creationId xmlns:p14="http://schemas.microsoft.com/office/powerpoint/2010/main" val="6958504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2</a:t>
            </a:fld>
            <a:endParaRPr lang="en-US" altLang="zh-CN" smtClean="0"/>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748095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3C617B-C411-48B1-84E2-E8B38D0B49DC}" type="slidenum">
              <a:rPr lang="en-US" altLang="zh-CN"/>
              <a:pPr/>
              <a:t>22</a:t>
            </a:fld>
            <a:endParaRPr lang="en-US" altLang="zh-CN"/>
          </a:p>
        </p:txBody>
      </p:sp>
      <p:sp>
        <p:nvSpPr>
          <p:cNvPr id="93186" name="Rectangle 2"/>
          <p:cNvSpPr>
            <a:spLocks noGrp="1" noRot="1" noChangeAspect="1" noChangeArrowheads="1" noTextEdit="1"/>
          </p:cNvSpPr>
          <p:nvPr>
            <p:ph type="sldImg"/>
          </p:nvPr>
        </p:nvSpPr>
        <p:spPr>
          <a:xfrm>
            <a:off x="142875" y="768350"/>
            <a:ext cx="6818313" cy="3836988"/>
          </a:xfrm>
          <a:ln/>
        </p:spPr>
      </p:sp>
      <p:sp>
        <p:nvSpPr>
          <p:cNvPr id="9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96499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23</a:t>
            </a:fld>
            <a:endParaRPr lang="en-US" altLang="zh-CN"/>
          </a:p>
        </p:txBody>
      </p:sp>
    </p:spTree>
    <p:extLst>
      <p:ext uri="{BB962C8B-B14F-4D97-AF65-F5344CB8AC3E}">
        <p14:creationId xmlns:p14="http://schemas.microsoft.com/office/powerpoint/2010/main" val="2246274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282D94-949B-4FE9-A312-43B67AC3E22D}" type="slidenum">
              <a:rPr lang="en-US" altLang="zh-CN"/>
              <a:pPr/>
              <a:t>28</a:t>
            </a:fld>
            <a:endParaRPr lang="en-US" altLang="zh-CN"/>
          </a:p>
        </p:txBody>
      </p:sp>
      <p:sp>
        <p:nvSpPr>
          <p:cNvPr id="86018" name="Rectangle 2"/>
          <p:cNvSpPr>
            <a:spLocks noGrp="1" noRot="1" noChangeAspect="1" noChangeArrowheads="1" noTextEdit="1"/>
          </p:cNvSpPr>
          <p:nvPr>
            <p:ph type="sldImg"/>
          </p:nvPr>
        </p:nvSpPr>
        <p:spPr>
          <a:xfrm>
            <a:off x="142875" y="768350"/>
            <a:ext cx="6818313" cy="3836988"/>
          </a:xfrm>
          <a:ln/>
        </p:spPr>
      </p:sp>
      <p:sp>
        <p:nvSpPr>
          <p:cNvPr id="8601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822746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32</a:t>
            </a:fld>
            <a:endParaRPr lang="en-US" altLang="zh-CN"/>
          </a:p>
        </p:txBody>
      </p:sp>
    </p:spTree>
    <p:extLst>
      <p:ext uri="{BB962C8B-B14F-4D97-AF65-F5344CB8AC3E}">
        <p14:creationId xmlns:p14="http://schemas.microsoft.com/office/powerpoint/2010/main" val="2557497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41</a:t>
            </a:fld>
            <a:endParaRPr lang="en-US" altLang="zh-CN"/>
          </a:p>
        </p:txBody>
      </p:sp>
    </p:spTree>
    <p:extLst>
      <p:ext uri="{BB962C8B-B14F-4D97-AF65-F5344CB8AC3E}">
        <p14:creationId xmlns:p14="http://schemas.microsoft.com/office/powerpoint/2010/main" val="406615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57</a:t>
            </a:fld>
            <a:endParaRPr lang="en-US" altLang="zh-CN" smtClean="0"/>
          </a:p>
        </p:txBody>
      </p:sp>
      <p:sp>
        <p:nvSpPr>
          <p:cNvPr id="116739" name="Rectangle 2"/>
          <p:cNvSpPr>
            <a:spLocks noGrp="1" noRot="1" noChangeAspect="1" noChangeArrowheads="1" noTextEdit="1"/>
          </p:cNvSpPr>
          <p:nvPr>
            <p:ph type="sldImg"/>
          </p:nvPr>
        </p:nvSpPr>
        <p:spPr>
          <a:xfrm>
            <a:off x="142875" y="768350"/>
            <a:ext cx="6818313" cy="3836988"/>
          </a:xfrm>
          <a:ln/>
        </p:spPr>
      </p:sp>
      <p:sp>
        <p:nvSpPr>
          <p:cNvPr id="116740" name="Rectangle 3"/>
          <p:cNvSpPr>
            <a:spLocks noGrp="1" noChangeArrowheads="1"/>
          </p:cNvSpPr>
          <p:nvPr>
            <p:ph type="body" idx="1"/>
          </p:nvPr>
        </p:nvSpPr>
        <p:spPr>
          <a:xfrm>
            <a:off x="710407" y="4861441"/>
            <a:ext cx="5683250" cy="4605576"/>
          </a:xfrm>
          <a:noFill/>
          <a:ln/>
        </p:spPr>
        <p:txBody>
          <a:bodyPr/>
          <a:lstStyle/>
          <a:p>
            <a:pPr marL="247620" indent="-247620" eaLnBrk="1" hangingPunct="1"/>
            <a:r>
              <a:rPr lang="en-US" altLang="zh-CN" sz="1500" dirty="0" smtClean="0"/>
              <a:t>Requirement Analysis:</a:t>
            </a:r>
          </a:p>
          <a:p>
            <a:pPr marL="247620" indent="-247620" eaLnBrk="1" hangingPunct="1"/>
            <a:r>
              <a:rPr lang="en-US" altLang="zh-CN" sz="1500" dirty="0" smtClean="0"/>
              <a:t>Market analysis: who you will sell   4-1.2</a:t>
            </a:r>
          </a:p>
          <a:p>
            <a:pPr marL="247620" indent="-247620" eaLnBrk="1" hangingPunct="1"/>
            <a:r>
              <a:rPr lang="en-US" altLang="zh-CN" sz="1500" dirty="0" smtClean="0"/>
              <a:t>       desktop, server, embedded system, </a:t>
            </a:r>
            <a:r>
              <a:rPr lang="en-US" altLang="zh-CN" sz="1500" dirty="0" err="1" smtClean="0"/>
              <a:t>HPC</a:t>
            </a:r>
            <a:endParaRPr lang="en-US" altLang="zh-CN" sz="1500" dirty="0" smtClean="0"/>
          </a:p>
          <a:p>
            <a:pPr marL="247620" indent="-247620" eaLnBrk="1" hangingPunct="1"/>
            <a:r>
              <a:rPr lang="en-US" altLang="zh-CN" sz="1500" dirty="0" smtClean="0"/>
              <a:t>        Different markets has different driven motivations.</a:t>
            </a:r>
          </a:p>
          <a:p>
            <a:pPr marL="247620" indent="-247620" eaLnBrk="1" hangingPunct="1"/>
            <a:r>
              <a:rPr lang="en-US" altLang="zh-CN" sz="1500" dirty="0" smtClean="0"/>
              <a:t>When design a desktop, it aims to obtain best price-performance. </a:t>
            </a:r>
          </a:p>
          <a:p>
            <a:pPr marL="247620" indent="-247620" eaLnBrk="1" hangingPunct="1"/>
            <a:r>
              <a:rPr lang="en-US" altLang="zh-CN" sz="1500" dirty="0" smtClean="0"/>
              <a:t>For the servers, dependability is critical, then the scalability, and throughput. </a:t>
            </a:r>
          </a:p>
          <a:p>
            <a:pPr marL="247620" indent="-247620" eaLnBrk="1" hangingPunct="1"/>
            <a:r>
              <a:rPr lang="en-US" altLang="zh-CN" sz="1500" dirty="0" smtClean="0"/>
              <a:t>For the embedded computer systems, price is a key factor, while real-time performance is  important . And power efficiency and memory size is always under consideration. </a:t>
            </a:r>
          </a:p>
          <a:p>
            <a:pPr marL="247620" indent="-247620" eaLnBrk="1" hangingPunct="1"/>
            <a:r>
              <a:rPr lang="en-US" altLang="zh-CN" sz="1500" dirty="0" smtClean="0"/>
              <a:t>2. Functional requirement:   4-1.3   </a:t>
            </a:r>
          </a:p>
          <a:p>
            <a:pPr marL="247620" indent="-247620" eaLnBrk="1" hangingPunct="1"/>
            <a:r>
              <a:rPr lang="en-US" altLang="zh-CN" sz="1500" dirty="0" smtClean="0"/>
              <a:t>3. Performance requirement:</a:t>
            </a:r>
          </a:p>
          <a:p>
            <a:pPr marL="247620" indent="-247620" eaLnBrk="1" hangingPunct="1"/>
            <a:r>
              <a:rPr lang="en-US" altLang="zh-CN" sz="1500" dirty="0" smtClean="0"/>
              <a:t>4. Power </a:t>
            </a:r>
          </a:p>
          <a:p>
            <a:pPr marL="247620" indent="-247620" eaLnBrk="1" hangingPunct="1"/>
            <a:r>
              <a:rPr lang="en-US" altLang="zh-CN" sz="1500" dirty="0" smtClean="0"/>
              <a:t>5. </a:t>
            </a:r>
            <a:r>
              <a:rPr lang="en-US" altLang="zh-CN" sz="1500" dirty="0" err="1" smtClean="0"/>
              <a:t>Unfuntional</a:t>
            </a:r>
            <a:r>
              <a:rPr lang="en-US" altLang="zh-CN" sz="1500" dirty="0" smtClean="0"/>
              <a:t> requirements:  availability, </a:t>
            </a:r>
            <a:r>
              <a:rPr lang="en-US" altLang="zh-CN" sz="1500" dirty="0" err="1" smtClean="0"/>
              <a:t>dependibility</a:t>
            </a:r>
            <a:r>
              <a:rPr lang="en-US" altLang="zh-CN" sz="1500" dirty="0" smtClean="0"/>
              <a:t> 1.7</a:t>
            </a:r>
          </a:p>
          <a:p>
            <a:pPr marL="247620" indent="-247620" eaLnBrk="1" hangingPunct="1"/>
            <a:r>
              <a:rPr lang="en-US" altLang="zh-CN" sz="1500" dirty="0" smtClean="0"/>
              <a:t>7. Cost/price </a:t>
            </a:r>
          </a:p>
        </p:txBody>
      </p:sp>
    </p:spTree>
    <p:extLst>
      <p:ext uri="{BB962C8B-B14F-4D97-AF65-F5344CB8AC3E}">
        <p14:creationId xmlns:p14="http://schemas.microsoft.com/office/powerpoint/2010/main" val="972986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58</a:t>
            </a:fld>
            <a:endParaRPr lang="en-US" altLang="zh-CN" smtClean="0"/>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565927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B9DABB0F-9E9A-4803-A3B2-9A63BCC037A5}" type="slidenum">
              <a:rPr lang="en-US" altLang="zh-CN" smtClean="0"/>
              <a:pPr/>
              <a:t>59</a:t>
            </a:fld>
            <a:endParaRPr lang="en-US" altLang="zh-CN" smtClean="0"/>
          </a:p>
        </p:txBody>
      </p:sp>
      <p:sp>
        <p:nvSpPr>
          <p:cNvPr id="117763" name="Rectangle 2"/>
          <p:cNvSpPr>
            <a:spLocks noGrp="1" noRot="1" noChangeAspect="1" noChangeArrowheads="1" noTextEdit="1"/>
          </p:cNvSpPr>
          <p:nvPr>
            <p:ph type="sldImg"/>
          </p:nvPr>
        </p:nvSpPr>
        <p:spPr>
          <a:xfrm>
            <a:off x="142875" y="768350"/>
            <a:ext cx="6818313" cy="3836988"/>
          </a:xfrm>
          <a:ln/>
        </p:spPr>
      </p:sp>
      <p:sp>
        <p:nvSpPr>
          <p:cNvPr id="117764"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49898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259C01A7-E490-430A-B190-7B82476399AD}" type="slidenum">
              <a:rPr lang="en-US" altLang="zh-CN" smtClean="0"/>
              <a:pPr/>
              <a:t>5</a:t>
            </a:fld>
            <a:endParaRPr lang="en-US" altLang="zh-CN" smtClean="0"/>
          </a:p>
        </p:txBody>
      </p:sp>
      <p:sp>
        <p:nvSpPr>
          <p:cNvPr id="86019" name="Rectangle 2"/>
          <p:cNvSpPr>
            <a:spLocks noGrp="1" noRot="1" noChangeAspect="1" noChangeArrowheads="1" noTextEdit="1"/>
          </p:cNvSpPr>
          <p:nvPr>
            <p:ph type="sldImg"/>
          </p:nvPr>
        </p:nvSpPr>
        <p:spPr>
          <a:xfrm>
            <a:off x="142875" y="768350"/>
            <a:ext cx="6818313" cy="3836988"/>
          </a:xfrm>
          <a:ln/>
        </p:spPr>
      </p:sp>
      <p:sp>
        <p:nvSpPr>
          <p:cNvPr id="86020"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51351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2F70F02-BCC2-4755-BBA3-40C86F0C8F21}" type="slidenum">
              <a:rPr lang="en-US" altLang="zh-CN" smtClean="0"/>
              <a:pPr/>
              <a:t>6</a:t>
            </a:fld>
            <a:endParaRPr lang="en-US" altLang="zh-CN" smtClean="0"/>
          </a:p>
        </p:txBody>
      </p:sp>
      <p:sp>
        <p:nvSpPr>
          <p:cNvPr id="87043" name="Rectangle 2"/>
          <p:cNvSpPr>
            <a:spLocks noGrp="1" noRot="1" noChangeAspect="1" noChangeArrowheads="1" noTextEdit="1"/>
          </p:cNvSpPr>
          <p:nvPr>
            <p:ph type="sldImg"/>
          </p:nvPr>
        </p:nvSpPr>
        <p:spPr>
          <a:xfrm>
            <a:off x="142875" y="768350"/>
            <a:ext cx="6818313" cy="3836988"/>
          </a:xfrm>
          <a:ln/>
        </p:spPr>
      </p:sp>
      <p:sp>
        <p:nvSpPr>
          <p:cNvPr id="87044" name="Rectangle 3"/>
          <p:cNvSpPr>
            <a:spLocks noGrp="1" noChangeArrowheads="1"/>
          </p:cNvSpPr>
          <p:nvPr>
            <p:ph type="body" idx="1"/>
          </p:nvPr>
        </p:nvSpPr>
        <p:spPr>
          <a:noFill/>
          <a:ln/>
        </p:spPr>
        <p:txBody>
          <a:bodyPr/>
          <a:lstStyle/>
          <a:p>
            <a:pPr eaLnBrk="1" hangingPunct="1"/>
            <a:endParaRPr lang="zh-CN" altLang="zh-CN" dirty="0" smtClean="0"/>
          </a:p>
        </p:txBody>
      </p:sp>
    </p:spTree>
    <p:extLst>
      <p:ext uri="{BB962C8B-B14F-4D97-AF65-F5344CB8AC3E}">
        <p14:creationId xmlns:p14="http://schemas.microsoft.com/office/powerpoint/2010/main" val="102570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7612E1-36A3-41B8-88F5-89268144CD29}" type="slidenum">
              <a:rPr lang="en-US" altLang="zh-CN" smtClean="0"/>
              <a:pPr/>
              <a:t>7</a:t>
            </a:fld>
            <a:endParaRPr lang="en-US" altLang="zh-CN" smtClean="0"/>
          </a:p>
        </p:txBody>
      </p:sp>
      <p:sp>
        <p:nvSpPr>
          <p:cNvPr id="88067" name="Rectangle 2"/>
          <p:cNvSpPr>
            <a:spLocks noGrp="1" noRot="1" noChangeAspect="1" noChangeArrowheads="1" noTextEdit="1"/>
          </p:cNvSpPr>
          <p:nvPr>
            <p:ph type="sldImg"/>
          </p:nvPr>
        </p:nvSpPr>
        <p:spPr>
          <a:xfrm>
            <a:off x="142875" y="768350"/>
            <a:ext cx="6818313" cy="3836988"/>
          </a:xfrm>
          <a:ln/>
        </p:spPr>
      </p:sp>
      <p:sp>
        <p:nvSpPr>
          <p:cNvPr id="8806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764994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A8985FA-DF6B-47A3-B331-8291584E0575}" type="slidenum">
              <a:rPr lang="en-US" altLang="zh-CN" smtClean="0"/>
              <a:pPr/>
              <a:t>10</a:t>
            </a:fld>
            <a:endParaRPr lang="en-US" altLang="zh-CN" smtClean="0"/>
          </a:p>
        </p:txBody>
      </p:sp>
      <p:sp>
        <p:nvSpPr>
          <p:cNvPr id="89091" name="Rectangle 2"/>
          <p:cNvSpPr>
            <a:spLocks noGrp="1" noRot="1" noChangeAspect="1" noChangeArrowheads="1" noTextEdit="1"/>
          </p:cNvSpPr>
          <p:nvPr>
            <p:ph type="sldImg"/>
          </p:nvPr>
        </p:nvSpPr>
        <p:spPr>
          <a:xfrm>
            <a:off x="142875" y="768350"/>
            <a:ext cx="6818313" cy="3836988"/>
          </a:xfrm>
          <a:ln/>
        </p:spPr>
      </p:sp>
      <p:sp>
        <p:nvSpPr>
          <p:cNvPr id="8909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034340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B4174B-B248-4A5C-8697-E474EE108958}" type="slidenum">
              <a:rPr lang="en-US" altLang="zh-CN"/>
              <a:pPr/>
              <a:t>12</a:t>
            </a:fld>
            <a:endParaRPr lang="en-US" altLang="zh-CN"/>
          </a:p>
        </p:txBody>
      </p:sp>
      <p:sp>
        <p:nvSpPr>
          <p:cNvPr id="83970" name="Rectangle 2"/>
          <p:cNvSpPr>
            <a:spLocks noGrp="1" noRot="1" noChangeAspect="1" noChangeArrowheads="1" noTextEdit="1"/>
          </p:cNvSpPr>
          <p:nvPr>
            <p:ph type="sldImg"/>
          </p:nvPr>
        </p:nvSpPr>
        <p:spPr>
          <a:xfrm>
            <a:off x="142875" y="768350"/>
            <a:ext cx="6818313" cy="3836988"/>
          </a:xfrm>
          <a:ln/>
        </p:spPr>
      </p:sp>
      <p:sp>
        <p:nvSpPr>
          <p:cNvPr id="83971" name="Rectangle 3"/>
          <p:cNvSpPr>
            <a:spLocks noGrp="1" noChangeArrowheads="1"/>
          </p:cNvSpPr>
          <p:nvPr>
            <p:ph type="body" idx="1"/>
          </p:nvPr>
        </p:nvSpPr>
        <p:spPr>
          <a:xfrm>
            <a:off x="946785" y="4860927"/>
            <a:ext cx="5210493" cy="4605337"/>
          </a:xfrm>
        </p:spPr>
        <p:txBody>
          <a:bodyPr/>
          <a:lstStyle/>
          <a:p>
            <a:r>
              <a:rPr lang="en-US" altLang="zh-CN" sz="1800" dirty="0">
                <a:sym typeface="Wingdings" pitchFamily="2" charset="2"/>
              </a:rPr>
              <a:t>From the view of language, a computer can be viewed as multiple level virtual machine.  </a:t>
            </a:r>
          </a:p>
          <a:p>
            <a:endParaRPr lang="en-US" altLang="zh-CN" sz="1800" dirty="0">
              <a:sym typeface="Wingdings" pitchFamily="2" charset="2"/>
            </a:endParaRPr>
          </a:p>
          <a:p>
            <a:r>
              <a:rPr lang="en-US" altLang="zh-CN" sz="1800" dirty="0">
                <a:sym typeface="Wingdings" pitchFamily="2" charset="2"/>
              </a:rPr>
              <a:t>How can we improve the performance ? We explore the parallelisms. </a:t>
            </a:r>
          </a:p>
          <a:p>
            <a:endParaRPr lang="en-US" altLang="zh-CN" sz="1800" dirty="0"/>
          </a:p>
          <a:p>
            <a:endParaRPr lang="en-US" altLang="zh-CN" dirty="0"/>
          </a:p>
        </p:txBody>
      </p:sp>
    </p:spTree>
    <p:extLst>
      <p:ext uri="{BB962C8B-B14F-4D97-AF65-F5344CB8AC3E}">
        <p14:creationId xmlns:p14="http://schemas.microsoft.com/office/powerpoint/2010/main" val="2367888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14</a:t>
            </a:fld>
            <a:endParaRPr lang="en-US" altLang="zh-CN"/>
          </a:p>
        </p:txBody>
      </p:sp>
    </p:spTree>
    <p:extLst>
      <p:ext uri="{BB962C8B-B14F-4D97-AF65-F5344CB8AC3E}">
        <p14:creationId xmlns:p14="http://schemas.microsoft.com/office/powerpoint/2010/main" val="33374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A260E6E0-BBC7-4542-BFA4-A94094C9FD33}" type="slidenum">
              <a:rPr lang="en-US" altLang="zh-CN" smtClean="0"/>
              <a:pPr/>
              <a:t>18</a:t>
            </a:fld>
            <a:endParaRPr lang="en-US" altLang="zh-CN" smtClean="0"/>
          </a:p>
        </p:txBody>
      </p:sp>
      <p:sp>
        <p:nvSpPr>
          <p:cNvPr id="112643" name="Rectangle 2"/>
          <p:cNvSpPr>
            <a:spLocks noGrp="1" noRot="1" noChangeAspect="1" noChangeArrowheads="1" noTextEdit="1"/>
          </p:cNvSpPr>
          <p:nvPr>
            <p:ph type="sldImg"/>
          </p:nvPr>
        </p:nvSpPr>
        <p:spPr>
          <a:xfrm>
            <a:off x="142875" y="768350"/>
            <a:ext cx="6818313" cy="3836988"/>
          </a:xfrm>
          <a:ln/>
        </p:spPr>
      </p:sp>
      <p:sp>
        <p:nvSpPr>
          <p:cNvPr id="112644" name="Rectangle 3"/>
          <p:cNvSpPr>
            <a:spLocks noGrp="1" noChangeArrowheads="1"/>
          </p:cNvSpPr>
          <p:nvPr>
            <p:ph type="body" idx="1"/>
          </p:nvPr>
        </p:nvSpPr>
        <p:spPr>
          <a:noFill/>
          <a:ln/>
        </p:spPr>
        <p:txBody>
          <a:bodyPr/>
          <a:lstStyle/>
          <a:p>
            <a:pPr eaLnBrk="1" hangingPunct="1"/>
            <a:endParaRPr lang="zh-CN" altLang="zh-CN" dirty="0" smtClean="0"/>
          </a:p>
        </p:txBody>
      </p:sp>
    </p:spTree>
    <p:extLst>
      <p:ext uri="{BB962C8B-B14F-4D97-AF65-F5344CB8AC3E}">
        <p14:creationId xmlns:p14="http://schemas.microsoft.com/office/powerpoint/2010/main" val="3101297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A066C381-E746-4C1B-9D49-4E2F9194D25D}" type="slidenum">
              <a:rPr lang="en-US" altLang="zh-CN" smtClean="0"/>
              <a:pPr/>
              <a:t>19</a:t>
            </a:fld>
            <a:endParaRPr lang="en-US" altLang="zh-CN" smtClean="0"/>
          </a:p>
        </p:txBody>
      </p:sp>
      <p:sp>
        <p:nvSpPr>
          <p:cNvPr id="114691" name="Rectangle 2"/>
          <p:cNvSpPr>
            <a:spLocks noGrp="1" noRot="1" noChangeAspect="1" noChangeArrowheads="1" noTextEdit="1"/>
          </p:cNvSpPr>
          <p:nvPr>
            <p:ph type="sldImg"/>
          </p:nvPr>
        </p:nvSpPr>
        <p:spPr>
          <a:xfrm>
            <a:off x="142875" y="768350"/>
            <a:ext cx="6818313" cy="3836988"/>
          </a:xfrm>
          <a:ln/>
        </p:spPr>
      </p:sp>
      <p:sp>
        <p:nvSpPr>
          <p:cNvPr id="11469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101656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BB72AE-43FA-42C8-8A43-2950AFF4390C}" type="datetimeFigureOut">
              <a:rPr lang="zh-CN" altLang="en-US" smtClean="0"/>
              <a:t>2021/9/19</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26D0F3C2-81C4-4D75-82BA-5890EE25D58F}" type="slidenum">
              <a:rPr lang="zh-CN" altLang="en-US" smtClean="0"/>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82" y="908719"/>
            <a:ext cx="12308170" cy="6453473"/>
          </a:xfrm>
          <a:prstGeom prst="rect">
            <a:avLst/>
          </a:prstGeom>
        </p:spPr>
      </p:pic>
      <p:sp>
        <p:nvSpPr>
          <p:cNvPr id="7" name="矩形 6"/>
          <p:cNvSpPr/>
          <p:nvPr userDrawn="1"/>
        </p:nvSpPr>
        <p:spPr>
          <a:xfrm rot="16200000">
            <a:off x="6232051" y="-5102205"/>
            <a:ext cx="954000" cy="11159273"/>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3938378019"/>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a:spLocks noGrp="1"/>
          </p:cNvSpPr>
          <p:nvPr>
            <p:ph type="title"/>
          </p:nvPr>
        </p:nvSpPr>
        <p:spPr>
          <a:xfrm>
            <a:off x="1528001" y="0"/>
            <a:ext cx="10515600" cy="918148"/>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992573075"/>
      </p:ext>
    </p:extLst>
  </p:cSld>
  <p:clrMapOvr>
    <a:masterClrMapping/>
  </p:clrMapOvr>
  <p:transition>
    <p:rand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00" y="16157"/>
            <a:ext cx="10515600" cy="918148"/>
          </a:xfr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474200556"/>
      </p:ext>
    </p:extLst>
  </p:cSld>
  <p:clrMapOvr>
    <a:masterClrMapping/>
  </p:clrMapOvr>
  <p:transition>
    <p:random/>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832415392"/>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31801" y="260351"/>
            <a:ext cx="11495617" cy="93662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912284" y="1412876"/>
            <a:ext cx="11015133" cy="4683125"/>
          </a:xfrm>
        </p:spPr>
        <p:txBody>
          <a:bodyPr/>
          <a:lstStyle/>
          <a:p>
            <a:endParaRPr lang="zh-CN" altLang="en-US"/>
          </a:p>
        </p:txBody>
      </p:sp>
      <p:sp>
        <p:nvSpPr>
          <p:cNvPr id="4" name="页脚占位符 3"/>
          <p:cNvSpPr>
            <a:spLocks noGrp="1"/>
          </p:cNvSpPr>
          <p:nvPr>
            <p:ph type="ftr" sz="quarter" idx="10"/>
          </p:nvPr>
        </p:nvSpPr>
        <p:spPr>
          <a:xfrm>
            <a:off x="4775200" y="6248400"/>
            <a:ext cx="3860800" cy="457200"/>
          </a:xfrm>
        </p:spPr>
        <p:txBody>
          <a:bodyPr/>
          <a:lstStyle>
            <a:lvl1pPr>
              <a:defRPr/>
            </a:lvl1pPr>
          </a:lstStyle>
          <a:p>
            <a:endParaRPr lang="en-US" altLang="zh-CN"/>
          </a:p>
        </p:txBody>
      </p:sp>
      <p:sp>
        <p:nvSpPr>
          <p:cNvPr id="5" name="日期占位符 4"/>
          <p:cNvSpPr>
            <a:spLocks noGrp="1"/>
          </p:cNvSpPr>
          <p:nvPr>
            <p:ph type="dt" sz="half" idx="11"/>
          </p:nvPr>
        </p:nvSpPr>
        <p:spPr>
          <a:xfrm>
            <a:off x="9169400" y="6453188"/>
            <a:ext cx="2540000" cy="404812"/>
          </a:xfrm>
          <a:prstGeom prst="rect">
            <a:avLst/>
          </a:prstGeom>
        </p:spPr>
        <p:txBody>
          <a:bodyPr/>
          <a:lstStyle>
            <a:lvl1pPr>
              <a:defRPr/>
            </a:lvl1pPr>
          </a:lstStyle>
          <a:p>
            <a:r>
              <a:rPr lang="en-US" altLang="zh-CN"/>
              <a:t>Sept.5 2008</a:t>
            </a:r>
          </a:p>
        </p:txBody>
      </p:sp>
    </p:spTree>
    <p:extLst>
      <p:ext uri="{BB962C8B-B14F-4D97-AF65-F5344CB8AC3E}">
        <p14:creationId xmlns:p14="http://schemas.microsoft.com/office/powerpoint/2010/main" val="2980886592"/>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75884" y="0"/>
            <a:ext cx="10081683" cy="9080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34434" y="1196975"/>
            <a:ext cx="11523133" cy="4724400"/>
          </a:xfrm>
        </p:spPr>
        <p:txBody>
          <a:bodyPr/>
          <a:lstStyle/>
          <a:p>
            <a:pPr lvl="0"/>
            <a:endParaRPr lang="zh-CN" altLang="en-US" noProof="0" smtClean="0"/>
          </a:p>
        </p:txBody>
      </p:sp>
    </p:spTree>
    <p:extLst>
      <p:ext uri="{BB962C8B-B14F-4D97-AF65-F5344CB8AC3E}">
        <p14:creationId xmlns:p14="http://schemas.microsoft.com/office/powerpoint/2010/main" val="567238348"/>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pPr>
              <a:defRPr/>
            </a:pPr>
            <a:endParaRPr lang="en-US" altLang="zh-CN"/>
          </a:p>
        </p:txBody>
      </p:sp>
    </p:spTree>
  </p:cSld>
  <p:clrMapOvr>
    <a:masterClrMapping/>
  </p:clrMapOvr>
  <p:transition>
    <p:random/>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雅典神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1" y="1341439"/>
            <a:ext cx="4631267"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2"/>
          <p:cNvSpPr>
            <a:spLocks noGrp="1" noRot="1" noChangeArrowheads="1"/>
          </p:cNvSpPr>
          <p:nvPr>
            <p:ph type="ctrTitle"/>
          </p:nvPr>
        </p:nvSpPr>
        <p:spPr>
          <a:xfrm>
            <a:off x="1198034" y="1324815"/>
            <a:ext cx="4897967" cy="2016125"/>
          </a:xfrm>
          <a:noFill/>
        </p:spPr>
        <p:txBody>
          <a:bodyPr/>
          <a:lstStyle>
            <a:lvl1pPr>
              <a:defRPr>
                <a:latin typeface="Comic Sans MS" pitchFamily="66" charset="0"/>
              </a:defRPr>
            </a:lvl1pPr>
          </a:lstStyle>
          <a:p>
            <a:r>
              <a:rPr lang="zh-CN" altLang="en-US" smtClean="0"/>
              <a:t>单击此处编辑母版标题样式</a:t>
            </a:r>
            <a:endParaRPr lang="en-US" altLang="zh-CN"/>
          </a:p>
        </p:txBody>
      </p:sp>
      <p:sp>
        <p:nvSpPr>
          <p:cNvPr id="165894" name="Rectangle 6"/>
          <p:cNvSpPr>
            <a:spLocks noGrp="1" noRot="1" noChangeArrowheads="1"/>
          </p:cNvSpPr>
          <p:nvPr>
            <p:ph type="subTitle" idx="1"/>
          </p:nvPr>
        </p:nvSpPr>
        <p:spPr>
          <a:xfrm>
            <a:off x="996950" y="3943350"/>
            <a:ext cx="6337300" cy="2089150"/>
          </a:xfrm>
          <a:prstGeom prst="rect">
            <a:avLst/>
          </a:prstGeom>
        </p:spPr>
        <p:txBody>
          <a:bodyPr/>
          <a:lstStyle>
            <a:lvl1pPr marL="0" indent="0">
              <a:defRPr sz="2600">
                <a:solidFill>
                  <a:srgbClr val="0000FF"/>
                </a:solidFill>
                <a:latin typeface="Times New Roman" pitchFamily="18" charset="0"/>
                <a:ea typeface="楷体_GB2312" pitchFamily="49" charset="-122"/>
              </a:defRPr>
            </a:lvl1pPr>
          </a:lstStyle>
          <a:p>
            <a:r>
              <a:rPr lang="zh-CN" altLang="en-US" smtClean="0"/>
              <a:t>单击此处编辑母版副标题样式</a:t>
            </a:r>
            <a:endParaRPr lang="en-US" altLang="zh-CN" dirty="0"/>
          </a:p>
        </p:txBody>
      </p:sp>
    </p:spTree>
    <p:extLst>
      <p:ext uri="{BB962C8B-B14F-4D97-AF65-F5344CB8AC3E}">
        <p14:creationId xmlns:p14="http://schemas.microsoft.com/office/powerpoint/2010/main" val="743347908"/>
      </p:ext>
    </p:extLst>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334434" y="1125539"/>
            <a:ext cx="11523133"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313329316"/>
      </p:ext>
    </p:extLst>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541115525"/>
      </p:ext>
    </p:extLst>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4"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020436069"/>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 1"/>
          <p:cNvSpPr txBox="1">
            <a:spLocks/>
          </p:cNvSpPr>
          <p:nvPr/>
        </p:nvSpPr>
        <p:spPr>
          <a:xfrm>
            <a:off x="1129416" y="16803"/>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smtClean="0"/>
              <a:t>  单击此处编辑母版标题样式</a:t>
            </a:r>
            <a:endParaRPr lang="zh-CN" altLang="en-US" dirty="0"/>
          </a:p>
        </p:txBody>
      </p:sp>
    </p:spTree>
    <p:extLst>
      <p:ext uri="{BB962C8B-B14F-4D97-AF65-F5344CB8AC3E}">
        <p14:creationId xmlns:p14="http://schemas.microsoft.com/office/powerpoint/2010/main" val="2000480950"/>
      </p:ext>
    </p:extLst>
  </p:cSld>
  <p:clrMapOvr>
    <a:masterClrMapping/>
  </p:clrMapOvr>
  <p:transition>
    <p:random/>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7"/>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8" name="灯片编号占位符 8"/>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60607745"/>
      </p:ext>
    </p:extLst>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86312626"/>
      </p:ext>
    </p:extLst>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3" name="灯片编号占位符 3"/>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72152283"/>
      </p:ext>
    </p:extLst>
  </p:cSld>
  <p:clrMapOvr>
    <a:masterClrMapping/>
  </p:clrMapOvr>
  <p:transition spd="slow">
    <p:pull dir="ru"/>
  </p:transition>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620098803"/>
      </p:ext>
    </p:extLst>
  </p:cSld>
  <p:clrMapOvr>
    <a:masterClrMapping/>
  </p:clrMapOvr>
  <p:transition spd="slow">
    <p:pull dir="ru"/>
  </p:transition>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368422148"/>
      </p:ext>
    </p:extLst>
  </p:cSld>
  <p:clrMapOvr>
    <a:masterClrMapping/>
  </p:clrMapOvr>
  <p:transition spd="slow">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4434" y="1125539"/>
            <a:ext cx="11523133" cy="479583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65176709"/>
      </p:ext>
    </p:extLst>
  </p:cSld>
  <p:clrMapOvr>
    <a:masterClrMapping/>
  </p:clrMapOvr>
  <p:transition spd="slow">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6785" y="1"/>
            <a:ext cx="2880783" cy="5921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34434" y="1"/>
            <a:ext cx="8439151" cy="59213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77475093"/>
      </p:ext>
    </p:extLst>
  </p:cSld>
  <p:clrMapOvr>
    <a:masterClrMapping/>
  </p:clrMapOvr>
  <p:transition spd="slow">
    <p:pull dir="ru"/>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4" y="1125538"/>
            <a:ext cx="11523133" cy="498316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4175308477"/>
      </p:ext>
    </p:extLst>
  </p:cSld>
  <p:clrMapOvr>
    <a:masterClrMapping/>
  </p:clrMapOvr>
  <p:transition spd="slow">
    <p:pull dir="ru"/>
  </p:transition>
  <p:hf sldNum="0"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4" y="1125539"/>
            <a:ext cx="5659967"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125539"/>
            <a:ext cx="5659967"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088066056"/>
      </p:ext>
    </p:extLst>
  </p:cSld>
  <p:clrMapOvr>
    <a:masterClrMapping/>
  </p:clrMapOvr>
  <p:transition spd="slow">
    <p:pull dir="ru"/>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2190752" y="6400800"/>
            <a:ext cx="4667249"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400">
                <a:solidFill>
                  <a:srgbClr val="E40000"/>
                </a:solidFill>
              </a:rPr>
              <a:t>Fall_Ad Computer Architecture</a:t>
            </a:r>
          </a:p>
        </p:txBody>
      </p:sp>
      <p:sp>
        <p:nvSpPr>
          <p:cNvPr id="2" name="标题 1"/>
          <p:cNvSpPr>
            <a:spLocks noGrp="1"/>
          </p:cNvSpPr>
          <p:nvPr>
            <p:ph type="title"/>
          </p:nvPr>
        </p:nvSpPr>
        <p:spPr>
          <a:xfrm>
            <a:off x="1775884" y="1"/>
            <a:ext cx="10081683" cy="98107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334434" y="1125539"/>
            <a:ext cx="11523133" cy="4795837"/>
          </a:xfrm>
          <a:prstGeom prst="rect">
            <a:avLst/>
          </a:prstGeom>
        </p:spPr>
        <p:txBody>
          <a:bodyPr/>
          <a:lstStyle/>
          <a:p>
            <a:pPr lvl="0"/>
            <a:r>
              <a:rPr lang="zh-CN" altLang="en-US" noProof="0" smtClean="0"/>
              <a:t>单击图标添加图表</a:t>
            </a:r>
          </a:p>
        </p:txBody>
      </p:sp>
      <p:sp>
        <p:nvSpPr>
          <p:cNvPr id="5" name="Rectangle 5"/>
          <p:cNvSpPr>
            <a:spLocks noGrp="1" noChangeArrowheads="1"/>
          </p:cNvSpPr>
          <p:nvPr>
            <p:ph type="ftr" sz="quarter" idx="10"/>
          </p:nvPr>
        </p:nvSpPr>
        <p:spPr>
          <a:xfrm>
            <a:off x="4876800" y="6243638"/>
            <a:ext cx="3860800" cy="457200"/>
          </a:xfrm>
          <a:prstGeom prst="rect">
            <a:avLst/>
          </a:prstGeom>
        </p:spPr>
        <p:txBody>
          <a:bodyPr/>
          <a:lstStyle>
            <a:lvl1pPr>
              <a:defRPr/>
            </a:lvl1pPr>
          </a:lstStyle>
          <a:p>
            <a:endParaRPr lang="en-US" altLang="zh-CN"/>
          </a:p>
        </p:txBody>
      </p:sp>
    </p:spTree>
    <p:extLst>
      <p:ext uri="{BB962C8B-B14F-4D97-AF65-F5344CB8AC3E}">
        <p14:creationId xmlns:p14="http://schemas.microsoft.com/office/powerpoint/2010/main" val="2633724986"/>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5262" y="0"/>
            <a:ext cx="10515600" cy="918148"/>
          </a:xfrm>
        </p:spPr>
        <p:txBody>
          <a:bodyPr/>
          <a:lstStyle>
            <a:lvl1pPr>
              <a:defRPr/>
            </a:lvl1pPr>
          </a:lstStyle>
          <a:p>
            <a:r>
              <a:rPr lang="zh-CN" altLang="en-US" dirty="0" smtClean="0"/>
              <a:t>  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24029022"/>
      </p:ext>
    </p:extLst>
  </p:cSld>
  <p:clrMapOvr>
    <a:masterClrMapping/>
  </p:clrMapOvr>
  <p:transition>
    <p:random/>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1" y="260351"/>
            <a:ext cx="10657417" cy="7667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 y="1557338"/>
            <a:ext cx="11952817" cy="4575175"/>
          </a:xfrm>
          <a:prstGeom prst="rect">
            <a:avLst/>
          </a:prstGeom>
        </p:spPr>
        <p:txBody>
          <a:bodyPr/>
          <a:lstStyle/>
          <a:p>
            <a:pPr lvl="0"/>
            <a:r>
              <a:rPr lang="zh-CN" altLang="en-US" noProof="0" smtClean="0"/>
              <a:t>单击图标添加表格</a:t>
            </a:r>
          </a:p>
        </p:txBody>
      </p:sp>
      <p:sp>
        <p:nvSpPr>
          <p:cNvPr id="4" name="页脚占位符 4"/>
          <p:cNvSpPr>
            <a:spLocks noGrp="1"/>
          </p:cNvSpPr>
          <p:nvPr>
            <p:ph type="ftr" sz="quarter" idx="10"/>
          </p:nvPr>
        </p:nvSpPr>
        <p:spPr>
          <a:xfrm>
            <a:off x="4876800" y="6243638"/>
            <a:ext cx="3860800" cy="457200"/>
          </a:xfrm>
          <a:prstGeom prst="rect">
            <a:avLst/>
          </a:prstGeom>
        </p:spPr>
        <p:txBody>
          <a:bodyPr/>
          <a:lstStyle>
            <a:lvl1pPr>
              <a:defRPr/>
            </a:lvl1pPr>
          </a:lstStyle>
          <a:p>
            <a:pPr eaLnBrk="0" fontAlgn="base" hangingPunct="0">
              <a:spcBef>
                <a:spcPct val="0"/>
              </a:spcBef>
              <a:spcAft>
                <a:spcPct val="0"/>
              </a:spcAft>
              <a:defRPr/>
            </a:pPr>
            <a:endParaRPr lang="en-US" altLang="zh-CN" sz="4400">
              <a:solidFill>
                <a:srgbClr val="E40000"/>
              </a:solidFill>
            </a:endParaRPr>
          </a:p>
        </p:txBody>
      </p:sp>
      <p:sp>
        <p:nvSpPr>
          <p:cNvPr id="5" name="灯片编号占位符 5"/>
          <p:cNvSpPr>
            <a:spLocks noGrp="1"/>
          </p:cNvSpPr>
          <p:nvPr>
            <p:ph type="sldNum" sz="quarter" idx="11"/>
          </p:nvPr>
        </p:nvSpPr>
        <p:spPr>
          <a:xfrm>
            <a:off x="9389533" y="6243638"/>
            <a:ext cx="2540000" cy="457200"/>
          </a:xfrm>
          <a:prstGeom prst="rect">
            <a:avLst/>
          </a:prstGeom>
        </p:spPr>
        <p:txBody>
          <a:bodyPr/>
          <a:lstStyle>
            <a:lvl1pPr>
              <a:defRPr/>
            </a:lvl1pPr>
          </a:lstStyle>
          <a:p>
            <a:pPr eaLnBrk="0" fontAlgn="base" hangingPunct="0">
              <a:spcBef>
                <a:spcPct val="0"/>
              </a:spcBef>
              <a:spcAft>
                <a:spcPct val="0"/>
              </a:spcAft>
              <a:defRPr/>
            </a:pPr>
            <a:fld id="{0F6E2B49-16E2-456D-953E-87FC8AC7298B}" type="slidenum">
              <a:rPr lang="en-US" altLang="zh-CN" sz="4400">
                <a:solidFill>
                  <a:srgbClr val="E40000"/>
                </a:solidFill>
              </a:rPr>
              <a:pPr eaLnBrk="0" fontAlgn="base" hangingPunct="0">
                <a:spcBef>
                  <a:spcPct val="0"/>
                </a:spcBef>
                <a:spcAft>
                  <a:spcPct val="0"/>
                </a:spcAft>
                <a:defRPr/>
              </a:pPr>
              <a:t>‹#›</a:t>
            </a:fld>
            <a:r>
              <a:rPr lang="en-US" altLang="zh-CN" sz="4400">
                <a:solidFill>
                  <a:srgbClr val="E40000"/>
                </a:solidFill>
              </a:rPr>
              <a:t>/20</a:t>
            </a:r>
          </a:p>
        </p:txBody>
      </p:sp>
      <p:sp>
        <p:nvSpPr>
          <p:cNvPr id="6" name="Rectangle 5"/>
          <p:cNvSpPr>
            <a:spLocks noGrp="1" noChangeArrowheads="1"/>
          </p:cNvSpPr>
          <p:nvPr>
            <p:ph type="dt" sz="half" idx="12"/>
          </p:nvPr>
        </p:nvSpPr>
        <p:spPr>
          <a:xfrm>
            <a:off x="2000252" y="6400800"/>
            <a:ext cx="4667249" cy="457200"/>
          </a:xfrm>
          <a:prstGeom prst="rect">
            <a:avLst/>
          </a:prstGeom>
        </p:spPr>
        <p:txBody>
          <a:bodyPr/>
          <a:lstStyle>
            <a:lvl1pPr algn="l">
              <a:defRPr sz="1400">
                <a:solidFill>
                  <a:schemeClr val="tx1"/>
                </a:solidFill>
                <a:latin typeface="Arial" charset="0"/>
              </a:defRPr>
            </a:lvl1pPr>
          </a:lstStyle>
          <a:p>
            <a:pPr eaLnBrk="0" fontAlgn="base" hangingPunct="0">
              <a:spcBef>
                <a:spcPct val="0"/>
              </a:spcBef>
              <a:spcAft>
                <a:spcPct val="0"/>
              </a:spcAft>
              <a:defRPr/>
            </a:pPr>
            <a:r>
              <a:rPr lang="en-US" altLang="zh-CN">
                <a:solidFill>
                  <a:srgbClr val="000000"/>
                </a:solidFill>
              </a:rPr>
              <a:t>2013Fall_Ad Computer Architecture</a:t>
            </a:r>
          </a:p>
        </p:txBody>
      </p:sp>
    </p:spTree>
    <p:extLst>
      <p:ext uri="{BB962C8B-B14F-4D97-AF65-F5344CB8AC3E}">
        <p14:creationId xmlns:p14="http://schemas.microsoft.com/office/powerpoint/2010/main" val="1125497523"/>
      </p:ext>
    </p:extLst>
  </p:cSld>
  <p:clrMapOvr>
    <a:masterClrMapping/>
  </p:clrMapOvr>
  <p:transition spd="slow">
    <p:pull dir="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占位符 1"/>
          <p:cNvSpPr txBox="1">
            <a:spLocks/>
          </p:cNvSpPr>
          <p:nvPr/>
        </p:nvSpPr>
        <p:spPr>
          <a:xfrm>
            <a:off x="1336430" y="16803"/>
            <a:ext cx="10308585"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708657060"/>
      </p:ext>
    </p:extLst>
  </p:cSld>
  <p:clrMapOvr>
    <a:masterClrMapping/>
  </p:clrMapOvr>
  <p:transition>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16803"/>
            <a:ext cx="10273416" cy="918148"/>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819773923"/>
      </p:ext>
    </p:extLst>
  </p:cSld>
  <p:clrMapOvr>
    <a:masterClrMapping/>
  </p:clrMapOvr>
  <p:transition>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55603" y="0"/>
            <a:ext cx="10515600" cy="937846"/>
          </a:xfrm>
        </p:spPr>
        <p:txBody>
          <a:body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14180356"/>
      </p:ext>
    </p:extLst>
  </p:cSld>
  <p:clrMapOvr>
    <a:masterClrMapping/>
  </p:clrMapOvr>
  <p:transition>
    <p:rand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28001" y="0"/>
            <a:ext cx="10515600" cy="918148"/>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370384585"/>
      </p:ext>
    </p:extLst>
  </p:cSld>
  <p:clrMapOvr>
    <a:masterClrMapping/>
  </p:clrMapOvr>
  <p:transition>
    <p:rand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5" name="标题 1"/>
          <p:cNvSpPr>
            <a:spLocks noGrp="1"/>
          </p:cNvSpPr>
          <p:nvPr>
            <p:ph type="title"/>
          </p:nvPr>
        </p:nvSpPr>
        <p:spPr>
          <a:xfrm>
            <a:off x="1528001" y="0"/>
            <a:ext cx="10515600" cy="918148"/>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223614000"/>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219200"/>
            <a:ext cx="3932237" cy="838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2021/9/19</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txBox="1">
            <a:spLocks/>
          </p:cNvSpPr>
          <p:nvPr/>
        </p:nvSpPr>
        <p:spPr>
          <a:xfrm>
            <a:off x="1528001" y="0"/>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164719424"/>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tif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4.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3.png"/><Relationship Id="rId2" Type="http://schemas.openxmlformats.org/officeDocument/2006/relationships/slideLayout" Target="../slideLayouts/slideLayout17.xml"/><Relationship Id="rId16" Type="http://schemas.openxmlformats.org/officeDocument/2006/relationships/theme" Target="../theme/theme2.xml"/><Relationship Id="rId20" Type="http://schemas.openxmlformats.org/officeDocument/2006/relationships/image" Target="../media/image6.jpe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5.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rot="16200000">
            <a:off x="6178415" y="-5048568"/>
            <a:ext cx="954000" cy="11052000"/>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402907" y="-9841"/>
            <a:ext cx="10515600" cy="918148"/>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113692"/>
            <a:ext cx="10515600" cy="5063271"/>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DEFFD-42F8-4A95-B70A-FF94A7064F2A}" type="datetimeFigureOut">
              <a:rPr lang="zh-CN" altLang="en-US" smtClean="0"/>
              <a:t>2021/9/19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AE774-6095-44AF-A5F0-8C419E083BCC}" type="slidenum">
              <a:rPr lang="zh-CN" altLang="en-US" smtClean="0"/>
              <a:t>‹#›</a:t>
            </a:fld>
            <a:endParaRPr lang="zh-CN" altLang="en-US"/>
          </a:p>
        </p:txBody>
      </p:sp>
      <p:pic>
        <p:nvPicPr>
          <p:cNvPr id="7" name="图片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7795199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15" r:id="rId15"/>
  </p:sldLayoutIdLst>
  <p:transition>
    <p:random/>
  </p:transition>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775884" y="1"/>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4870" name="Rectangle 6"/>
          <p:cNvSpPr>
            <a:spLocks noChangeArrowheads="1"/>
          </p:cNvSpPr>
          <p:nvPr/>
        </p:nvSpPr>
        <p:spPr bwMode="auto">
          <a:xfrm>
            <a:off x="3522133" y="6524625"/>
            <a:ext cx="2540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400" smtClean="0">
                <a:solidFill>
                  <a:srgbClr val="000000"/>
                </a:solidFill>
              </a:rPr>
              <a:pPr algn="r" eaLnBrk="1" fontAlgn="base" hangingPunct="1">
                <a:spcBef>
                  <a:spcPct val="50000"/>
                </a:spcBef>
                <a:spcAft>
                  <a:spcPct val="0"/>
                </a:spcAft>
                <a:defRPr/>
              </a:pPr>
              <a:t>‹#›</a:t>
            </a:fld>
            <a:endParaRPr lang="en-US" altLang="zh-CN" sz="1400" dirty="0" smtClean="0">
              <a:solidFill>
                <a:srgbClr val="000000"/>
              </a:solidFill>
            </a:endParaRPr>
          </a:p>
        </p:txBody>
      </p:sp>
      <p:pic>
        <p:nvPicPr>
          <p:cNvPr id="1028" name="Picture 7" descr="雅典神庙"/>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834" y="165100"/>
            <a:ext cx="1318684"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5"/>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30690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transition spd="slow">
    <p:pull dir="ru"/>
  </p:transition>
  <p:timing>
    <p:tnLst>
      <p:par>
        <p:cTn id="1" dur="indefinite" restart="never" nodeType="tmRoot"/>
      </p:par>
    </p:tnLst>
  </p:timing>
  <p:hf sldNum="0" hdr="0" ftr="0"/>
  <p:txStyles>
    <p:title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q"/>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Computer_architecture" TargetMode="Externa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slide" Target="slide57.xml"/></Relationships>
</file>

<file path=ppt/slides/_rels/slide24.xml.rels><?xml version="1.0" encoding="UTF-8" standalone="yes"?>
<Relationships xmlns="http://schemas.openxmlformats.org/package/2006/relationships"><Relationship Id="rId3" Type="http://schemas.openxmlformats.org/officeDocument/2006/relationships/hyperlink" Target="http://searchcio-midmarket.techtarget.com/definition/microchip" TargetMode="External"/><Relationship Id="rId2" Type="http://schemas.openxmlformats.org/officeDocument/2006/relationships/hyperlink" Target="http://searchmobilecomputing.techtarget.com/definition/RAM" TargetMode="Externa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slide" Target="slide23.x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hyperlink" Target="http://top500.org/system/177556" TargetMode="External"/><Relationship Id="rId13" Type="http://schemas.openxmlformats.org/officeDocument/2006/relationships/hyperlink" Target="http://top500.org/site/48958" TargetMode="External"/><Relationship Id="rId18" Type="http://schemas.openxmlformats.org/officeDocument/2006/relationships/hyperlink" Target="http://top500.org/site/48248" TargetMode="External"/><Relationship Id="rId3" Type="http://schemas.openxmlformats.org/officeDocument/2006/relationships/hyperlink" Target="http://top500.org/site/50460" TargetMode="External"/><Relationship Id="rId21" Type="http://schemas.openxmlformats.org/officeDocument/2006/relationships/hyperlink" Target="http://top500.org/system/176929" TargetMode="External"/><Relationship Id="rId7" Type="http://schemas.openxmlformats.org/officeDocument/2006/relationships/hyperlink" Target="http://top500.org/site/49763" TargetMode="External"/><Relationship Id="rId12" Type="http://schemas.openxmlformats.org/officeDocument/2006/relationships/hyperlink" Target="http://top500.org/system/177718" TargetMode="External"/><Relationship Id="rId17" Type="http://schemas.openxmlformats.org/officeDocument/2006/relationships/hyperlink" Target="http://top500.org/system/177732" TargetMode="External"/><Relationship Id="rId2" Type="http://schemas.openxmlformats.org/officeDocument/2006/relationships/notesSlide" Target="../notesSlides/notesSlide13.xml"/><Relationship Id="rId16" Type="http://schemas.openxmlformats.org/officeDocument/2006/relationships/hyperlink" Target="http://top500.org/system/177722" TargetMode="External"/><Relationship Id="rId20" Type="http://schemas.openxmlformats.org/officeDocument/2006/relationships/hyperlink" Target="http://top500.org/site/50310" TargetMode="External"/><Relationship Id="rId1" Type="http://schemas.openxmlformats.org/officeDocument/2006/relationships/slideLayout" Target="../slideLayouts/slideLayout17.xml"/><Relationship Id="rId6" Type="http://schemas.openxmlformats.org/officeDocument/2006/relationships/hyperlink" Target="http://top500.org/system/177975" TargetMode="External"/><Relationship Id="rId11" Type="http://schemas.openxmlformats.org/officeDocument/2006/relationships/hyperlink" Target="http://top500.org/site/47347" TargetMode="External"/><Relationship Id="rId5" Type="http://schemas.openxmlformats.org/officeDocument/2006/relationships/hyperlink" Target="http://top500.org/site/48553" TargetMode="External"/><Relationship Id="rId15" Type="http://schemas.openxmlformats.org/officeDocument/2006/relationships/hyperlink" Target="http://top500.org/site/47871" TargetMode="External"/><Relationship Id="rId10" Type="http://schemas.openxmlformats.org/officeDocument/2006/relationships/hyperlink" Target="http://top500.org/system/177232" TargetMode="External"/><Relationship Id="rId19" Type="http://schemas.openxmlformats.org/officeDocument/2006/relationships/hyperlink" Target="http://top500.org/system/177719" TargetMode="External"/><Relationship Id="rId4" Type="http://schemas.openxmlformats.org/officeDocument/2006/relationships/hyperlink" Target="http://top500.org/system/177999" TargetMode="External"/><Relationship Id="rId9" Type="http://schemas.openxmlformats.org/officeDocument/2006/relationships/hyperlink" Target="http://top500.org/site/50313" TargetMode="External"/><Relationship Id="rId14" Type="http://schemas.openxmlformats.org/officeDocument/2006/relationships/hyperlink" Target="http://top500.org/system/177931"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hyperlink" Target="http://www.yidianzixun.com/channel/w/architecture" TargetMode="Externa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hyperlink" Target="http://awards.acm.org/homepage.cfm?awd=148" TargetMode="External"/><Relationship Id="rId2" Type="http://schemas.openxmlformats.org/officeDocument/2006/relationships/image" Target="../media/image38.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awards.acm.org/citation.cfm?id=4570334&amp;srt=all&amp;aw=148&amp;ao=ECKMAUCH" TargetMode="Externa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awards.acm.org/citation.cfm?id=5555573&amp;srt=all&amp;aw=148&amp;ao=ECKMAUCH" TargetMode="Externa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3647728" y="1844824"/>
            <a:ext cx="5904656" cy="2171576"/>
          </a:xfrm>
        </p:spPr>
        <p:txBody>
          <a:bodyPr/>
          <a:lstStyle/>
          <a:p>
            <a:r>
              <a:rPr lang="en-US" altLang="zh-CN" dirty="0" smtClean="0">
                <a:solidFill>
                  <a:srgbClr val="7030A0"/>
                </a:solidFill>
              </a:rPr>
              <a:t>Chapter </a:t>
            </a:r>
            <a:r>
              <a:rPr lang="en-US" altLang="zh-CN" dirty="0" smtClean="0">
                <a:solidFill>
                  <a:srgbClr val="7030A0"/>
                </a:solidFill>
              </a:rPr>
              <a:t>1-1</a:t>
            </a:r>
            <a:r>
              <a:rPr lang="en-US" altLang="zh-CN" dirty="0" smtClean="0">
                <a:solidFill>
                  <a:srgbClr val="7030A0"/>
                </a:solidFill>
              </a:rPr>
              <a:t/>
            </a:r>
            <a:br>
              <a:rPr lang="en-US" altLang="zh-CN" dirty="0" smtClean="0">
                <a:solidFill>
                  <a:srgbClr val="7030A0"/>
                </a:solidFill>
              </a:rPr>
            </a:br>
            <a:r>
              <a:rPr lang="en-US" altLang="zh-CN" dirty="0" smtClean="0">
                <a:solidFill>
                  <a:srgbClr val="7030A0"/>
                </a:solidFill>
              </a:rPr>
              <a:t/>
            </a:r>
            <a:br>
              <a:rPr lang="en-US" altLang="zh-CN" dirty="0" smtClean="0">
                <a:solidFill>
                  <a:srgbClr val="7030A0"/>
                </a:solidFill>
              </a:rPr>
            </a:br>
            <a:r>
              <a:rPr lang="en-US" altLang="zh-CN" dirty="0" smtClean="0">
                <a:solidFill>
                  <a:srgbClr val="7030A0"/>
                </a:solidFill>
              </a:rPr>
              <a:t>Fundamentals of Quantitative Design and Analysis</a:t>
            </a:r>
            <a:endParaRPr lang="zh-CN" altLang="en-US" dirty="0">
              <a:solidFill>
                <a:srgbClr val="7030A0"/>
              </a:solidFill>
            </a:endParaRPr>
          </a:p>
        </p:txBody>
      </p:sp>
    </p:spTree>
    <p:extLst>
      <p:ext uri="{BB962C8B-B14F-4D97-AF65-F5344CB8AC3E}">
        <p14:creationId xmlns:p14="http://schemas.microsoft.com/office/powerpoint/2010/main" val="638580010"/>
      </p:ext>
    </p:extLst>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Rot="1" noChangeArrowheads="1"/>
          </p:cNvSpPr>
          <p:nvPr>
            <p:ph type="title"/>
          </p:nvPr>
        </p:nvSpPr>
        <p:spPr>
          <a:xfrm>
            <a:off x="1647827" y="0"/>
            <a:ext cx="10496845" cy="936625"/>
          </a:xfrm>
        </p:spPr>
        <p:txBody>
          <a:bodyPr/>
          <a:lstStyle/>
          <a:p>
            <a:pPr eaLnBrk="1" hangingPunct="1"/>
            <a:r>
              <a:rPr lang="en-US" altLang="zh-CN" sz="3600" dirty="0" smtClean="0">
                <a:solidFill>
                  <a:srgbClr val="FF0000"/>
                </a:solidFill>
              </a:rPr>
              <a:t>Effect of dramatic growth rate during 20</a:t>
            </a:r>
            <a:r>
              <a:rPr lang="en-US" altLang="zh-CN" sz="3600" baseline="30000" dirty="0" smtClean="0">
                <a:solidFill>
                  <a:srgbClr val="FF0000"/>
                </a:solidFill>
              </a:rPr>
              <a:t>th</a:t>
            </a:r>
            <a:r>
              <a:rPr lang="en-US" altLang="zh-CN" sz="3600" dirty="0" smtClean="0">
                <a:solidFill>
                  <a:srgbClr val="FF0000"/>
                </a:solidFill>
              </a:rPr>
              <a:t> </a:t>
            </a:r>
            <a:r>
              <a:rPr lang="en-US" altLang="zh-CN" sz="3600" dirty="0" err="1" smtClean="0">
                <a:solidFill>
                  <a:srgbClr val="FF0000"/>
                </a:solidFill>
              </a:rPr>
              <a:t>centrury</a:t>
            </a:r>
            <a:endParaRPr lang="en-US" altLang="zh-CN" sz="4000" dirty="0" smtClean="0">
              <a:solidFill>
                <a:srgbClr val="FF0000"/>
              </a:solidFill>
            </a:endParaRPr>
          </a:p>
        </p:txBody>
      </p:sp>
      <p:sp>
        <p:nvSpPr>
          <p:cNvPr id="17412" name="Rectangle 3"/>
          <p:cNvSpPr>
            <a:spLocks noGrp="1" noRot="1" noChangeArrowheads="1"/>
          </p:cNvSpPr>
          <p:nvPr>
            <p:ph sz="half" idx="1"/>
          </p:nvPr>
        </p:nvSpPr>
        <p:spPr>
          <a:xfrm>
            <a:off x="263352" y="936625"/>
            <a:ext cx="11593288" cy="1857388"/>
          </a:xfrm>
        </p:spPr>
        <p:txBody>
          <a:bodyPr>
            <a:normAutofit/>
          </a:bodyPr>
          <a:lstStyle/>
          <a:p>
            <a:pPr lvl="1" eaLnBrk="1" hangingPunct="1">
              <a:lnSpc>
                <a:spcPct val="110000"/>
              </a:lnSpc>
            </a:pPr>
            <a:r>
              <a:rPr lang="en-US" altLang="zh-CN" sz="2000" b="1" dirty="0">
                <a:solidFill>
                  <a:srgbClr val="0000FF"/>
                </a:solidFill>
                <a:latin typeface="Comic Sans MS" pitchFamily="66" charset="0"/>
              </a:rPr>
              <a:t>Technology Advances</a:t>
            </a:r>
            <a:endParaRPr lang="en-US" altLang="zh-CN" sz="2000" dirty="0">
              <a:latin typeface="Comic Sans MS" pitchFamily="66" charset="0"/>
            </a:endParaRPr>
          </a:p>
          <a:p>
            <a:pPr lvl="2" eaLnBrk="1" hangingPunct="1">
              <a:lnSpc>
                <a:spcPct val="110000"/>
              </a:lnSpc>
            </a:pPr>
            <a:r>
              <a:rPr lang="en-US" altLang="zh-CN" sz="1800" b="1" dirty="0">
                <a:latin typeface="Comic Sans MS" pitchFamily="66" charset="0"/>
              </a:rPr>
              <a:t>CMOS VLSI dominates older technologies (TTL, ECL)  </a:t>
            </a:r>
            <a:r>
              <a:rPr lang="en-US" altLang="zh-CN" sz="1800" b="1" dirty="0" smtClean="0">
                <a:latin typeface="Comic Sans MS" pitchFamily="66" charset="0"/>
              </a:rPr>
              <a:t>in </a:t>
            </a:r>
            <a:r>
              <a:rPr lang="en-US" altLang="zh-CN" sz="1800" b="1" dirty="0" smtClean="0">
                <a:solidFill>
                  <a:srgbClr val="0000FF"/>
                </a:solidFill>
                <a:latin typeface="Comic Sans MS" pitchFamily="66" charset="0"/>
              </a:rPr>
              <a:t>cost </a:t>
            </a:r>
            <a:r>
              <a:rPr lang="en-US" altLang="zh-CN" sz="1800" b="1" i="1" u="sng" dirty="0" smtClean="0">
                <a:solidFill>
                  <a:srgbClr val="0000FF"/>
                </a:solidFill>
                <a:latin typeface="Comic Sans MS" pitchFamily="66" charset="0"/>
              </a:rPr>
              <a:t>AND</a:t>
            </a:r>
            <a:r>
              <a:rPr lang="en-US" altLang="zh-CN" sz="1800" dirty="0">
                <a:solidFill>
                  <a:srgbClr val="0000FF"/>
                </a:solidFill>
                <a:latin typeface="Comic Sans MS" pitchFamily="66" charset="0"/>
              </a:rPr>
              <a:t> </a:t>
            </a:r>
            <a:r>
              <a:rPr lang="en-US" altLang="zh-CN" sz="1800" b="1" dirty="0" smtClean="0">
                <a:solidFill>
                  <a:srgbClr val="0000FF"/>
                </a:solidFill>
                <a:latin typeface="Comic Sans MS" pitchFamily="66" charset="0"/>
              </a:rPr>
              <a:t>performance</a:t>
            </a:r>
            <a:endParaRPr lang="en-US" altLang="zh-CN" dirty="0">
              <a:latin typeface="Comic Sans MS" pitchFamily="66" charset="0"/>
            </a:endParaRPr>
          </a:p>
          <a:p>
            <a:pPr lvl="1" eaLnBrk="1" hangingPunct="1">
              <a:lnSpc>
                <a:spcPct val="110000"/>
              </a:lnSpc>
            </a:pPr>
            <a:r>
              <a:rPr lang="en-US" altLang="zh-CN" sz="2000" b="1" dirty="0">
                <a:solidFill>
                  <a:srgbClr val="FF3300"/>
                </a:solidFill>
                <a:latin typeface="Comic Sans MS" pitchFamily="66" charset="0"/>
              </a:rPr>
              <a:t>Computer architecture advances </a:t>
            </a:r>
            <a:endParaRPr lang="en-US" altLang="zh-CN" sz="2000" dirty="0">
              <a:latin typeface="Comic Sans MS" pitchFamily="66" charset="0"/>
            </a:endParaRPr>
          </a:p>
          <a:p>
            <a:pPr lvl="2" eaLnBrk="1" hangingPunct="1">
              <a:lnSpc>
                <a:spcPct val="110000"/>
              </a:lnSpc>
            </a:pPr>
            <a:r>
              <a:rPr lang="en-US" altLang="zh-CN" sz="1800" b="1" dirty="0">
                <a:solidFill>
                  <a:srgbClr val="FF3300"/>
                </a:solidFill>
                <a:latin typeface="Comic Sans MS" pitchFamily="66" charset="0"/>
              </a:rPr>
              <a:t>RISC</a:t>
            </a:r>
            <a:r>
              <a:rPr lang="en-US" altLang="zh-CN" sz="1800" b="1" dirty="0">
                <a:latin typeface="Comic Sans MS" pitchFamily="66" charset="0"/>
              </a:rPr>
              <a:t>, </a:t>
            </a:r>
            <a:r>
              <a:rPr lang="en-US" altLang="zh-CN" sz="1800" b="1" dirty="0">
                <a:solidFill>
                  <a:srgbClr val="FF0000"/>
                </a:solidFill>
                <a:latin typeface="Comic Sans MS" pitchFamily="66" charset="0"/>
              </a:rPr>
              <a:t>superscalar</a:t>
            </a:r>
            <a:r>
              <a:rPr lang="en-US" altLang="zh-CN" sz="1800" b="1" dirty="0">
                <a:solidFill>
                  <a:schemeClr val="tx2"/>
                </a:solidFill>
                <a:latin typeface="Comic Sans MS" pitchFamily="66" charset="0"/>
              </a:rPr>
              <a:t>, </a:t>
            </a:r>
            <a:r>
              <a:rPr lang="en-US" altLang="zh-CN" sz="1800" b="1" dirty="0" err="1">
                <a:solidFill>
                  <a:srgbClr val="FF0000"/>
                </a:solidFill>
                <a:latin typeface="Comic Sans MS" pitchFamily="66" charset="0"/>
              </a:rPr>
              <a:t>OOO</a:t>
            </a:r>
            <a:r>
              <a:rPr lang="en-US" altLang="zh-CN" sz="1800" b="1" dirty="0">
                <a:solidFill>
                  <a:schemeClr val="tx2"/>
                </a:solidFill>
                <a:latin typeface="Comic Sans MS" pitchFamily="66" charset="0"/>
              </a:rPr>
              <a:t>, </a:t>
            </a:r>
            <a:r>
              <a:rPr lang="en-US" altLang="zh-CN" sz="1800" b="1" dirty="0">
                <a:solidFill>
                  <a:srgbClr val="FF0000"/>
                </a:solidFill>
                <a:latin typeface="Comic Sans MS" pitchFamily="66" charset="0"/>
              </a:rPr>
              <a:t>Speculation</a:t>
            </a:r>
            <a:r>
              <a:rPr lang="en-US" altLang="zh-CN" sz="1800" b="1" dirty="0">
                <a:solidFill>
                  <a:schemeClr val="tx2"/>
                </a:solidFill>
                <a:latin typeface="Comic Sans MS" pitchFamily="66" charset="0"/>
              </a:rPr>
              <a:t>, </a:t>
            </a:r>
            <a:r>
              <a:rPr lang="en-US" altLang="zh-CN" sz="1800" b="1" dirty="0" err="1">
                <a:solidFill>
                  <a:srgbClr val="FF0000"/>
                </a:solidFill>
                <a:latin typeface="Comic Sans MS" pitchFamily="66" charset="0"/>
              </a:rPr>
              <a:t>VLIW</a:t>
            </a:r>
            <a:r>
              <a:rPr lang="en-US" altLang="zh-CN" sz="1800" b="1" dirty="0">
                <a:solidFill>
                  <a:schemeClr val="tx2"/>
                </a:solidFill>
                <a:latin typeface="Comic Sans MS" pitchFamily="66" charset="0"/>
              </a:rPr>
              <a:t>, </a:t>
            </a:r>
            <a:r>
              <a:rPr lang="en-US" altLang="zh-CN" sz="1800" b="1" dirty="0">
                <a:solidFill>
                  <a:srgbClr val="FF0000"/>
                </a:solidFill>
                <a:latin typeface="Comic Sans MS" pitchFamily="66" charset="0"/>
              </a:rPr>
              <a:t>RAID</a:t>
            </a:r>
            <a:r>
              <a:rPr lang="en-US" altLang="zh-CN" sz="1800" b="1" dirty="0">
                <a:latin typeface="Comic Sans MS" pitchFamily="66" charset="0"/>
              </a:rPr>
              <a:t>, …</a:t>
            </a:r>
          </a:p>
        </p:txBody>
      </p:sp>
      <p:sp>
        <p:nvSpPr>
          <p:cNvPr id="6" name="内容占位符 5"/>
          <p:cNvSpPr>
            <a:spLocks noGrp="1"/>
          </p:cNvSpPr>
          <p:nvPr>
            <p:ph sz="half" idx="2"/>
          </p:nvPr>
        </p:nvSpPr>
        <p:spPr>
          <a:xfrm>
            <a:off x="283472" y="2637903"/>
            <a:ext cx="11894565" cy="3680247"/>
          </a:xfrm>
        </p:spPr>
        <p:txBody>
          <a:bodyPr>
            <a:noAutofit/>
          </a:bodyPr>
          <a:lstStyle/>
          <a:p>
            <a:pPr lvl="1"/>
            <a:r>
              <a:rPr lang="en-US" altLang="zh-CN" dirty="0" smtClean="0">
                <a:solidFill>
                  <a:srgbClr val="3333FF"/>
                </a:solidFill>
              </a:rPr>
              <a:t>Enhanced the capability of computer users:  </a:t>
            </a:r>
          </a:p>
          <a:p>
            <a:pPr lvl="2"/>
            <a:r>
              <a:rPr lang="en-US" altLang="zh-CN" dirty="0" err="1" smtClean="0"/>
              <a:t>perfmicroprocessor</a:t>
            </a:r>
            <a:r>
              <a:rPr lang="en-US" altLang="zh-CN" dirty="0" smtClean="0"/>
              <a:t> &gt; supercomputer 20 years ago </a:t>
            </a:r>
          </a:p>
          <a:p>
            <a:pPr lvl="1"/>
            <a:r>
              <a:rPr lang="en-US" altLang="zh-CN" dirty="0" smtClean="0">
                <a:solidFill>
                  <a:srgbClr val="3333FF"/>
                </a:solidFill>
              </a:rPr>
              <a:t>New class of computer</a:t>
            </a:r>
          </a:p>
          <a:p>
            <a:pPr lvl="2"/>
            <a:r>
              <a:rPr lang="en-US" altLang="zh-CN" dirty="0" smtClean="0"/>
              <a:t>PC</a:t>
            </a:r>
            <a:r>
              <a:rPr lang="zh-CN" altLang="en-US" dirty="0" smtClean="0"/>
              <a:t>、</a:t>
            </a:r>
            <a:r>
              <a:rPr lang="en-US" altLang="zh-CN" dirty="0" smtClean="0"/>
              <a:t>work </a:t>
            </a:r>
            <a:r>
              <a:rPr lang="en-US" altLang="zh-CN" dirty="0" err="1" smtClean="0"/>
              <a:t>station</a:t>
            </a:r>
            <a:r>
              <a:rPr lang="en-US" altLang="zh-CN" dirty="0" err="1" smtClean="0">
                <a:sym typeface="Wingdings" panose="05000000000000000000" pitchFamily="2" charset="2"/>
              </a:rPr>
              <a:t>mobile</a:t>
            </a:r>
            <a:r>
              <a:rPr lang="en-US" altLang="zh-CN" dirty="0" smtClean="0">
                <a:sym typeface="Wingdings" panose="05000000000000000000" pitchFamily="2" charset="2"/>
              </a:rPr>
              <a:t> phone, laptops  access warehouse containing millions of servers </a:t>
            </a:r>
            <a:endParaRPr lang="en-US" altLang="zh-CN" dirty="0" smtClean="0">
              <a:solidFill>
                <a:srgbClr val="3333FF"/>
              </a:solidFill>
            </a:endParaRPr>
          </a:p>
          <a:p>
            <a:pPr lvl="1"/>
            <a:r>
              <a:rPr lang="en-US" altLang="zh-CN" dirty="0" err="1" smtClean="0">
                <a:solidFill>
                  <a:srgbClr val="3333FF"/>
                </a:solidFill>
              </a:rPr>
              <a:t>Donimance</a:t>
            </a:r>
            <a:r>
              <a:rPr lang="en-US" altLang="zh-CN" dirty="0" smtClean="0">
                <a:solidFill>
                  <a:srgbClr val="3333FF"/>
                </a:solidFill>
              </a:rPr>
              <a:t> of microprocessor-based computers across the computer design</a:t>
            </a:r>
          </a:p>
          <a:p>
            <a:pPr lvl="2"/>
            <a:r>
              <a:rPr lang="en-US" altLang="zh-CN" dirty="0"/>
              <a:t>Minicomputer</a:t>
            </a:r>
            <a:r>
              <a:rPr lang="en-US" altLang="zh-CN" dirty="0">
                <a:sym typeface="Wingdings" panose="05000000000000000000" pitchFamily="2" charset="2"/>
              </a:rPr>
              <a:t> server </a:t>
            </a:r>
            <a:r>
              <a:rPr lang="en-US" altLang="zh-CN" dirty="0"/>
              <a:t>, mainframe, supercomputer </a:t>
            </a:r>
            <a:r>
              <a:rPr lang="en-US" altLang="zh-CN" dirty="0">
                <a:sym typeface="Wingdings" panose="05000000000000000000" pitchFamily="2" charset="2"/>
              </a:rPr>
              <a:t> collections of microprocessor </a:t>
            </a:r>
          </a:p>
          <a:p>
            <a:pPr lvl="1"/>
            <a:r>
              <a:rPr lang="en-US" altLang="zh-CN" dirty="0" smtClean="0">
                <a:solidFill>
                  <a:srgbClr val="3333FF"/>
                </a:solidFill>
              </a:rPr>
              <a:t>Change </a:t>
            </a:r>
            <a:r>
              <a:rPr lang="en-US" altLang="zh-CN" dirty="0">
                <a:solidFill>
                  <a:srgbClr val="3333FF"/>
                </a:solidFill>
              </a:rPr>
              <a:t>software </a:t>
            </a:r>
            <a:endParaRPr lang="en-US" altLang="zh-CN" dirty="0" smtClean="0">
              <a:solidFill>
                <a:srgbClr val="3333FF"/>
              </a:solidFill>
            </a:endParaRPr>
          </a:p>
          <a:p>
            <a:pPr lvl="2"/>
            <a:r>
              <a:rPr lang="en-US" altLang="zh-CN" dirty="0"/>
              <a:t>Trade performance for productivity   </a:t>
            </a:r>
            <a:r>
              <a:rPr lang="en-US" altLang="zh-CN" dirty="0" err="1"/>
              <a:t>c,c</a:t>
            </a:r>
            <a:r>
              <a:rPr lang="en-US" altLang="zh-CN" dirty="0"/>
              <a:t>++ </a:t>
            </a:r>
            <a:r>
              <a:rPr lang="en-US" altLang="zh-CN" dirty="0">
                <a:sym typeface="Wingdings" panose="05000000000000000000" pitchFamily="2" charset="2"/>
              </a:rPr>
              <a:t> java, </a:t>
            </a:r>
            <a:r>
              <a:rPr lang="en-US" altLang="zh-CN" dirty="0" err="1">
                <a:sym typeface="Wingdings" panose="05000000000000000000" pitchFamily="2" charset="2"/>
              </a:rPr>
              <a:t>scala</a:t>
            </a:r>
            <a:r>
              <a:rPr lang="en-US" altLang="zh-CN" dirty="0">
                <a:sym typeface="Wingdings" panose="05000000000000000000" pitchFamily="2" charset="2"/>
              </a:rPr>
              <a:t>;  </a:t>
            </a:r>
            <a:r>
              <a:rPr lang="en-US" altLang="zh-CN" dirty="0" err="1">
                <a:sym typeface="Wingdings" panose="05000000000000000000" pitchFamily="2" charset="2"/>
              </a:rPr>
              <a:t>javaScript</a:t>
            </a:r>
            <a:r>
              <a:rPr lang="en-US" altLang="zh-CN" dirty="0">
                <a:sym typeface="Wingdings" panose="05000000000000000000" pitchFamily="2" charset="2"/>
              </a:rPr>
              <a:t>, Python</a:t>
            </a:r>
          </a:p>
          <a:p>
            <a:pPr lvl="2"/>
            <a:r>
              <a:rPr lang="en-US" altLang="zh-CN" dirty="0">
                <a:sym typeface="Wingdings" panose="05000000000000000000" pitchFamily="2" charset="2"/>
              </a:rPr>
              <a:t>Change nature of applications:  scientific calculation speech, image, video </a:t>
            </a:r>
            <a:endParaRPr lang="en-US" altLang="zh-CN" dirty="0"/>
          </a:p>
        </p:txBody>
      </p:sp>
      <p:sp>
        <p:nvSpPr>
          <p:cNvPr id="5" name="下箭头 4"/>
          <p:cNvSpPr/>
          <p:nvPr/>
        </p:nvSpPr>
        <p:spPr bwMode="auto">
          <a:xfrm>
            <a:off x="5447928" y="2393270"/>
            <a:ext cx="792088" cy="243642"/>
          </a:xfrm>
          <a:prstGeom prst="downArrow">
            <a:avLst/>
          </a:prstGeom>
          <a:solidFill>
            <a:srgbClr val="3333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6"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Computer Architecture</a:t>
            </a:r>
            <a:endParaRPr lang="zh-CN" altLang="en-US" dirty="0"/>
          </a:p>
        </p:txBody>
      </p:sp>
      <p:sp>
        <p:nvSpPr>
          <p:cNvPr id="3" name="内容占位符 2"/>
          <p:cNvSpPr>
            <a:spLocks noGrp="1"/>
          </p:cNvSpPr>
          <p:nvPr>
            <p:ph idx="1"/>
          </p:nvPr>
        </p:nvSpPr>
        <p:spPr>
          <a:xfrm>
            <a:off x="1559496" y="1268760"/>
            <a:ext cx="8261350" cy="4683125"/>
          </a:xfrm>
        </p:spPr>
        <p:txBody>
          <a:bodyPr/>
          <a:lstStyle/>
          <a:p>
            <a:r>
              <a:rPr lang="en-US" altLang="zh-CN" b="1" dirty="0" smtClean="0">
                <a:solidFill>
                  <a:srgbClr val="3333FF"/>
                </a:solidFill>
              </a:rPr>
              <a:t>Concept Evolution </a:t>
            </a:r>
          </a:p>
        </p:txBody>
      </p:sp>
      <p:sp>
        <p:nvSpPr>
          <p:cNvPr id="5" name="Rectangle 6"/>
          <p:cNvSpPr>
            <a:spLocks noChangeArrowheads="1"/>
          </p:cNvSpPr>
          <p:nvPr/>
        </p:nvSpPr>
        <p:spPr bwMode="auto">
          <a:xfrm>
            <a:off x="2046288" y="2000240"/>
            <a:ext cx="8121679" cy="3643338"/>
          </a:xfrm>
          <a:prstGeom prst="rect">
            <a:avLst/>
          </a:prstGeom>
          <a:noFill/>
          <a:ln w="9525">
            <a:noFill/>
            <a:miter lim="800000"/>
            <a:headEnd/>
            <a:tailEnd/>
          </a:ln>
        </p:spPr>
        <p:txBody>
          <a:bodyPr/>
          <a:lstStyle/>
          <a:p>
            <a:pPr marL="342900" indent="-342900" algn="l">
              <a:lnSpc>
                <a:spcPct val="90000"/>
              </a:lnSpc>
            </a:pPr>
            <a:r>
              <a:rPr lang="en-US" altLang="zh-CN" sz="3200" dirty="0">
                <a:latin typeface="Comic Sans MS" pitchFamily="66" charset="0"/>
              </a:rPr>
              <a:t>  </a:t>
            </a:r>
            <a:r>
              <a:rPr lang="en-US" altLang="zh-CN" dirty="0">
                <a:latin typeface="Comic Sans MS" pitchFamily="66" charset="0"/>
              </a:rPr>
              <a:t>The attributes of a [computing] system as seen by the </a:t>
            </a:r>
            <a:r>
              <a:rPr lang="en-US" altLang="zh-CN" dirty="0">
                <a:solidFill>
                  <a:srgbClr val="3333FF"/>
                </a:solidFill>
                <a:latin typeface="Comic Sans MS" pitchFamily="66" charset="0"/>
              </a:rPr>
              <a:t>programmer</a:t>
            </a:r>
            <a:r>
              <a:rPr lang="en-US" altLang="zh-CN" dirty="0">
                <a:latin typeface="Comic Sans MS" pitchFamily="66" charset="0"/>
              </a:rPr>
              <a:t>, i.e., </a:t>
            </a:r>
          </a:p>
          <a:p>
            <a:pPr marL="342900" indent="-342900" algn="l">
              <a:lnSpc>
                <a:spcPct val="90000"/>
              </a:lnSpc>
            </a:pPr>
            <a:r>
              <a:rPr lang="en-US" altLang="zh-CN" dirty="0">
                <a:latin typeface="Comic Sans MS" pitchFamily="66" charset="0"/>
              </a:rPr>
              <a:t>  the conceptual structure and functional behavior, as distinct from the organization of the data flows and controls the logic design, and the physical implementation.</a:t>
            </a:r>
            <a:endParaRPr lang="en-US" altLang="zh-CN" dirty="0"/>
          </a:p>
          <a:p>
            <a:pPr marL="342900" indent="-342900" algn="l">
              <a:lnSpc>
                <a:spcPct val="90000"/>
              </a:lnSpc>
            </a:pPr>
            <a:r>
              <a:rPr lang="en-US" altLang="zh-CN" sz="3200" dirty="0"/>
              <a:t>               </a:t>
            </a:r>
          </a:p>
          <a:p>
            <a:pPr marL="742950" lvl="1" indent="-285750" algn="r">
              <a:lnSpc>
                <a:spcPct val="90000"/>
              </a:lnSpc>
            </a:pPr>
            <a:r>
              <a:rPr lang="en-US" altLang="zh-CN" dirty="0"/>
              <a:t> Amdahl, </a:t>
            </a:r>
            <a:r>
              <a:rPr lang="en-US" altLang="zh-CN" dirty="0" err="1"/>
              <a:t>Blaaw</a:t>
            </a:r>
            <a:r>
              <a:rPr lang="en-US" altLang="zh-CN" dirty="0"/>
              <a:t>, and Brooks,  1964</a:t>
            </a:r>
          </a:p>
        </p:txBody>
      </p:sp>
    </p:spTree>
  </p:cSld>
  <p:clrMapOvr>
    <a:masterClrMapping/>
  </p:clrMapOvr>
  <p:transition spd="slow">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08213" y="0"/>
            <a:ext cx="8001000" cy="990600"/>
          </a:xfrm>
        </p:spPr>
        <p:txBody>
          <a:bodyPr/>
          <a:lstStyle/>
          <a:p>
            <a:r>
              <a:rPr lang="en-US" altLang="zh-CN" dirty="0" smtClean="0">
                <a:solidFill>
                  <a:schemeClr val="bg1"/>
                </a:solidFill>
              </a:rPr>
              <a:t>Programmer’s perceptual </a:t>
            </a:r>
            <a:endParaRPr lang="en-US" altLang="zh-CN" dirty="0">
              <a:solidFill>
                <a:schemeClr val="bg1"/>
              </a:solidFill>
              <a:latin typeface="Arial" charset="0"/>
            </a:endParaRPr>
          </a:p>
        </p:txBody>
      </p:sp>
      <p:graphicFrame>
        <p:nvGraphicFramePr>
          <p:cNvPr id="82947" name="Object 3"/>
          <p:cNvGraphicFramePr>
            <a:graphicFrameLocks noChangeAspect="1"/>
          </p:cNvGraphicFramePr>
          <p:nvPr/>
        </p:nvGraphicFramePr>
        <p:xfrm>
          <a:off x="1847850" y="1052514"/>
          <a:ext cx="6891356" cy="5019693"/>
        </p:xfrm>
        <a:graphic>
          <a:graphicData uri="http://schemas.openxmlformats.org/presentationml/2006/ole">
            <mc:AlternateContent xmlns:mc="http://schemas.openxmlformats.org/markup-compatibility/2006">
              <mc:Choice xmlns:v="urn:schemas-microsoft-com:vml" Requires="v">
                <p:oleObj spid="_x0000_s361501" name="VISIO" r:id="rId4" imgW="9384480" imgH="4850640" progId="Visio.Drawing.11">
                  <p:embed/>
                </p:oleObj>
              </mc:Choice>
              <mc:Fallback>
                <p:oleObj name="VISIO" r:id="rId4" imgW="9384480" imgH="485064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052514"/>
                        <a:ext cx="6891356" cy="50196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48" name="Rectangle 4"/>
          <p:cNvSpPr>
            <a:spLocks noChangeArrowheads="1"/>
          </p:cNvSpPr>
          <p:nvPr/>
        </p:nvSpPr>
        <p:spPr bwMode="auto">
          <a:xfrm>
            <a:off x="1703389" y="4435009"/>
            <a:ext cx="8353425" cy="523220"/>
          </a:xfrm>
          <a:prstGeom prst="rect">
            <a:avLst/>
          </a:prstGeom>
          <a:noFill/>
          <a:ln w="9525" algn="ctr">
            <a:solidFill>
              <a:schemeClr val="tx1"/>
            </a:solidFill>
            <a:prstDash val="dash"/>
            <a:miter lim="800000"/>
            <a:headEnd/>
            <a:tailEnd/>
          </a:ln>
          <a:effectLst/>
        </p:spPr>
        <p:txBody>
          <a:bodyPr anchor="ctr">
            <a:spAutoFit/>
          </a:bodyPr>
          <a:lstStyle/>
          <a:p>
            <a:endParaRPr lang="zh-CN" altLang="en-US"/>
          </a:p>
        </p:txBody>
      </p:sp>
      <p:pic>
        <p:nvPicPr>
          <p:cNvPr id="7" name="Picture 2054"/>
          <p:cNvPicPr>
            <a:picLocks noChangeAspect="1" noChangeArrowheads="1"/>
          </p:cNvPicPr>
          <p:nvPr/>
        </p:nvPicPr>
        <p:blipFill>
          <a:blip r:embed="rId6"/>
          <a:srcRect/>
          <a:stretch>
            <a:fillRect/>
          </a:stretch>
        </p:blipFill>
        <p:spPr bwMode="auto">
          <a:xfrm>
            <a:off x="8141896" y="2428868"/>
            <a:ext cx="2526105" cy="1709742"/>
          </a:xfrm>
          <a:prstGeom prst="rect">
            <a:avLst/>
          </a:prstGeom>
          <a:noFill/>
          <a:ln w="9525">
            <a:noFill/>
            <a:miter lim="800000"/>
            <a:headEnd/>
            <a:tailEnd/>
          </a:ln>
          <a:effectLst/>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dirty="0" smtClean="0"/>
              <a:t>Very different </a:t>
            </a:r>
            <a:r>
              <a:rPr lang="en-US" dirty="0" smtClean="0"/>
              <a:t>appearance</a:t>
            </a:r>
            <a:endParaRPr lang="zh-CN" altLang="en-US" dirty="0"/>
          </a:p>
        </p:txBody>
      </p:sp>
      <p:pic>
        <p:nvPicPr>
          <p:cNvPr id="7" name="Picture 2"/>
          <p:cNvPicPr>
            <a:picLocks noGrp="1" noChangeAspect="1" noChangeArrowheads="1"/>
          </p:cNvPicPr>
          <p:nvPr>
            <p:ph idx="1"/>
          </p:nvPr>
        </p:nvPicPr>
        <p:blipFill>
          <a:blip r:embed="rId2"/>
          <a:srcRect/>
          <a:stretch>
            <a:fillRect/>
          </a:stretch>
        </p:blipFill>
        <p:spPr bwMode="auto">
          <a:xfrm>
            <a:off x="983432" y="1068825"/>
            <a:ext cx="3339366" cy="2574933"/>
          </a:xfrm>
          <a:prstGeom prst="rect">
            <a:avLst/>
          </a:prstGeom>
          <a:noFill/>
          <a:ln w="9525">
            <a:noFill/>
            <a:miter lim="800000"/>
            <a:headEnd/>
            <a:tailEnd/>
          </a:ln>
          <a:effectLst/>
        </p:spPr>
      </p:pic>
      <p:pic>
        <p:nvPicPr>
          <p:cNvPr id="5" name="Picture 4" descr="Amdale"/>
          <p:cNvPicPr>
            <a:picLocks noChangeAspect="1" noChangeArrowheads="1"/>
          </p:cNvPicPr>
          <p:nvPr/>
        </p:nvPicPr>
        <p:blipFill>
          <a:blip r:embed="rId3"/>
          <a:srcRect/>
          <a:stretch>
            <a:fillRect/>
          </a:stretch>
        </p:blipFill>
        <p:spPr bwMode="auto">
          <a:xfrm>
            <a:off x="5156172" y="935815"/>
            <a:ext cx="3649228" cy="4572008"/>
          </a:xfrm>
          <a:prstGeom prst="rect">
            <a:avLst/>
          </a:prstGeom>
          <a:noFill/>
          <a:ln w="9525">
            <a:noFill/>
            <a:miter lim="800000"/>
            <a:headEnd/>
            <a:tailEnd/>
          </a:ln>
        </p:spPr>
      </p:pic>
      <p:pic>
        <p:nvPicPr>
          <p:cNvPr id="6" name="Picture 6" descr="IBM-compatible_mainframe"/>
          <p:cNvPicPr>
            <a:picLocks noChangeAspect="1" noChangeArrowheads="1"/>
          </p:cNvPicPr>
          <p:nvPr/>
        </p:nvPicPr>
        <p:blipFill>
          <a:blip r:embed="rId4"/>
          <a:srcRect/>
          <a:stretch>
            <a:fillRect/>
          </a:stretch>
        </p:blipFill>
        <p:spPr bwMode="auto">
          <a:xfrm>
            <a:off x="8805400" y="3611819"/>
            <a:ext cx="2494881" cy="2903324"/>
          </a:xfrm>
          <a:prstGeom prst="rect">
            <a:avLst/>
          </a:prstGeom>
          <a:noFill/>
          <a:ln w="9525">
            <a:noFill/>
            <a:miter lim="800000"/>
            <a:headEnd/>
            <a:tailEnd/>
          </a:ln>
        </p:spPr>
      </p:pic>
      <p:pic>
        <p:nvPicPr>
          <p:cNvPr id="8" name="Picture 4" descr="Cray-1-deutsches-museum"/>
          <p:cNvPicPr>
            <a:picLocks noChangeAspect="1" noChangeArrowheads="1"/>
          </p:cNvPicPr>
          <p:nvPr/>
        </p:nvPicPr>
        <p:blipFill>
          <a:blip r:embed="rId5"/>
          <a:srcRect/>
          <a:stretch>
            <a:fillRect/>
          </a:stretch>
        </p:blipFill>
        <p:spPr bwMode="auto">
          <a:xfrm>
            <a:off x="2154554" y="3723861"/>
            <a:ext cx="3024336" cy="2791282"/>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to="" calcmode="lin" valueType="num">
                                      <p:cBhvr>
                                        <p:cTn id="12" dur="1" fill="hold"/>
                                        <p:tgtEl>
                                          <p:spTgt spid="6"/>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Very Different ISA</a:t>
            </a:r>
            <a:endParaRPr lang="zh-CN" altLang="en-US" dirty="0"/>
          </a:p>
        </p:txBody>
      </p:sp>
      <p:sp>
        <p:nvSpPr>
          <p:cNvPr id="3" name="内容占位符 2"/>
          <p:cNvSpPr>
            <a:spLocks noGrp="1"/>
          </p:cNvSpPr>
          <p:nvPr>
            <p:ph idx="1"/>
          </p:nvPr>
        </p:nvSpPr>
        <p:spPr>
          <a:xfrm>
            <a:off x="1127448" y="1268760"/>
            <a:ext cx="3960440" cy="5063271"/>
          </a:xfrm>
        </p:spPr>
        <p:txBody>
          <a:bodyPr>
            <a:normAutofit/>
          </a:bodyPr>
          <a:lstStyle/>
          <a:p>
            <a:r>
              <a:rPr lang="en-US" altLang="zh-CN" sz="4400" dirty="0" err="1" smtClean="0"/>
              <a:t>PDP</a:t>
            </a:r>
            <a:r>
              <a:rPr lang="en-US" altLang="zh-CN" sz="4400" dirty="0" smtClean="0"/>
              <a:t>-11</a:t>
            </a:r>
          </a:p>
          <a:p>
            <a:r>
              <a:rPr lang="en-US" altLang="zh-CN" sz="4400" dirty="0" smtClean="0"/>
              <a:t>IBM 360 </a:t>
            </a:r>
          </a:p>
          <a:p>
            <a:r>
              <a:rPr lang="en-US" altLang="zh-CN" sz="4400" dirty="0" smtClean="0"/>
              <a:t>VAX</a:t>
            </a:r>
          </a:p>
          <a:p>
            <a:r>
              <a:rPr lang="en-US" altLang="zh-CN" sz="4400" dirty="0" smtClean="0"/>
              <a:t>CRAY</a:t>
            </a:r>
          </a:p>
          <a:p>
            <a:r>
              <a:rPr lang="en-US" altLang="zh-CN" sz="4400" dirty="0" smtClean="0"/>
              <a:t>…</a:t>
            </a:r>
          </a:p>
          <a:p>
            <a:endParaRPr lang="zh-CN" altLang="en-US" sz="4400" dirty="0"/>
          </a:p>
        </p:txBody>
      </p:sp>
      <p:sp>
        <p:nvSpPr>
          <p:cNvPr id="4" name="内容占位符 2"/>
          <p:cNvSpPr txBox="1">
            <a:spLocks/>
          </p:cNvSpPr>
          <p:nvPr/>
        </p:nvSpPr>
        <p:spPr>
          <a:xfrm>
            <a:off x="6023992" y="1244622"/>
            <a:ext cx="3960440" cy="5063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4400" i="0" dirty="0" smtClean="0"/>
              <a:t>LC3</a:t>
            </a:r>
          </a:p>
          <a:p>
            <a:pPr fontAlgn="auto">
              <a:spcAft>
                <a:spcPts val="0"/>
              </a:spcAft>
            </a:pPr>
            <a:r>
              <a:rPr lang="en-US" altLang="zh-CN" sz="4400" i="0" dirty="0" smtClean="0"/>
              <a:t>80x86</a:t>
            </a:r>
          </a:p>
          <a:p>
            <a:pPr fontAlgn="auto">
              <a:spcAft>
                <a:spcPts val="0"/>
              </a:spcAft>
            </a:pPr>
            <a:r>
              <a:rPr lang="en-US" altLang="zh-CN" sz="4400" i="0" dirty="0" smtClean="0"/>
              <a:t>PowerPC</a:t>
            </a:r>
          </a:p>
          <a:p>
            <a:pPr fontAlgn="auto">
              <a:spcAft>
                <a:spcPts val="0"/>
              </a:spcAft>
            </a:pPr>
            <a:r>
              <a:rPr lang="en-US" altLang="zh-CN" sz="4400" i="0" dirty="0" smtClean="0"/>
              <a:t>MIPS</a:t>
            </a:r>
          </a:p>
          <a:p>
            <a:pPr fontAlgn="auto">
              <a:spcAft>
                <a:spcPts val="0"/>
              </a:spcAft>
            </a:pPr>
            <a:r>
              <a:rPr lang="en-US" altLang="zh-CN" sz="4400" i="0" dirty="0" smtClean="0"/>
              <a:t>ARM </a:t>
            </a:r>
          </a:p>
          <a:p>
            <a:pPr fontAlgn="auto">
              <a:spcAft>
                <a:spcPts val="0"/>
              </a:spcAft>
            </a:pPr>
            <a:r>
              <a:rPr lang="en-US" altLang="zh-CN" sz="4400" i="0" dirty="0" smtClean="0"/>
              <a:t>RISC V</a:t>
            </a:r>
          </a:p>
        </p:txBody>
      </p:sp>
    </p:spTree>
  </p:cSld>
  <p:clrMapOvr>
    <a:masterClrMapping/>
  </p:clrMapOvr>
  <p:transition spd="slow">
    <p:pull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Rot="1" noChangeArrowheads="1"/>
          </p:cNvSpPr>
          <p:nvPr>
            <p:ph type="title"/>
          </p:nvPr>
        </p:nvSpPr>
        <p:spPr>
          <a:xfrm>
            <a:off x="1703512" y="-136226"/>
            <a:ext cx="8621713" cy="1214422"/>
          </a:xfrm>
        </p:spPr>
        <p:txBody>
          <a:bodyPr/>
          <a:lstStyle/>
          <a:p>
            <a:pPr eaLnBrk="1" hangingPunct="1"/>
            <a:r>
              <a:rPr lang="en-US" altLang="zh-CN" sz="4000" dirty="0"/>
              <a:t>New Concepts ?</a:t>
            </a:r>
          </a:p>
        </p:txBody>
      </p:sp>
      <p:sp>
        <p:nvSpPr>
          <p:cNvPr id="12292" name="Rectangle 3"/>
          <p:cNvSpPr>
            <a:spLocks noGrp="1" noRot="1" noChangeArrowheads="1"/>
          </p:cNvSpPr>
          <p:nvPr>
            <p:ph idx="1"/>
          </p:nvPr>
        </p:nvSpPr>
        <p:spPr>
          <a:xfrm>
            <a:off x="1199456" y="574637"/>
            <a:ext cx="9937104" cy="5878699"/>
          </a:xfrm>
        </p:spPr>
        <p:txBody>
          <a:bodyPr>
            <a:normAutofit/>
          </a:bodyPr>
          <a:lstStyle/>
          <a:p>
            <a:pPr eaLnBrk="1" hangingPunct="1">
              <a:lnSpc>
                <a:spcPct val="80000"/>
              </a:lnSpc>
            </a:pPr>
            <a:endParaRPr lang="en-US" altLang="zh-CN" i="1" dirty="0">
              <a:solidFill>
                <a:srgbClr val="0033CC"/>
              </a:solidFill>
            </a:endParaRPr>
          </a:p>
          <a:p>
            <a:pPr eaLnBrk="1" hangingPunct="1">
              <a:lnSpc>
                <a:spcPct val="80000"/>
              </a:lnSpc>
            </a:pPr>
            <a:endParaRPr lang="en-US" altLang="zh-CN" i="1" dirty="0">
              <a:solidFill>
                <a:srgbClr val="0033CC"/>
              </a:solidFill>
            </a:endParaRPr>
          </a:p>
          <a:p>
            <a:pPr eaLnBrk="1" hangingPunct="1">
              <a:lnSpc>
                <a:spcPct val="80000"/>
              </a:lnSpc>
            </a:pPr>
            <a:r>
              <a:rPr lang="en-US" altLang="zh-CN" sz="3200" i="1" dirty="0">
                <a:solidFill>
                  <a:srgbClr val="FF0000"/>
                </a:solidFill>
              </a:rPr>
              <a:t>Computer Architecture</a:t>
            </a:r>
            <a:r>
              <a:rPr lang="en-US" altLang="zh-CN" sz="3200" dirty="0"/>
              <a:t> is the </a:t>
            </a:r>
            <a:r>
              <a:rPr lang="en-US" altLang="zh-CN" sz="3200" dirty="0">
                <a:solidFill>
                  <a:srgbClr val="3333FF"/>
                </a:solidFill>
              </a:rPr>
              <a:t>science and art</a:t>
            </a:r>
            <a:r>
              <a:rPr lang="en-US" altLang="zh-CN" sz="3200" dirty="0"/>
              <a:t> of </a:t>
            </a:r>
            <a:r>
              <a:rPr lang="en-US" altLang="zh-CN" sz="3200" u="sng" dirty="0">
                <a:solidFill>
                  <a:srgbClr val="FF0000"/>
                </a:solidFill>
              </a:rPr>
              <a:t>selecting</a:t>
            </a:r>
            <a:r>
              <a:rPr lang="en-US" altLang="zh-CN" sz="3200" dirty="0">
                <a:solidFill>
                  <a:srgbClr val="FF0000"/>
                </a:solidFill>
              </a:rPr>
              <a:t> </a:t>
            </a:r>
            <a:r>
              <a:rPr lang="en-US" altLang="zh-CN" sz="3200" dirty="0"/>
              <a:t>and interconnecting hardware components to create computers that meet</a:t>
            </a:r>
            <a:r>
              <a:rPr lang="en-US" altLang="zh-CN" sz="3200" dirty="0">
                <a:solidFill>
                  <a:srgbClr val="0000FF"/>
                </a:solidFill>
              </a:rPr>
              <a:t> functional</a:t>
            </a:r>
            <a:r>
              <a:rPr lang="en-US" altLang="zh-CN" sz="3200" dirty="0"/>
              <a:t>, </a:t>
            </a:r>
            <a:r>
              <a:rPr lang="en-US" altLang="zh-CN" sz="3200" dirty="0">
                <a:solidFill>
                  <a:srgbClr val="3333FF"/>
                </a:solidFill>
              </a:rPr>
              <a:t>performance, cost</a:t>
            </a:r>
            <a:r>
              <a:rPr lang="en-US" altLang="zh-CN" sz="3200" dirty="0"/>
              <a:t> and </a:t>
            </a:r>
            <a:r>
              <a:rPr lang="en-US" altLang="zh-CN" sz="3200" dirty="0">
                <a:solidFill>
                  <a:srgbClr val="FF3300"/>
                </a:solidFill>
              </a:rPr>
              <a:t>power</a:t>
            </a:r>
            <a:r>
              <a:rPr lang="en-US" altLang="zh-CN" sz="3200" dirty="0"/>
              <a:t> goals.</a:t>
            </a:r>
          </a:p>
          <a:p>
            <a:pPr eaLnBrk="1" hangingPunct="1">
              <a:lnSpc>
                <a:spcPct val="80000"/>
              </a:lnSpc>
            </a:pPr>
            <a:endParaRPr lang="en-US" sz="3200" dirty="0"/>
          </a:p>
          <a:p>
            <a:pPr eaLnBrk="1" hangingPunct="1">
              <a:lnSpc>
                <a:spcPct val="80000"/>
              </a:lnSpc>
            </a:pPr>
            <a:r>
              <a:rPr lang="en-US" sz="3200" dirty="0"/>
              <a:t>It is a </a:t>
            </a:r>
            <a:r>
              <a:rPr lang="en-US" sz="3200" b="1" dirty="0">
                <a:solidFill>
                  <a:srgbClr val="FF0000"/>
                </a:solidFill>
              </a:rPr>
              <a:t>blueprint</a:t>
            </a:r>
            <a:r>
              <a:rPr lang="en-US" sz="3200" dirty="0"/>
              <a:t> and functional description of requirements and design implementations for the various parts of a computer, focusing largely on the way by which the central processing unit (CPU) performs internally and accesses addresses in memory.</a:t>
            </a:r>
            <a:endParaRPr lang="en-US" altLang="zh-CN" sz="3200" dirty="0"/>
          </a:p>
        </p:txBody>
      </p:sp>
      <p:sp>
        <p:nvSpPr>
          <p:cNvPr id="12293" name="AutoShape 4"/>
          <p:cNvSpPr>
            <a:spLocks noChangeArrowheads="1"/>
          </p:cNvSpPr>
          <p:nvPr/>
        </p:nvSpPr>
        <p:spPr bwMode="auto">
          <a:xfrm>
            <a:off x="4727575" y="4797425"/>
            <a:ext cx="1028700" cy="1143000"/>
          </a:xfrm>
          <a:prstGeom prst="horizontalScroll">
            <a:avLst>
              <a:gd name="adj" fmla="val 12500"/>
            </a:avLst>
          </a:prstGeom>
          <a:noFill/>
          <a:ln w="9525">
            <a:noFill/>
            <a:round/>
            <a:headEnd type="none" w="sm" len="sm"/>
            <a:tailEnd type="none" w="sm" len="sm"/>
          </a:ln>
        </p:spPr>
        <p:txBody>
          <a:bodyPr wrap="none" anchor="ctr"/>
          <a:lstStyle/>
          <a:p>
            <a:endParaRPr lang="zh-CN" altLang="en-US"/>
          </a:p>
        </p:txBody>
      </p:sp>
      <p:sp>
        <p:nvSpPr>
          <p:cNvPr id="12294" name="AutoShape 5"/>
          <p:cNvSpPr>
            <a:spLocks noChangeArrowheads="1"/>
          </p:cNvSpPr>
          <p:nvPr/>
        </p:nvSpPr>
        <p:spPr bwMode="auto">
          <a:xfrm>
            <a:off x="3575051" y="5805488"/>
            <a:ext cx="4608513" cy="792162"/>
          </a:xfrm>
          <a:prstGeom prst="horizontalScroll">
            <a:avLst>
              <a:gd name="adj" fmla="val 12500"/>
            </a:avLst>
          </a:prstGeom>
          <a:noFill/>
          <a:ln w="9525">
            <a:noFill/>
            <a:round/>
            <a:headEnd type="none" w="sm" len="sm"/>
            <a:tailEnd type="none" w="sm" len="sm"/>
          </a:ln>
        </p:spPr>
        <p:txBody>
          <a:bodyPr wrap="none" anchor="ctr"/>
          <a:lstStyle/>
          <a:p>
            <a:endParaRPr lang="zh-CN" altLang="zh-CN" sz="4400" i="0">
              <a:solidFill>
                <a:schemeClr val="tx2"/>
              </a:solidFill>
            </a:endParaRPr>
          </a:p>
        </p:txBody>
      </p:sp>
      <p:sp>
        <p:nvSpPr>
          <p:cNvPr id="8" name="爆炸形 1 7"/>
          <p:cNvSpPr/>
          <p:nvPr/>
        </p:nvSpPr>
        <p:spPr bwMode="auto">
          <a:xfrm>
            <a:off x="7096100" y="1"/>
            <a:ext cx="3571900" cy="1500197"/>
          </a:xfrm>
          <a:prstGeom prst="irregularSeal1">
            <a:avLst/>
          </a:prstGeom>
          <a:solidFill>
            <a:srgbClr val="FFFF00"/>
          </a:solid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altLang="zh-CN" dirty="0"/>
              <a:t>Tradeoff</a:t>
            </a:r>
            <a:endParaRPr lang="zh-CN" altLang="en-US" dirty="0"/>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1" presetClass="entr" presetSubtype="0" fill="hold" grpId="0" nodeType="clickEffect">
                                  <p:stCondLst>
                                    <p:cond delay="0"/>
                                  </p:stCondLst>
                                  <p:childTnLst>
                                    <p:set>
                                      <p:cBhvr>
                                        <p:cTn id="10" dur="1000">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Rot="1" noChangeArrowheads="1"/>
          </p:cNvSpPr>
          <p:nvPr>
            <p:ph type="title"/>
          </p:nvPr>
        </p:nvSpPr>
        <p:spPr>
          <a:xfrm>
            <a:off x="1503647" y="0"/>
            <a:ext cx="8621713" cy="936625"/>
          </a:xfrm>
        </p:spPr>
        <p:txBody>
          <a:bodyPr/>
          <a:lstStyle/>
          <a:p>
            <a:pPr eaLnBrk="1" hangingPunct="1"/>
            <a:r>
              <a:rPr lang="en-US" altLang="zh-CN" dirty="0" smtClean="0"/>
              <a:t>Computer architecture</a:t>
            </a:r>
          </a:p>
        </p:txBody>
      </p:sp>
      <p:sp>
        <p:nvSpPr>
          <p:cNvPr id="13316" name="Rectangle 3"/>
          <p:cNvSpPr>
            <a:spLocks noGrp="1" noRot="1" noChangeArrowheads="1"/>
          </p:cNvSpPr>
          <p:nvPr>
            <p:ph idx="1"/>
          </p:nvPr>
        </p:nvSpPr>
        <p:spPr>
          <a:xfrm>
            <a:off x="1487488" y="1150916"/>
            <a:ext cx="9289032" cy="5302420"/>
          </a:xfrm>
        </p:spPr>
        <p:txBody>
          <a:bodyPr/>
          <a:lstStyle/>
          <a:p>
            <a:r>
              <a:rPr lang="en-US" sz="2000" dirty="0"/>
              <a:t>Computer architecture comprises at least three main subcategories:</a:t>
            </a:r>
            <a:r>
              <a:rPr lang="en-US" sz="2000" baseline="30000" dirty="0">
                <a:hlinkClick r:id="rId2"/>
              </a:rPr>
              <a:t>[1]</a:t>
            </a:r>
            <a:endParaRPr lang="en-US" sz="2000" dirty="0"/>
          </a:p>
          <a:p>
            <a:r>
              <a:rPr lang="en-US" b="1" i="1" dirty="0">
                <a:solidFill>
                  <a:srgbClr val="FF0000"/>
                </a:solidFill>
              </a:rPr>
              <a:t>Instruction set architecture</a:t>
            </a:r>
            <a:r>
              <a:rPr lang="en-US" b="1" dirty="0"/>
              <a:t>, </a:t>
            </a:r>
          </a:p>
          <a:p>
            <a:r>
              <a:rPr lang="en-US" b="1" i="1" dirty="0" err="1">
                <a:solidFill>
                  <a:srgbClr val="FF0000"/>
                </a:solidFill>
              </a:rPr>
              <a:t>Microarchitecture</a:t>
            </a:r>
            <a:r>
              <a:rPr lang="en-US" b="1" dirty="0"/>
              <a:t>, </a:t>
            </a:r>
            <a:r>
              <a:rPr lang="en-US" dirty="0"/>
              <a:t>also known as </a:t>
            </a:r>
            <a:r>
              <a:rPr lang="en-US" b="1" i="1" dirty="0">
                <a:solidFill>
                  <a:srgbClr val="3333FF"/>
                </a:solidFill>
              </a:rPr>
              <a:t>Computer organization</a:t>
            </a:r>
            <a:r>
              <a:rPr lang="en-US" b="1" dirty="0">
                <a:solidFill>
                  <a:srgbClr val="3333FF"/>
                </a:solidFill>
              </a:rPr>
              <a:t> </a:t>
            </a:r>
            <a:r>
              <a:rPr lang="en-US" dirty="0"/>
              <a:t>is a lower level, more concrete and detailed, description of the system that involves how the constituent parts of the system are interconnected and how they interoperate in order to implement the ISA.</a:t>
            </a:r>
            <a:r>
              <a:rPr lang="en-US" baseline="30000" dirty="0">
                <a:hlinkClick r:id="rId2"/>
              </a:rPr>
              <a:t>[</a:t>
            </a:r>
            <a:endParaRPr lang="en-US" dirty="0"/>
          </a:p>
          <a:p>
            <a:r>
              <a:rPr lang="en-US" b="1" i="1" dirty="0">
                <a:solidFill>
                  <a:srgbClr val="3333FF"/>
                </a:solidFill>
              </a:rPr>
              <a:t>System Design</a:t>
            </a:r>
            <a:r>
              <a:rPr lang="en-US" b="1" dirty="0">
                <a:solidFill>
                  <a:srgbClr val="3333FF"/>
                </a:solidFill>
              </a:rPr>
              <a:t> </a:t>
            </a:r>
            <a:r>
              <a:rPr lang="en-US" dirty="0"/>
              <a:t>which includes all of the other hardware components within a computing system such as:</a:t>
            </a:r>
          </a:p>
          <a:p>
            <a:pPr lvl="2"/>
            <a:r>
              <a:rPr lang="en-US" sz="2400" dirty="0"/>
              <a:t>Logic Implementation</a:t>
            </a:r>
          </a:p>
          <a:p>
            <a:pPr lvl="2"/>
            <a:r>
              <a:rPr lang="en-US" sz="2400" dirty="0"/>
              <a:t>Circuit Implementation</a:t>
            </a:r>
          </a:p>
          <a:p>
            <a:pPr lvl="2"/>
            <a:r>
              <a:rPr lang="en-US" sz="2400" dirty="0"/>
              <a:t>Physical Implementation</a:t>
            </a:r>
            <a:endParaRPr lang="en-US" sz="2400" dirty="0" smtClean="0"/>
          </a:p>
          <a:p>
            <a:pPr lvl="3"/>
            <a:endParaRPr lang="en-US" sz="900" dirty="0"/>
          </a:p>
          <a:p>
            <a:pPr eaLnBrk="1" hangingPunct="1">
              <a:lnSpc>
                <a:spcPct val="80000"/>
              </a:lnSpc>
              <a:buNone/>
            </a:pPr>
            <a:endParaRPr lang="en-US" altLang="zh-CN" dirty="0" smtClean="0"/>
          </a:p>
        </p:txBody>
      </p:sp>
    </p:spTree>
  </p:cSld>
  <p:clrMapOvr>
    <a:masterClrMapping/>
  </p:clrMapOvr>
  <p:transition spd="slow">
    <p:pull dir="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pPr eaLnBrk="1" hangingPunct="1"/>
            <a:r>
              <a:rPr lang="en-US" altLang="zh-CN" smtClean="0"/>
              <a:t>Seven dimensions of ISA</a:t>
            </a:r>
          </a:p>
        </p:txBody>
      </p:sp>
      <p:sp>
        <p:nvSpPr>
          <p:cNvPr id="51203" name="Rectangle 3"/>
          <p:cNvSpPr>
            <a:spLocks noGrp="1" noRot="1" noChangeArrowheads="1"/>
          </p:cNvSpPr>
          <p:nvPr>
            <p:ph idx="1"/>
          </p:nvPr>
        </p:nvSpPr>
        <p:spPr>
          <a:xfrm>
            <a:off x="1847528" y="1124744"/>
            <a:ext cx="7870825" cy="4795837"/>
          </a:xfrm>
        </p:spPr>
        <p:txBody>
          <a:bodyPr>
            <a:normAutofit lnSpcReduction="10000"/>
          </a:bodyPr>
          <a:lstStyle/>
          <a:p>
            <a:pPr eaLnBrk="1" hangingPunct="1"/>
            <a:r>
              <a:rPr lang="en-US" altLang="zh-CN" sz="4000" dirty="0" smtClean="0"/>
              <a:t>Class of ISA</a:t>
            </a:r>
          </a:p>
          <a:p>
            <a:pPr eaLnBrk="1" hangingPunct="1"/>
            <a:r>
              <a:rPr lang="en-US" altLang="zh-CN" sz="4000" dirty="0" smtClean="0"/>
              <a:t>Memory addressing</a:t>
            </a:r>
          </a:p>
          <a:p>
            <a:pPr eaLnBrk="1" hangingPunct="1"/>
            <a:r>
              <a:rPr lang="en-US" altLang="zh-CN" sz="4000" dirty="0" smtClean="0"/>
              <a:t>Addressing modes</a:t>
            </a:r>
          </a:p>
          <a:p>
            <a:pPr eaLnBrk="1" hangingPunct="1"/>
            <a:r>
              <a:rPr lang="en-US" altLang="zh-CN" sz="4000" dirty="0" smtClean="0"/>
              <a:t>Types and sizes of operands</a:t>
            </a:r>
          </a:p>
          <a:p>
            <a:pPr eaLnBrk="1" hangingPunct="1"/>
            <a:r>
              <a:rPr lang="en-US" altLang="zh-CN" sz="4000" dirty="0" smtClean="0"/>
              <a:t>Operations</a:t>
            </a:r>
          </a:p>
          <a:p>
            <a:pPr eaLnBrk="1" hangingPunct="1"/>
            <a:r>
              <a:rPr lang="en-US" altLang="zh-CN" sz="4000" dirty="0" smtClean="0"/>
              <a:t>Control flow instructions</a:t>
            </a:r>
          </a:p>
          <a:p>
            <a:pPr eaLnBrk="1" hangingPunct="1"/>
            <a:r>
              <a:rPr lang="en-US" altLang="zh-CN" sz="4000" dirty="0" smtClean="0"/>
              <a:t>Encoding an ISA</a:t>
            </a:r>
          </a:p>
        </p:txBody>
      </p:sp>
    </p:spTree>
  </p:cSld>
  <p:clrMapOvr>
    <a:masterClrMapping/>
  </p:clrMapOvr>
  <p:transition spd="slow">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pPr eaLnBrk="1" hangingPunct="1"/>
            <a:r>
              <a:rPr lang="en-US" altLang="zh-CN" b="1" smtClean="0"/>
              <a:t>Computer Applications</a:t>
            </a:r>
            <a:endParaRPr lang="en-US" altLang="zh-CN" b="1" smtClean="0">
              <a:solidFill>
                <a:srgbClr val="000000"/>
              </a:solidFill>
            </a:endParaRPr>
          </a:p>
        </p:txBody>
      </p:sp>
      <p:sp>
        <p:nvSpPr>
          <p:cNvPr id="59395" name="Rectangle 3"/>
          <p:cNvSpPr>
            <a:spLocks noGrp="1" noRot="1" noChangeArrowheads="1"/>
          </p:cNvSpPr>
          <p:nvPr>
            <p:ph idx="1"/>
          </p:nvPr>
        </p:nvSpPr>
        <p:spPr>
          <a:xfrm>
            <a:off x="1317094" y="1124744"/>
            <a:ext cx="9603442" cy="5256584"/>
          </a:xfrm>
        </p:spPr>
        <p:txBody>
          <a:bodyPr/>
          <a:lstStyle/>
          <a:p>
            <a:pPr eaLnBrk="1" hangingPunct="1">
              <a:lnSpc>
                <a:spcPct val="90000"/>
              </a:lnSpc>
            </a:pPr>
            <a:r>
              <a:rPr lang="en-US" altLang="zh-CN" sz="2400" b="1" dirty="0">
                <a:solidFill>
                  <a:srgbClr val="0000FF"/>
                </a:solidFill>
                <a:latin typeface="Comic Sans MS" pitchFamily="66" charset="0"/>
              </a:rPr>
              <a:t>Architects need to understand applications’ behavior</a:t>
            </a:r>
            <a:endParaRPr lang="en-US" altLang="zh-CN" sz="2400" b="1" dirty="0">
              <a:solidFill>
                <a:srgbClr val="000000"/>
              </a:solidFill>
              <a:latin typeface="Comic Sans MS" pitchFamily="66" charset="0"/>
            </a:endParaRPr>
          </a:p>
          <a:p>
            <a:pPr lvl="1" eaLnBrk="1" hangingPunct="1">
              <a:lnSpc>
                <a:spcPct val="90000"/>
              </a:lnSpc>
            </a:pPr>
            <a:r>
              <a:rPr lang="en-US" altLang="zh-CN" sz="2000" b="1" dirty="0">
                <a:solidFill>
                  <a:srgbClr val="000000"/>
                </a:solidFill>
                <a:latin typeface="Comic Sans MS" pitchFamily="66" charset="0"/>
              </a:rPr>
              <a:t>We say we design general purpose processors, but they really focus on specific sets of applications</a:t>
            </a:r>
          </a:p>
          <a:p>
            <a:pPr lvl="1" eaLnBrk="1" hangingPunct="1">
              <a:lnSpc>
                <a:spcPct val="90000"/>
              </a:lnSpc>
            </a:pPr>
            <a:r>
              <a:rPr lang="en-US" altLang="zh-CN" sz="2000" b="1" dirty="0">
                <a:solidFill>
                  <a:srgbClr val="FF3300"/>
                </a:solidFill>
                <a:latin typeface="Comic Sans MS" pitchFamily="66" charset="0"/>
              </a:rPr>
              <a:t>Architecture can be tuned to applications</a:t>
            </a:r>
            <a:endParaRPr lang="en-US" altLang="zh-CN" sz="2000" dirty="0">
              <a:solidFill>
                <a:srgbClr val="000000"/>
              </a:solidFill>
              <a:latin typeface="Comic Sans MS" pitchFamily="66" charset="0"/>
            </a:endParaRPr>
          </a:p>
          <a:p>
            <a:pPr eaLnBrk="1" hangingPunct="1">
              <a:lnSpc>
                <a:spcPct val="90000"/>
              </a:lnSpc>
            </a:pPr>
            <a:r>
              <a:rPr lang="en-US" altLang="zh-CN" sz="2400" b="1" dirty="0">
                <a:solidFill>
                  <a:srgbClr val="000000"/>
                </a:solidFill>
                <a:latin typeface="Comic Sans MS" pitchFamily="66" charset="0"/>
              </a:rPr>
              <a:t>Types of applications today</a:t>
            </a:r>
            <a:endParaRPr lang="en-US" altLang="zh-CN" sz="2400" dirty="0">
              <a:solidFill>
                <a:srgbClr val="000000"/>
              </a:solidFill>
              <a:latin typeface="Comic Sans MS" pitchFamily="66" charset="0"/>
            </a:endParaRPr>
          </a:p>
          <a:p>
            <a:pPr lvl="1" eaLnBrk="1" hangingPunct="1">
              <a:lnSpc>
                <a:spcPct val="80000"/>
              </a:lnSpc>
            </a:pPr>
            <a:r>
              <a:rPr lang="en-US" altLang="zh-CN" sz="2000" b="1" dirty="0">
                <a:solidFill>
                  <a:srgbClr val="000000"/>
                </a:solidFill>
                <a:latin typeface="Comic Sans MS" pitchFamily="66" charset="0"/>
              </a:rPr>
              <a:t>Scientific</a:t>
            </a:r>
            <a:endParaRPr lang="en-US" altLang="zh-CN" sz="2000" dirty="0">
              <a:solidFill>
                <a:srgbClr val="000000"/>
              </a:solidFill>
              <a:latin typeface="Comic Sans MS" pitchFamily="66" charset="0"/>
            </a:endParaRPr>
          </a:p>
          <a:p>
            <a:pPr lvl="2" eaLnBrk="1" hangingPunct="1">
              <a:lnSpc>
                <a:spcPct val="80000"/>
              </a:lnSpc>
            </a:pPr>
            <a:r>
              <a:rPr lang="en-US" altLang="zh-CN" sz="1800" dirty="0">
                <a:solidFill>
                  <a:srgbClr val="000000"/>
                </a:solidFill>
                <a:latin typeface="Comic Sans MS" pitchFamily="66" charset="0"/>
              </a:rPr>
              <a:t>Weather prediction, crash analysis, earthquake analysis, medical imaging, imaging of the earth (searching for oil)</a:t>
            </a:r>
          </a:p>
          <a:p>
            <a:pPr lvl="1" eaLnBrk="1" hangingPunct="1">
              <a:lnSpc>
                <a:spcPct val="80000"/>
              </a:lnSpc>
            </a:pPr>
            <a:r>
              <a:rPr lang="en-US" altLang="zh-CN" sz="2000" b="1" dirty="0">
                <a:solidFill>
                  <a:srgbClr val="000000"/>
                </a:solidFill>
                <a:latin typeface="Comic Sans MS" pitchFamily="66" charset="0"/>
              </a:rPr>
              <a:t>Business</a:t>
            </a:r>
          </a:p>
          <a:p>
            <a:pPr lvl="2" eaLnBrk="1" hangingPunct="1">
              <a:lnSpc>
                <a:spcPct val="80000"/>
              </a:lnSpc>
            </a:pPr>
            <a:r>
              <a:rPr lang="en-US" altLang="zh-CN" sz="1800" dirty="0">
                <a:solidFill>
                  <a:srgbClr val="000000"/>
                </a:solidFill>
                <a:latin typeface="Comic Sans MS" pitchFamily="66" charset="0"/>
              </a:rPr>
              <a:t>database, data mining, video</a:t>
            </a:r>
          </a:p>
          <a:p>
            <a:pPr lvl="1" eaLnBrk="1" hangingPunct="1">
              <a:lnSpc>
                <a:spcPct val="80000"/>
              </a:lnSpc>
            </a:pPr>
            <a:r>
              <a:rPr lang="en-US" altLang="zh-CN" sz="2000" b="1" dirty="0">
                <a:solidFill>
                  <a:srgbClr val="000000"/>
                </a:solidFill>
                <a:latin typeface="Comic Sans MS" pitchFamily="66" charset="0"/>
              </a:rPr>
              <a:t>General purpose</a:t>
            </a:r>
            <a:endParaRPr lang="en-US" altLang="zh-CN" sz="2000" dirty="0">
              <a:solidFill>
                <a:srgbClr val="000000"/>
              </a:solidFill>
              <a:latin typeface="Comic Sans MS" pitchFamily="66" charset="0"/>
            </a:endParaRPr>
          </a:p>
          <a:p>
            <a:pPr lvl="2" eaLnBrk="1" hangingPunct="1">
              <a:lnSpc>
                <a:spcPct val="80000"/>
              </a:lnSpc>
            </a:pPr>
            <a:r>
              <a:rPr lang="en-US" altLang="zh-CN" sz="1800" dirty="0">
                <a:solidFill>
                  <a:srgbClr val="000000"/>
                </a:solidFill>
                <a:latin typeface="Comic Sans MS" pitchFamily="66" charset="0"/>
              </a:rPr>
              <a:t>Microsoft Word, Excel</a:t>
            </a:r>
          </a:p>
          <a:p>
            <a:pPr lvl="1" eaLnBrk="1" hangingPunct="1">
              <a:lnSpc>
                <a:spcPct val="80000"/>
              </a:lnSpc>
            </a:pPr>
            <a:r>
              <a:rPr lang="en-US" altLang="zh-CN" sz="2000" b="1" dirty="0">
                <a:solidFill>
                  <a:srgbClr val="000000"/>
                </a:solidFill>
                <a:latin typeface="Comic Sans MS" pitchFamily="66" charset="0"/>
              </a:rPr>
              <a:t>Real-time</a:t>
            </a:r>
            <a:endParaRPr lang="en-US" altLang="zh-CN" sz="2000" dirty="0">
              <a:solidFill>
                <a:srgbClr val="000000"/>
              </a:solidFill>
              <a:latin typeface="Comic Sans MS" pitchFamily="66" charset="0"/>
            </a:endParaRPr>
          </a:p>
          <a:p>
            <a:pPr lvl="2" eaLnBrk="1" hangingPunct="1">
              <a:lnSpc>
                <a:spcPct val="80000"/>
              </a:lnSpc>
            </a:pPr>
            <a:r>
              <a:rPr lang="en-US" altLang="zh-CN" sz="1800" dirty="0">
                <a:solidFill>
                  <a:srgbClr val="000000"/>
                </a:solidFill>
                <a:latin typeface="Comic Sans MS" pitchFamily="66" charset="0"/>
              </a:rPr>
              <a:t>automated control systems,</a:t>
            </a:r>
          </a:p>
          <a:p>
            <a:pPr lvl="1" eaLnBrk="1" hangingPunct="1">
              <a:lnSpc>
                <a:spcPct val="80000"/>
              </a:lnSpc>
            </a:pPr>
            <a:r>
              <a:rPr lang="en-US" altLang="zh-CN" sz="2000" dirty="0">
                <a:solidFill>
                  <a:srgbClr val="000000"/>
                </a:solidFill>
                <a:latin typeface="Comic Sans MS" pitchFamily="66" charset="0"/>
              </a:rPr>
              <a:t>Others:  Games, </a:t>
            </a:r>
            <a:r>
              <a:rPr lang="en-US" altLang="zh-CN" sz="2000" dirty="0" smtClean="0">
                <a:solidFill>
                  <a:srgbClr val="000000"/>
                </a:solidFill>
                <a:latin typeface="Comic Sans MS" pitchFamily="66" charset="0"/>
              </a:rPr>
              <a:t>Mobile</a:t>
            </a:r>
            <a:r>
              <a:rPr lang="zh-CN" altLang="en-US" sz="2000" dirty="0" smtClean="0">
                <a:solidFill>
                  <a:srgbClr val="000000"/>
                </a:solidFill>
                <a:latin typeface="Comic Sans MS" pitchFamily="66" charset="0"/>
              </a:rPr>
              <a:t>，</a:t>
            </a:r>
            <a:r>
              <a:rPr lang="en-US" altLang="zh-CN" sz="2000" dirty="0" smtClean="0">
                <a:solidFill>
                  <a:srgbClr val="FF0000"/>
                </a:solidFill>
                <a:latin typeface="Comic Sans MS" pitchFamily="66" charset="0"/>
              </a:rPr>
              <a:t>Internet of Things</a:t>
            </a:r>
            <a:r>
              <a:rPr lang="zh-CN" altLang="en-US" sz="2000" dirty="0" smtClean="0">
                <a:solidFill>
                  <a:srgbClr val="000000"/>
                </a:solidFill>
                <a:latin typeface="Comic Sans MS" pitchFamily="66" charset="0"/>
              </a:rPr>
              <a:t>，</a:t>
            </a:r>
            <a:r>
              <a:rPr lang="en-US" altLang="zh-CN" dirty="0" smtClean="0">
                <a:solidFill>
                  <a:srgbClr val="3333FF"/>
                </a:solidFill>
                <a:latin typeface="Comic Sans MS" pitchFamily="66" charset="0"/>
              </a:rPr>
              <a:t>5G</a:t>
            </a:r>
            <a:endParaRPr lang="en-US" altLang="zh-CN" dirty="0">
              <a:solidFill>
                <a:srgbClr val="3333FF"/>
              </a:solidFill>
              <a:latin typeface="Comic Sans MS" pitchFamily="66" charset="0"/>
            </a:endParaRPr>
          </a:p>
        </p:txBody>
      </p:sp>
    </p:spTree>
  </p:cSld>
  <p:clrMapOvr>
    <a:masterClrMapping/>
  </p:clrMapOvr>
  <p:transition spd="slow">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pPr eaLnBrk="1" hangingPunct="1"/>
            <a:r>
              <a:rPr lang="en-US" altLang="zh-CN" sz="3600"/>
              <a:t>The Task of Computer Design-2</a:t>
            </a:r>
          </a:p>
        </p:txBody>
      </p:sp>
      <p:sp>
        <p:nvSpPr>
          <p:cNvPr id="61443" name="Rectangle 3"/>
          <p:cNvSpPr>
            <a:spLocks noGrp="1" noRot="1" noChangeArrowheads="1"/>
          </p:cNvSpPr>
          <p:nvPr>
            <p:ph idx="1"/>
          </p:nvPr>
        </p:nvSpPr>
        <p:spPr>
          <a:xfrm>
            <a:off x="1305262" y="1052736"/>
            <a:ext cx="9975314" cy="5454352"/>
          </a:xfrm>
        </p:spPr>
        <p:txBody>
          <a:bodyPr>
            <a:normAutofit/>
          </a:bodyPr>
          <a:lstStyle/>
          <a:p>
            <a:pPr eaLnBrk="1" hangingPunct="1"/>
            <a:r>
              <a:rPr lang="en-US" altLang="zh-CN" dirty="0">
                <a:solidFill>
                  <a:srgbClr val="0000FF"/>
                </a:solidFill>
                <a:latin typeface="Comic Sans MS" pitchFamily="66" charset="0"/>
              </a:rPr>
              <a:t>Determine the important attributes of a new machine to maximize performance while staying with constrains, such as cost, power, availability, etc.</a:t>
            </a:r>
            <a:r>
              <a:rPr lang="en-US" altLang="zh-CN" dirty="0">
                <a:solidFill>
                  <a:srgbClr val="0000FF"/>
                </a:solidFill>
              </a:rPr>
              <a:t> </a:t>
            </a:r>
          </a:p>
          <a:p>
            <a:pPr lvl="1" eaLnBrk="1" hangingPunct="1"/>
            <a:r>
              <a:rPr lang="en-US" altLang="zh-CN" dirty="0">
                <a:latin typeface="Times-Roman" charset="0"/>
              </a:rPr>
              <a:t>instruction set architecture design</a:t>
            </a:r>
          </a:p>
          <a:p>
            <a:pPr lvl="1" eaLnBrk="1" hangingPunct="1"/>
            <a:r>
              <a:rPr lang="en-US" altLang="zh-CN" dirty="0">
                <a:latin typeface="Times-Roman" charset="0"/>
              </a:rPr>
              <a:t>functional organization </a:t>
            </a:r>
          </a:p>
          <a:p>
            <a:pPr lvl="2" eaLnBrk="1" hangingPunct="1"/>
            <a:r>
              <a:rPr lang="en-US" altLang="zh-CN" dirty="0"/>
              <a:t> </a:t>
            </a:r>
            <a:r>
              <a:rPr lang="en-US" altLang="zh-CN" dirty="0">
                <a:latin typeface="Comic Sans MS" pitchFamily="66" charset="0"/>
              </a:rPr>
              <a:t>High level aspects of computer design, i.e. memory system, bus architecture and internal CPU design.</a:t>
            </a:r>
            <a:r>
              <a:rPr lang="en-US" altLang="zh-CN" dirty="0"/>
              <a:t> </a:t>
            </a:r>
            <a:endParaRPr lang="en-US" altLang="zh-CN" dirty="0">
              <a:latin typeface="Times-Roman" charset="0"/>
            </a:endParaRPr>
          </a:p>
          <a:p>
            <a:pPr lvl="1" eaLnBrk="1" hangingPunct="1"/>
            <a:r>
              <a:rPr lang="en-US" altLang="zh-CN" dirty="0">
                <a:latin typeface="Times-Roman" charset="0"/>
              </a:rPr>
              <a:t>logic design ( hardware )  </a:t>
            </a:r>
          </a:p>
          <a:p>
            <a:pPr lvl="1" eaLnBrk="1" hangingPunct="1"/>
            <a:r>
              <a:rPr lang="en-US" altLang="zh-CN" dirty="0">
                <a:latin typeface="Times-Roman" charset="0"/>
              </a:rPr>
              <a:t>implementation (hardware )</a:t>
            </a:r>
            <a:endParaRPr lang="en-US" altLang="zh-CN" dirty="0" smtClean="0">
              <a:latin typeface="Times-Roman" charset="0"/>
            </a:endParaRPr>
          </a:p>
        </p:txBody>
      </p:sp>
    </p:spTree>
  </p:cSld>
  <p:clrMapOvr>
    <a:masterClrMapping/>
  </p:clrMapOvr>
  <p:transition spd="slow">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smtClean="0"/>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Comic Sans MS" pitchFamily="66" charset="0"/>
              </a:rPr>
              <a:t>1.1  Introduction</a:t>
            </a:r>
          </a:p>
          <a:p>
            <a:pPr eaLnBrk="1" hangingPunct="1">
              <a:lnSpc>
                <a:spcPct val="90000"/>
              </a:lnSpc>
              <a:buFont typeface="Wingdings" pitchFamily="2" charset="2"/>
              <a:buNone/>
            </a:pPr>
            <a:r>
              <a:rPr lang="en-US" altLang="zh-CN" sz="2800" dirty="0">
                <a:latin typeface="Comic Sans MS"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Comic Sans MS" pitchFamily="66" charset="0"/>
              </a:rPr>
              <a:t>1.4  Trends in Technology</a:t>
            </a:r>
          </a:p>
          <a:p>
            <a:pPr eaLnBrk="1" hangingPunct="1">
              <a:lnSpc>
                <a:spcPct val="90000"/>
              </a:lnSpc>
              <a:buFont typeface="Wingdings" pitchFamily="2" charset="2"/>
              <a:buNone/>
            </a:pPr>
            <a:r>
              <a:rPr lang="en-US" altLang="zh-CN" sz="2800" dirty="0">
                <a:latin typeface="Comic Sans MS" pitchFamily="66" charset="0"/>
              </a:rPr>
              <a:t>1.5  Trends in power in Integrated circuits</a:t>
            </a:r>
          </a:p>
          <a:p>
            <a:pPr eaLnBrk="1" hangingPunct="1">
              <a:lnSpc>
                <a:spcPct val="90000"/>
              </a:lnSpc>
              <a:buFont typeface="Wingdings" pitchFamily="2" charset="2"/>
              <a:buNone/>
            </a:pPr>
            <a:r>
              <a:rPr lang="en-US" altLang="zh-CN" sz="2800" dirty="0">
                <a:latin typeface="Comic Sans MS" pitchFamily="66" charset="0"/>
              </a:rPr>
              <a:t>1.6  Trends in Cost</a:t>
            </a:r>
          </a:p>
          <a:p>
            <a:pPr eaLnBrk="1" hangingPunct="1">
              <a:lnSpc>
                <a:spcPct val="90000"/>
              </a:lnSpc>
              <a:buFont typeface="Wingdings" pitchFamily="2" charset="2"/>
              <a:buNone/>
            </a:pPr>
            <a:r>
              <a:rPr lang="en-US" altLang="zh-CN" sz="2800" dirty="0">
                <a:latin typeface="Comic Sans MS" pitchFamily="66" charset="0"/>
              </a:rPr>
              <a:t>1.7  Dependability</a:t>
            </a:r>
          </a:p>
          <a:p>
            <a:pPr eaLnBrk="1" hangingPunct="1">
              <a:lnSpc>
                <a:spcPct val="90000"/>
              </a:lnSpc>
              <a:buFont typeface="Wingdings" pitchFamily="2" charset="2"/>
              <a:buNone/>
            </a:pPr>
            <a:r>
              <a:rPr lang="en-US" altLang="zh-CN" sz="2800" dirty="0">
                <a:latin typeface="Comic Sans MS" pitchFamily="66" charset="0"/>
              </a:rPr>
              <a:t>1.8  Measuring, Reporting and </a:t>
            </a:r>
            <a:r>
              <a:rPr lang="en-US" altLang="zh-CN" sz="2800" dirty="0" err="1">
                <a:latin typeface="Comic Sans MS" pitchFamily="66" charset="0"/>
              </a:rPr>
              <a:t>summerizing</a:t>
            </a:r>
            <a:r>
              <a:rPr lang="en-US" altLang="zh-CN" sz="2800" dirty="0">
                <a:latin typeface="Comic Sans MS" pitchFamily="66" charset="0"/>
              </a:rPr>
              <a:t> </a:t>
            </a:r>
            <a:r>
              <a:rPr lang="en-US" altLang="zh-CN" sz="2800" dirty="0" err="1">
                <a:latin typeface="Comic Sans MS" pitchFamily="66" charset="0"/>
              </a:rPr>
              <a:t>Perf</a:t>
            </a:r>
            <a:r>
              <a:rPr lang="en-US" altLang="zh-CN" sz="2800" dirty="0">
                <a:latin typeface="Comic Sans MS" pitchFamily="66" charset="0"/>
              </a:rPr>
              <a:t>.</a:t>
            </a:r>
          </a:p>
          <a:p>
            <a:pPr eaLnBrk="1" hangingPunct="1">
              <a:lnSpc>
                <a:spcPct val="90000"/>
              </a:lnSpc>
              <a:buFont typeface="Wingdings" pitchFamily="2" charset="2"/>
              <a:buNone/>
            </a:pPr>
            <a:r>
              <a:rPr lang="en-US" altLang="zh-CN" sz="2800" dirty="0">
                <a:solidFill>
                  <a:srgbClr val="FF0000"/>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latin typeface="Comic Sans MS" pitchFamily="66" charset="0"/>
              </a:rPr>
              <a:t>1.10 Putting it altogether</a:t>
            </a:r>
            <a:endParaRPr lang="en-US" altLang="zh-CN"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343472" y="30816"/>
            <a:ext cx="10369152" cy="766762"/>
          </a:xfrm>
        </p:spPr>
        <p:txBody>
          <a:bodyPr>
            <a:normAutofit fontScale="90000"/>
          </a:bodyPr>
          <a:lstStyle/>
          <a:p>
            <a:r>
              <a:rPr lang="en-US" altLang="zh-CN" dirty="0"/>
              <a:t>Incredible CPU performance improvement</a:t>
            </a:r>
            <a:endParaRPr lang="zh-CN" altLang="zh-CN" dirty="0" smtClean="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Times New Roman" panose="02020603050405020304" pitchFamily="18" charset="0"/>
              </a:rPr>
              <a:t>VAX         : 25%/year  1978 to </a:t>
            </a:r>
            <a:r>
              <a:rPr kumimoji="1" lang="en-US" altLang="zh-CN" sz="1800" b="1" dirty="0" smtClean="0">
                <a:solidFill>
                  <a:srgbClr val="0000FF"/>
                </a:solidFill>
                <a:latin typeface="Times New Roman" panose="02020603050405020304" pitchFamily="18" charset="0"/>
              </a:rPr>
              <a:t>1986</a:t>
            </a:r>
            <a:r>
              <a:rPr kumimoji="1" lang="zh-CN" altLang="en-US" sz="1800" b="1" dirty="0" smtClean="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RISC+x86</a:t>
            </a:r>
            <a:r>
              <a:rPr kumimoji="1" lang="en-US" altLang="zh-CN" sz="1800" b="1" dirty="0">
                <a:solidFill>
                  <a:srgbClr val="0000FF"/>
                </a:solidFill>
                <a:latin typeface="Times New Roman" panose="02020603050405020304" pitchFamily="18" charset="0"/>
              </a:rPr>
              <a:t>:  52%/year 1986 to </a:t>
            </a:r>
            <a:r>
              <a:rPr kumimoji="1" lang="en-US" altLang="zh-CN" sz="1800" b="1" dirty="0" smtClean="0">
                <a:solidFill>
                  <a:srgbClr val="0000FF"/>
                </a:solidFill>
                <a:latin typeface="Times New Roman" panose="02020603050405020304" pitchFamily="18" charset="0"/>
              </a:rPr>
              <a:t>2002</a:t>
            </a:r>
            <a:r>
              <a:rPr kumimoji="1" lang="zh-CN" altLang="en-US" sz="1800" b="1" dirty="0" smtClean="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RISC+x86</a:t>
            </a:r>
            <a:r>
              <a:rPr kumimoji="1" lang="en-US" altLang="zh-CN" sz="1800" b="1" dirty="0">
                <a:solidFill>
                  <a:srgbClr val="0000FF"/>
                </a:solidFill>
                <a:latin typeface="Times New Roman" panose="02020603050405020304" pitchFamily="18" charset="0"/>
              </a:rPr>
              <a:t>: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sp>
        <p:nvSpPr>
          <p:cNvPr id="9" name="任意多边形 8"/>
          <p:cNvSpPr/>
          <p:nvPr/>
        </p:nvSpPr>
        <p:spPr>
          <a:xfrm>
            <a:off x="7195457" y="2383971"/>
            <a:ext cx="3167743" cy="664029"/>
          </a:xfrm>
          <a:custGeom>
            <a:avLst/>
            <a:gdLst>
              <a:gd name="connsiteX0" fmla="*/ 0 w 3167743"/>
              <a:gd name="connsiteY0" fmla="*/ 664029 h 664029"/>
              <a:gd name="connsiteX1" fmla="*/ 1719943 w 3167743"/>
              <a:gd name="connsiteY1" fmla="*/ 163286 h 664029"/>
              <a:gd name="connsiteX2" fmla="*/ 3167743 w 3167743"/>
              <a:gd name="connsiteY2" fmla="*/ 0 h 664029"/>
              <a:gd name="connsiteX3" fmla="*/ 3167743 w 3167743"/>
              <a:gd name="connsiteY3" fmla="*/ 0 h 664029"/>
              <a:gd name="connsiteX4" fmla="*/ 3167743 w 3167743"/>
              <a:gd name="connsiteY4" fmla="*/ 0 h 664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743" h="664029">
                <a:moveTo>
                  <a:pt x="0" y="664029"/>
                </a:moveTo>
                <a:cubicBezTo>
                  <a:pt x="595993" y="468993"/>
                  <a:pt x="1191986" y="273957"/>
                  <a:pt x="1719943" y="163286"/>
                </a:cubicBezTo>
                <a:cubicBezTo>
                  <a:pt x="2247900" y="52615"/>
                  <a:pt x="3167743" y="0"/>
                  <a:pt x="3167743" y="0"/>
                </a:cubicBezTo>
                <a:lnTo>
                  <a:pt x="3167743" y="0"/>
                </a:lnTo>
                <a:lnTo>
                  <a:pt x="3167743"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456677"/>
      </p:ext>
    </p:extLst>
  </p:cSld>
  <p:clrMapOvr>
    <a:masterClrMapping/>
  </p:clrMapOvr>
  <p:transition spd="slow">
    <p:pull dir="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Why lower down after 2004 </a:t>
            </a:r>
            <a:r>
              <a:rPr lang="zh-CN" altLang="en-US" dirty="0" smtClean="0"/>
              <a:t>？</a:t>
            </a:r>
            <a:endParaRPr lang="zh-CN" altLang="en-US" dirty="0"/>
          </a:p>
        </p:txBody>
      </p:sp>
      <p:sp>
        <p:nvSpPr>
          <p:cNvPr id="6" name="内容占位符 5"/>
          <p:cNvSpPr>
            <a:spLocks noGrp="1"/>
          </p:cNvSpPr>
          <p:nvPr>
            <p:ph idx="1"/>
          </p:nvPr>
        </p:nvSpPr>
        <p:spPr>
          <a:xfrm>
            <a:off x="695400" y="1125539"/>
            <a:ext cx="11162167" cy="4795837"/>
          </a:xfrm>
        </p:spPr>
        <p:txBody>
          <a:bodyPr/>
          <a:lstStyle/>
          <a:p>
            <a:r>
              <a:rPr lang="en-US" altLang="zh-CN" sz="2400" dirty="0" smtClean="0">
                <a:solidFill>
                  <a:srgbClr val="3333FF"/>
                </a:solidFill>
              </a:rPr>
              <a:t>Power density was constant for a given area of silicon even as increase the number of transistors</a:t>
            </a:r>
          </a:p>
          <a:p>
            <a:pPr lvl="1"/>
            <a:r>
              <a:rPr lang="en-US" altLang="zh-CN" dirty="0" smtClean="0"/>
              <a:t> </a:t>
            </a:r>
            <a:r>
              <a:rPr lang="en-US" altLang="zh-CN" sz="2000" dirty="0" smtClean="0"/>
              <a:t>voltage couldn’t keep dropping and still maintain the dependability</a:t>
            </a:r>
          </a:p>
          <a:p>
            <a:pPr lvl="1"/>
            <a:r>
              <a:rPr lang="en-US" altLang="zh-CN" sz="2000" dirty="0" smtClean="0"/>
              <a:t>Single inefficient processor </a:t>
            </a:r>
            <a:r>
              <a:rPr lang="en-US" altLang="zh-CN" sz="2000" dirty="0" smtClean="0">
                <a:sym typeface="Wingdings" panose="05000000000000000000" pitchFamily="2" charset="2"/>
              </a:rPr>
              <a:t>  multiple efficient processors or cores</a:t>
            </a:r>
          </a:p>
          <a:p>
            <a:pPr lvl="1"/>
            <a:r>
              <a:rPr lang="en-US" altLang="zh-CN" sz="2000" dirty="0" smtClean="0">
                <a:sym typeface="Wingdings" panose="05000000000000000000" pitchFamily="2" charset="2"/>
              </a:rPr>
              <a:t>ILP</a:t>
            </a:r>
            <a:r>
              <a:rPr lang="zh-CN" altLang="en-US" sz="2000" dirty="0">
                <a:sym typeface="Wingdings" panose="05000000000000000000" pitchFamily="2" charset="2"/>
              </a:rPr>
              <a:t>　</a:t>
            </a:r>
            <a:r>
              <a:rPr lang="en-US" altLang="zh-CN" sz="2000" dirty="0" smtClean="0">
                <a:sym typeface="Wingdings" panose="05000000000000000000" pitchFamily="2" charset="2"/>
              </a:rPr>
              <a:t>  DLP, TLP,  RLP( explicitly parallelism</a:t>
            </a:r>
            <a:r>
              <a:rPr lang="zh-CN" altLang="en-US" sz="2000" dirty="0" smtClean="0">
                <a:sym typeface="Wingdings" panose="05000000000000000000" pitchFamily="2" charset="2"/>
              </a:rPr>
              <a:t>） </a:t>
            </a:r>
            <a:endParaRPr lang="en-US" altLang="zh-CN" sz="2000" dirty="0" smtClean="0">
              <a:sym typeface="Wingdings" panose="05000000000000000000" pitchFamily="2" charset="2"/>
            </a:endParaRPr>
          </a:p>
          <a:p>
            <a:r>
              <a:rPr lang="en-US" altLang="zh-CN" dirty="0" smtClean="0">
                <a:sym typeface="Wingdings" panose="05000000000000000000" pitchFamily="2" charset="2"/>
              </a:rPr>
              <a:t>Combination of</a:t>
            </a:r>
          </a:p>
          <a:p>
            <a:pPr lvl="1"/>
            <a:r>
              <a:rPr lang="en-US" altLang="zh-CN" sz="2000" dirty="0">
                <a:sym typeface="Wingdings" panose="05000000000000000000" pitchFamily="2" charset="2"/>
              </a:rPr>
              <a:t>Transistors no longer </a:t>
            </a:r>
            <a:r>
              <a:rPr lang="en-US" altLang="zh-CN" sz="2000" dirty="0" err="1">
                <a:sym typeface="Wingdings" panose="05000000000000000000" pitchFamily="2" charset="2"/>
              </a:rPr>
              <a:t>etting</a:t>
            </a:r>
            <a:r>
              <a:rPr lang="en-US" altLang="zh-CN" sz="2000" dirty="0">
                <a:sym typeface="Wingdings" panose="05000000000000000000" pitchFamily="2" charset="2"/>
              </a:rPr>
              <a:t> much better due to Slowing of Moore’s </a:t>
            </a:r>
            <a:r>
              <a:rPr lang="en-US" altLang="zh-CN" sz="2000" dirty="0" smtClean="0">
                <a:sym typeface="Wingdings" panose="05000000000000000000" pitchFamily="2" charset="2"/>
              </a:rPr>
              <a:t>law</a:t>
            </a:r>
          </a:p>
          <a:p>
            <a:pPr lvl="1"/>
            <a:r>
              <a:rPr lang="en-US" altLang="zh-CN" sz="2000" dirty="0" smtClean="0">
                <a:sym typeface="Wingdings" panose="05000000000000000000" pitchFamily="2" charset="2"/>
              </a:rPr>
              <a:t>The unchanging power budgets for microprocessors</a:t>
            </a:r>
          </a:p>
          <a:p>
            <a:pPr lvl="1"/>
            <a:r>
              <a:rPr lang="en-US" altLang="zh-CN" sz="2000" dirty="0" smtClean="0">
                <a:sym typeface="Wingdings" panose="05000000000000000000" pitchFamily="2" charset="2"/>
              </a:rPr>
              <a:t>Replacement of the single power-hungry processor with several energy-efficient processors</a:t>
            </a:r>
          </a:p>
          <a:p>
            <a:pPr lvl="1"/>
            <a:r>
              <a:rPr lang="en-US" altLang="zh-CN" sz="2000" dirty="0" smtClean="0">
                <a:sym typeface="Wingdings" panose="05000000000000000000" pitchFamily="2" charset="2"/>
              </a:rPr>
              <a:t>The limits to multiprocessing to achieve Amdahl’s Law</a:t>
            </a:r>
            <a:endParaRPr lang="en-US" altLang="zh-CN" sz="2000" dirty="0">
              <a:sym typeface="Wingdings" panose="05000000000000000000" pitchFamily="2" charset="2"/>
            </a:endParaRPr>
          </a:p>
          <a:p>
            <a:pPr lvl="1"/>
            <a:endParaRPr lang="zh-CN" altLang="en-US" dirty="0"/>
          </a:p>
        </p:txBody>
      </p:sp>
    </p:spTree>
    <p:extLst>
      <p:ext uri="{BB962C8B-B14F-4D97-AF65-F5344CB8AC3E}">
        <p14:creationId xmlns:p14="http://schemas.microsoft.com/office/powerpoint/2010/main" val="374640639"/>
      </p:ext>
    </p:extLst>
  </p:cSld>
  <p:clrMapOvr>
    <a:masterClrMapping/>
  </p:clrMapOvr>
  <p:transition spd="slow">
    <p:pull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774826" y="188913"/>
            <a:ext cx="8893175" cy="792162"/>
          </a:xfrm>
        </p:spPr>
        <p:txBody>
          <a:bodyPr/>
          <a:lstStyle/>
          <a:p>
            <a:r>
              <a:rPr lang="en-US" altLang="zh-CN" dirty="0" smtClean="0"/>
              <a:t>Challenges of “</a:t>
            </a:r>
            <a:r>
              <a:rPr lang="en-US" altLang="zh-CN" dirty="0"/>
              <a:t>three walls</a:t>
            </a:r>
            <a:r>
              <a:rPr lang="en-US" altLang="zh-CN" sz="3600" dirty="0"/>
              <a:t>”</a:t>
            </a:r>
            <a:endParaRPr lang="en-US" altLang="zh-CN" dirty="0"/>
          </a:p>
        </p:txBody>
      </p:sp>
      <p:sp>
        <p:nvSpPr>
          <p:cNvPr id="92163" name="Rectangle 3"/>
          <p:cNvSpPr>
            <a:spLocks noGrp="1" noChangeArrowheads="1"/>
          </p:cNvSpPr>
          <p:nvPr>
            <p:ph idx="1"/>
          </p:nvPr>
        </p:nvSpPr>
        <p:spPr>
          <a:xfrm>
            <a:off x="1559496" y="1268414"/>
            <a:ext cx="9217024" cy="4752975"/>
          </a:xfrm>
        </p:spPr>
        <p:txBody>
          <a:bodyPr>
            <a:noAutofit/>
          </a:bodyPr>
          <a:lstStyle/>
          <a:p>
            <a:r>
              <a:rPr lang="en-US" altLang="zh-CN" sz="3200" dirty="0">
                <a:solidFill>
                  <a:srgbClr val="0000FF"/>
                </a:solidFill>
              </a:rPr>
              <a:t>ILP Wall</a:t>
            </a:r>
          </a:p>
          <a:p>
            <a:pPr lvl="1"/>
            <a:r>
              <a:rPr lang="en-US" altLang="zh-CN" sz="2800" dirty="0"/>
              <a:t>diminishing returns on finding more </a:t>
            </a:r>
            <a:r>
              <a:rPr lang="en-US" altLang="zh-CN" sz="2800" u="sng" dirty="0"/>
              <a:t>ILP</a:t>
            </a:r>
            <a:r>
              <a:rPr lang="en-US" altLang="zh-CN" sz="2800" dirty="0"/>
              <a:t> HW (Explicit thread and data parallelism must be exploited) </a:t>
            </a:r>
            <a:endParaRPr lang="en-US" altLang="zh-CN" sz="2800" dirty="0">
              <a:solidFill>
                <a:srgbClr val="FF0000"/>
              </a:solidFill>
            </a:endParaRPr>
          </a:p>
          <a:p>
            <a:r>
              <a:rPr lang="en-US" altLang="zh-CN" sz="3200" dirty="0">
                <a:solidFill>
                  <a:srgbClr val="0000FF"/>
                </a:solidFill>
              </a:rPr>
              <a:t>Memory Wall</a:t>
            </a:r>
            <a:r>
              <a:rPr lang="en-US" altLang="zh-CN" sz="3200" dirty="0"/>
              <a:t> </a:t>
            </a:r>
          </a:p>
          <a:p>
            <a:pPr lvl="1"/>
            <a:r>
              <a:rPr lang="en-US" altLang="zh-CN" sz="2800" dirty="0"/>
              <a:t>growing disparity of speed between CPU and memory outside the CPU chip. Memory latency would become an overwhelming </a:t>
            </a:r>
            <a:r>
              <a:rPr lang="en-US" altLang="zh-CN" sz="2800" dirty="0">
                <a:solidFill>
                  <a:srgbClr val="0000FF"/>
                </a:solidFill>
              </a:rPr>
              <a:t>bottleneck</a:t>
            </a:r>
            <a:r>
              <a:rPr lang="en-US" altLang="zh-CN" sz="2800" dirty="0"/>
              <a:t> in computer performance. </a:t>
            </a:r>
          </a:p>
          <a:p>
            <a:r>
              <a:rPr lang="en-US" altLang="zh-CN" sz="3200" dirty="0">
                <a:solidFill>
                  <a:srgbClr val="0000FF"/>
                </a:solidFill>
              </a:rPr>
              <a:t>Power Wall</a:t>
            </a:r>
          </a:p>
          <a:p>
            <a:pPr lvl="1"/>
            <a:r>
              <a:rPr lang="en-US" altLang="zh-CN" sz="2800" dirty="0"/>
              <a:t>the trend of consuming double the power with each doubling of operating frequency </a:t>
            </a:r>
          </a:p>
        </p:txBody>
      </p:sp>
    </p:spTree>
  </p:cSld>
  <p:clrMapOvr>
    <a:masterClrMapping/>
  </p:clrMapOvr>
  <p:transition spd="slow">
    <p:pull dir="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2095472" y="3786190"/>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a:latin typeface="+mn-lt"/>
                <a:ea typeface="+mn-ea"/>
                <a:sym typeface="Wingdings" pitchFamily="2" charset="2"/>
              </a:rPr>
              <a:t>Performance  Power-aware design</a:t>
            </a:r>
          </a:p>
          <a:p>
            <a:pPr marL="342900" indent="-342900" algn="l">
              <a:spcBef>
                <a:spcPct val="20000"/>
              </a:spcBef>
              <a:buClr>
                <a:schemeClr val="accent1"/>
              </a:buClr>
              <a:buSzPct val="80000"/>
              <a:defRPr/>
            </a:pPr>
            <a:endParaRPr kumimoji="1" lang="en-US" altLang="zh-CN" i="0" kern="0" dirty="0">
              <a:latin typeface="+mn-lt"/>
              <a:ea typeface="+mn-ea"/>
              <a:sym typeface="Wingdings" pitchFamily="2" charset="2"/>
            </a:endParaRPr>
          </a:p>
          <a:p>
            <a:pPr marL="342900" indent="-342900" algn="l">
              <a:spcBef>
                <a:spcPct val="20000"/>
              </a:spcBef>
              <a:buClr>
                <a:schemeClr val="accent1"/>
              </a:buClr>
              <a:buSzPct val="80000"/>
              <a:defRPr/>
            </a:pPr>
            <a:endParaRPr kumimoji="1" lang="en-US" altLang="zh-CN" sz="2000" i="0" kern="0" dirty="0">
              <a:latin typeface="+mn-lt"/>
              <a:ea typeface="+mn-ea"/>
              <a:sym typeface="Wingdings" pitchFamily="2" charset="2"/>
            </a:endParaRPr>
          </a:p>
        </p:txBody>
      </p:sp>
      <p:sp>
        <p:nvSpPr>
          <p:cNvPr id="2" name="标题 1"/>
          <p:cNvSpPr>
            <a:spLocks noGrp="1"/>
          </p:cNvSpPr>
          <p:nvPr>
            <p:ph type="title"/>
          </p:nvPr>
        </p:nvSpPr>
        <p:spPr/>
        <p:txBody>
          <a:bodyPr/>
          <a:lstStyle/>
          <a:p>
            <a:r>
              <a:rPr lang="en-US" altLang="zh-CN" sz="4000" dirty="0"/>
              <a:t>Trends of Computer Architecture</a:t>
            </a:r>
            <a:endParaRPr lang="zh-CN" altLang="en-US" sz="4000" dirty="0"/>
          </a:p>
        </p:txBody>
      </p:sp>
      <p:sp>
        <p:nvSpPr>
          <p:cNvPr id="3" name="内容占位符 2"/>
          <p:cNvSpPr>
            <a:spLocks noGrp="1"/>
          </p:cNvSpPr>
          <p:nvPr>
            <p:ph idx="1"/>
          </p:nvPr>
        </p:nvSpPr>
        <p:spPr>
          <a:xfrm>
            <a:off x="2095472" y="1285860"/>
            <a:ext cx="8261350" cy="1643074"/>
          </a:xfrm>
        </p:spPr>
        <p:txBody>
          <a:bodyPr/>
          <a:lstStyle/>
          <a:p>
            <a:r>
              <a:rPr lang="en-US" altLang="zh-CN" sz="2800" dirty="0" err="1"/>
              <a:t>ILP</a:t>
            </a:r>
            <a:r>
              <a:rPr lang="en-US" altLang="zh-CN" sz="2800" dirty="0"/>
              <a:t>  </a:t>
            </a:r>
            <a:r>
              <a:rPr lang="en-US" altLang="zh-CN" sz="2800" dirty="0">
                <a:sym typeface="Wingdings" pitchFamily="2" charset="2"/>
              </a:rPr>
              <a:t>  </a:t>
            </a:r>
            <a:r>
              <a:rPr lang="en-US" altLang="zh-CN" sz="2800" dirty="0" err="1">
                <a:sym typeface="Wingdings" pitchFamily="2" charset="2"/>
              </a:rPr>
              <a:t>TLP</a:t>
            </a:r>
            <a:r>
              <a:rPr lang="en-US" altLang="zh-CN" sz="2800" dirty="0">
                <a:sym typeface="Wingdings" pitchFamily="2" charset="2"/>
              </a:rPr>
              <a:t>(data level parallel)</a:t>
            </a:r>
          </a:p>
          <a:p>
            <a:pPr>
              <a:buNone/>
            </a:pPr>
            <a:r>
              <a:rPr lang="en-US" altLang="zh-CN" sz="2800" dirty="0">
                <a:sym typeface="Wingdings" pitchFamily="2" charset="2"/>
              </a:rPr>
              <a:t>             </a:t>
            </a:r>
            <a:r>
              <a:rPr lang="en-US" altLang="zh-CN" sz="2800" dirty="0" err="1">
                <a:sym typeface="Wingdings" pitchFamily="2" charset="2"/>
              </a:rPr>
              <a:t>DLP</a:t>
            </a:r>
            <a:r>
              <a:rPr lang="en-US" altLang="zh-CN" sz="2800" dirty="0">
                <a:sym typeface="Wingdings" pitchFamily="2" charset="2"/>
              </a:rPr>
              <a:t>(data level parallel),</a:t>
            </a:r>
          </a:p>
          <a:p>
            <a:pPr>
              <a:buNone/>
            </a:pPr>
            <a:r>
              <a:rPr lang="en-US" altLang="zh-CN" sz="2800" dirty="0">
                <a:sym typeface="Wingdings" pitchFamily="2" charset="2"/>
              </a:rPr>
              <a:t>       </a:t>
            </a:r>
            <a:r>
              <a:rPr lang="en-US" altLang="zh-CN" sz="2000" dirty="0">
                <a:sym typeface="Wingdings" pitchFamily="2" charset="2"/>
              </a:rPr>
              <a:t>Google file system, </a:t>
            </a:r>
            <a:r>
              <a:rPr lang="en-US" altLang="zh-CN" sz="2000" dirty="0" err="1">
                <a:sym typeface="Wingdings" pitchFamily="2" charset="2"/>
              </a:rPr>
              <a:t>MapReduce</a:t>
            </a:r>
            <a:r>
              <a:rPr lang="en-US" altLang="zh-CN" sz="2000" dirty="0">
                <a:sym typeface="Wingdings" pitchFamily="2" charset="2"/>
              </a:rPr>
              <a:t>, column-oriented DB</a:t>
            </a:r>
          </a:p>
        </p:txBody>
      </p:sp>
      <p:sp>
        <p:nvSpPr>
          <p:cNvPr id="5" name="内容占位符 2"/>
          <p:cNvSpPr txBox="1">
            <a:spLocks/>
          </p:cNvSpPr>
          <p:nvPr/>
        </p:nvSpPr>
        <p:spPr bwMode="auto">
          <a:xfrm>
            <a:off x="2095472" y="2928934"/>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err="1">
                <a:latin typeface="+mn-lt"/>
                <a:ea typeface="+mn-ea"/>
              </a:rPr>
              <a:t>2D</a:t>
            </a:r>
            <a:r>
              <a:rPr kumimoji="1" lang="en-US" altLang="zh-CN" i="0" kern="0" dirty="0">
                <a:latin typeface="+mn-lt"/>
                <a:ea typeface="+mn-ea"/>
              </a:rPr>
              <a:t> memory </a:t>
            </a:r>
            <a:r>
              <a:rPr kumimoji="1" lang="en-US" altLang="zh-CN" i="0" kern="0" dirty="0">
                <a:latin typeface="+mn-lt"/>
                <a:ea typeface="+mn-ea"/>
                <a:sym typeface="Wingdings" pitchFamily="2" charset="2"/>
              </a:rPr>
              <a:t>  </a:t>
            </a:r>
            <a:r>
              <a:rPr kumimoji="1" lang="en-US" altLang="zh-CN" i="0" kern="0" dirty="0" err="1">
                <a:latin typeface="+mn-lt"/>
                <a:ea typeface="+mn-ea"/>
                <a:sym typeface="Wingdings" pitchFamily="2" charset="2"/>
              </a:rPr>
              <a:t>3D</a:t>
            </a:r>
            <a:r>
              <a:rPr kumimoji="1" lang="en-US" altLang="zh-CN" i="0" kern="0" dirty="0">
                <a:latin typeface="+mn-lt"/>
                <a:ea typeface="+mn-ea"/>
                <a:sym typeface="Wingdings" pitchFamily="2" charset="2"/>
              </a:rPr>
              <a:t> stack memory</a:t>
            </a:r>
          </a:p>
        </p:txBody>
      </p:sp>
      <p:pic>
        <p:nvPicPr>
          <p:cNvPr id="359426" name="Picture 2"/>
          <p:cNvPicPr>
            <a:picLocks noChangeAspect="1" noChangeArrowheads="1"/>
          </p:cNvPicPr>
          <p:nvPr/>
        </p:nvPicPr>
        <p:blipFill>
          <a:blip r:embed="rId3"/>
          <a:srcRect/>
          <a:stretch>
            <a:fillRect/>
          </a:stretch>
        </p:blipFill>
        <p:spPr bwMode="auto">
          <a:xfrm>
            <a:off x="1952597" y="1142985"/>
            <a:ext cx="7423313" cy="5009557"/>
          </a:xfrm>
          <a:prstGeom prst="rect">
            <a:avLst/>
          </a:prstGeom>
          <a:noFill/>
          <a:ln w="9525">
            <a:noFill/>
            <a:miter lim="800000"/>
            <a:headEnd/>
            <a:tailEnd/>
          </a:ln>
          <a:effectLst/>
        </p:spPr>
      </p:pic>
      <p:sp>
        <p:nvSpPr>
          <p:cNvPr id="8" name="爆炸形 1 7"/>
          <p:cNvSpPr/>
          <p:nvPr/>
        </p:nvSpPr>
        <p:spPr bwMode="auto">
          <a:xfrm>
            <a:off x="7810512" y="1000108"/>
            <a:ext cx="2500330" cy="1123712"/>
          </a:xfrm>
          <a:prstGeom prst="irregularSeal1">
            <a:avLst/>
          </a:prstGeom>
          <a:no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r>
              <a:rPr lang="en-US" altLang="zh-CN" sz="2000" b="1" dirty="0">
                <a:solidFill>
                  <a:srgbClr val="FF0000"/>
                </a:solidFill>
                <a:sym typeface="Wingdings" pitchFamily="2" charset="2"/>
              </a:rPr>
              <a:t>    Why?</a:t>
            </a:r>
            <a:endParaRPr kumimoji="1" lang="zh-CN" altLang="en-US" sz="2000" b="1" i="0" dirty="0">
              <a:solidFill>
                <a:srgbClr val="FF0000"/>
              </a:solidFill>
              <a:latin typeface="Arial" charset="0"/>
              <a:ea typeface="宋体" charset="-122"/>
            </a:endParaRPr>
          </a:p>
        </p:txBody>
      </p:sp>
      <p:sp>
        <p:nvSpPr>
          <p:cNvPr id="9" name="动作按钮: 前进或下一项 8">
            <a:hlinkClick r:id="" action="ppaction://hlinkshowjump?jump=nextslide" highlightClick="1"/>
          </p:cNvPr>
          <p:cNvSpPr/>
          <p:nvPr/>
        </p:nvSpPr>
        <p:spPr bwMode="auto">
          <a:xfrm>
            <a:off x="9882214" y="5929330"/>
            <a:ext cx="571504" cy="400110"/>
          </a:xfrm>
          <a:prstGeom prst="actionButtonForwardNex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10" name="动作按钮: 前进或下一项 9">
            <a:hlinkClick r:id="rId4" action="ppaction://hlinksldjump" highlightClick="1"/>
          </p:cNvPr>
          <p:cNvSpPr/>
          <p:nvPr/>
        </p:nvSpPr>
        <p:spPr bwMode="auto">
          <a:xfrm>
            <a:off x="9882215" y="5929330"/>
            <a:ext cx="184731" cy="400110"/>
          </a:xfrm>
          <a:prstGeom prst="actionButtonForwardNex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strVal val="#ppt_w*0.70"/>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Effect transition="in" filter="fade">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359426"/>
                                        </p:tgtEl>
                                        <p:attrNameLst>
                                          <p:attrName>style.visibility</p:attrName>
                                        </p:attrNameLst>
                                      </p:cBhvr>
                                      <p:to>
                                        <p:strVal val="visible"/>
                                      </p:to>
                                    </p:set>
                                    <p:anim calcmode="lin" valueType="num">
                                      <p:cBhvr>
                                        <p:cTn id="30" dur="500" fill="hold"/>
                                        <p:tgtEl>
                                          <p:spTgt spid="359426"/>
                                        </p:tgtEl>
                                        <p:attrNameLst>
                                          <p:attrName>ppt_w</p:attrName>
                                        </p:attrNameLst>
                                      </p:cBhvr>
                                      <p:tavLst>
                                        <p:tav tm="0">
                                          <p:val>
                                            <p:fltVal val="0"/>
                                          </p:val>
                                        </p:tav>
                                        <p:tav tm="100000">
                                          <p:val>
                                            <p:strVal val="#ppt_w"/>
                                          </p:val>
                                        </p:tav>
                                      </p:tavLst>
                                    </p:anim>
                                    <p:anim calcmode="lin" valueType="num">
                                      <p:cBhvr>
                                        <p:cTn id="31" dur="500" fill="hold"/>
                                        <p:tgtEl>
                                          <p:spTgt spid="359426"/>
                                        </p:tgtEl>
                                        <p:attrNameLst>
                                          <p:attrName>ppt_h</p:attrName>
                                        </p:attrNameLst>
                                      </p:cBhvr>
                                      <p:tavLst>
                                        <p:tav tm="0">
                                          <p:val>
                                            <p:fltVal val="0"/>
                                          </p:val>
                                        </p:tav>
                                        <p:tav tm="100000">
                                          <p:val>
                                            <p:strVal val="#ppt_h"/>
                                          </p:val>
                                        </p:tav>
                                      </p:tavLst>
                                    </p:anim>
                                    <p:anim calcmode="lin" valueType="num">
                                      <p:cBhvr>
                                        <p:cTn id="32" dur="500" fill="hold"/>
                                        <p:tgtEl>
                                          <p:spTgt spid="359426"/>
                                        </p:tgtEl>
                                        <p:attrNameLst>
                                          <p:attrName>style.rotation</p:attrName>
                                        </p:attrNameLst>
                                      </p:cBhvr>
                                      <p:tavLst>
                                        <p:tav tm="0">
                                          <p:val>
                                            <p:fltVal val="360"/>
                                          </p:val>
                                        </p:tav>
                                        <p:tav tm="100000">
                                          <p:val>
                                            <p:fltVal val="0"/>
                                          </p:val>
                                        </p:tav>
                                      </p:tavLst>
                                    </p:anim>
                                    <p:animEffect transition="in" filter="fade">
                                      <p:cBhvr>
                                        <p:cTn id="33" dur="500"/>
                                        <p:tgtEl>
                                          <p:spTgt spid="359426"/>
                                        </p:tgtEl>
                                      </p:cBhvr>
                                    </p:animEffect>
                                  </p:childTnLst>
                                  <p:subTnLst>
                                    <p:set>
                                      <p:cBhvr override="childStyle">
                                        <p:cTn dur="1" fill="hold" display="0" masterRel="nextClick" afterEffect="1"/>
                                        <p:tgtEl>
                                          <p:spTgt spid="359426"/>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1000" fill="hold"/>
                                        <p:tgtEl>
                                          <p:spTgt spid="7"/>
                                        </p:tgtEl>
                                        <p:attrNameLst>
                                          <p:attrName>ppt_w</p:attrName>
                                        </p:attrNameLst>
                                      </p:cBhvr>
                                      <p:tavLst>
                                        <p:tav tm="0">
                                          <p:val>
                                            <p:strVal val="#ppt_w*0.70"/>
                                          </p:val>
                                        </p:tav>
                                        <p:tav tm="100000">
                                          <p:val>
                                            <p:strVal val="#ppt_w"/>
                                          </p:val>
                                        </p:tav>
                                      </p:tavLst>
                                    </p:anim>
                                    <p:anim calcmode="lin" valueType="num">
                                      <p:cBhvr>
                                        <p:cTn id="39" dur="1000" fill="hold"/>
                                        <p:tgtEl>
                                          <p:spTgt spid="7"/>
                                        </p:tgtEl>
                                        <p:attrNameLst>
                                          <p:attrName>ppt_h</p:attrName>
                                        </p:attrNameLst>
                                      </p:cBhvr>
                                      <p:tavLst>
                                        <p:tav tm="0">
                                          <p:val>
                                            <p:strVal val="#ppt_h"/>
                                          </p:val>
                                        </p:tav>
                                        <p:tav tm="100000">
                                          <p:val>
                                            <p:strVal val="#ppt_h"/>
                                          </p:val>
                                        </p:tav>
                                      </p:tavLst>
                                    </p:anim>
                                    <p:animEffect transition="in" filter="fade">
                                      <p:cBhvr>
                                        <p:cTn id="40" dur="10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3" grpId="0"/>
      <p:bldP spid="5" grpId="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Computational RAM / PIM</a:t>
            </a:r>
            <a:endParaRPr lang="zh-CN" altLang="en-US" dirty="0"/>
          </a:p>
        </p:txBody>
      </p:sp>
      <p:sp>
        <p:nvSpPr>
          <p:cNvPr id="3" name="内容占位符 2"/>
          <p:cNvSpPr>
            <a:spLocks noGrp="1"/>
          </p:cNvSpPr>
          <p:nvPr>
            <p:ph idx="1"/>
          </p:nvPr>
        </p:nvSpPr>
        <p:spPr>
          <a:xfrm>
            <a:off x="1703512" y="1268760"/>
            <a:ext cx="8261350" cy="4683125"/>
          </a:xfrm>
        </p:spPr>
        <p:txBody>
          <a:bodyPr/>
          <a:lstStyle/>
          <a:p>
            <a:r>
              <a:rPr lang="en-US" altLang="zh-CN" sz="2800" dirty="0"/>
              <a:t>Processor in memory (PIM)</a:t>
            </a:r>
          </a:p>
          <a:p>
            <a:pPr lvl="1"/>
            <a:r>
              <a:rPr lang="en-US" sz="2400" dirty="0"/>
              <a:t>Processing in memory (PIM, sometimes called </a:t>
            </a:r>
            <a:r>
              <a:rPr lang="en-US" sz="2400" i="1" dirty="0"/>
              <a:t>processor in memory</a:t>
            </a:r>
            <a:r>
              <a:rPr lang="en-US" sz="2400" dirty="0"/>
              <a:t>) is the integration of a processor with </a:t>
            </a:r>
            <a:r>
              <a:rPr lang="en-US" sz="2400" dirty="0">
                <a:hlinkClick r:id="rId2"/>
              </a:rPr>
              <a:t>RAM</a:t>
            </a:r>
            <a:r>
              <a:rPr lang="en-US" sz="2400" dirty="0"/>
              <a:t> (random access memory) on a single </a:t>
            </a:r>
            <a:r>
              <a:rPr lang="en-US" sz="2400" dirty="0">
                <a:hlinkClick r:id="rId3"/>
              </a:rPr>
              <a:t>chip</a:t>
            </a:r>
            <a:r>
              <a:rPr lang="en-US" sz="2400" dirty="0"/>
              <a:t>. The result is sometimes </a:t>
            </a:r>
          </a:p>
          <a:p>
            <a:pPr lvl="1">
              <a:buNone/>
            </a:pPr>
            <a:r>
              <a:rPr lang="en-US" sz="2400" dirty="0"/>
              <a:t>    known as a </a:t>
            </a:r>
            <a:r>
              <a:rPr lang="en-US" sz="2400" i="1" dirty="0"/>
              <a:t>PIM chip</a:t>
            </a:r>
            <a:r>
              <a:rPr lang="en-US" sz="2400" dirty="0"/>
              <a:t>.</a:t>
            </a:r>
          </a:p>
          <a:p>
            <a:pPr lvl="1">
              <a:buNone/>
            </a:pPr>
            <a:endParaRPr lang="en-US" altLang="zh-CN" dirty="0" smtClean="0"/>
          </a:p>
          <a:p>
            <a:r>
              <a:rPr lang="en-US" altLang="zh-CN" sz="2400" dirty="0"/>
              <a:t>1995. 4   IEEE  computer</a:t>
            </a:r>
          </a:p>
          <a:p>
            <a:pPr lvl="1">
              <a:buNone/>
            </a:pPr>
            <a:r>
              <a:rPr lang="en-US" altLang="zh-CN" sz="2000" dirty="0">
                <a:solidFill>
                  <a:schemeClr val="tx2">
                    <a:lumMod val="60000"/>
                    <a:lumOff val="40000"/>
                  </a:schemeClr>
                </a:solidFill>
              </a:rPr>
              <a:t>Processing in memory: the </a:t>
            </a:r>
          </a:p>
          <a:p>
            <a:pPr lvl="1">
              <a:buNone/>
            </a:pPr>
            <a:r>
              <a:rPr lang="en-US" altLang="zh-CN" sz="2000" dirty="0" err="1">
                <a:solidFill>
                  <a:schemeClr val="tx2">
                    <a:lumMod val="60000"/>
                    <a:lumOff val="40000"/>
                  </a:schemeClr>
                </a:solidFill>
              </a:rPr>
              <a:t>Terasys</a:t>
            </a:r>
            <a:r>
              <a:rPr lang="en-US" altLang="zh-CN" sz="2000" dirty="0">
                <a:solidFill>
                  <a:schemeClr val="tx2">
                    <a:lumMod val="60000"/>
                    <a:lumOff val="40000"/>
                  </a:schemeClr>
                </a:solidFill>
              </a:rPr>
              <a:t> massively Parallel PIM Array.</a:t>
            </a:r>
          </a:p>
        </p:txBody>
      </p:sp>
      <p:pic>
        <p:nvPicPr>
          <p:cNvPr id="385026" name="Picture 2"/>
          <p:cNvPicPr>
            <a:picLocks noChangeAspect="1" noChangeArrowheads="1"/>
          </p:cNvPicPr>
          <p:nvPr/>
        </p:nvPicPr>
        <p:blipFill>
          <a:blip r:embed="rId4"/>
          <a:srcRect/>
          <a:stretch>
            <a:fillRect/>
          </a:stretch>
        </p:blipFill>
        <p:spPr bwMode="auto">
          <a:xfrm>
            <a:off x="7824192" y="2852936"/>
            <a:ext cx="3000396" cy="3701672"/>
          </a:xfrm>
          <a:prstGeom prst="rect">
            <a:avLst/>
          </a:prstGeom>
          <a:noFill/>
          <a:ln w="9525">
            <a:noFill/>
            <a:miter lim="800000"/>
            <a:headEnd/>
            <a:tailEnd/>
          </a:ln>
          <a:effectLst/>
        </p:spPr>
      </p:pic>
    </p:spTree>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Memory as an Accelerator</a:t>
            </a:r>
            <a:endParaRPr lang="zh-CN" altLang="en-US" dirty="0"/>
          </a:p>
        </p:txBody>
      </p:sp>
      <p:sp>
        <p:nvSpPr>
          <p:cNvPr id="4" name="日期占位符 3"/>
          <p:cNvSpPr>
            <a:spLocks noGrp="1"/>
          </p:cNvSpPr>
          <p:nvPr>
            <p:ph type="dt" sz="half" idx="4294967295"/>
          </p:nvPr>
        </p:nvSpPr>
        <p:spPr>
          <a:xfrm>
            <a:off x="0" y="6356350"/>
            <a:ext cx="2743200" cy="365125"/>
          </a:xfrm>
          <a:prstGeom prst="rect">
            <a:avLst/>
          </a:prstGeom>
        </p:spPr>
        <p:txBody>
          <a:bodyPr/>
          <a:lstStyle/>
          <a:p>
            <a:fld id="{C410C67C-50C3-454D-A780-DEF5B92B97C4}" type="datetime1">
              <a:rPr lang="zh-CN" altLang="en-US" smtClean="0"/>
              <a:t>2021/9/19</a:t>
            </a:fld>
            <a:endParaRPr lang="zh-CN" altLang="en-US"/>
          </a:p>
        </p:txBody>
      </p:sp>
      <p:grpSp>
        <p:nvGrpSpPr>
          <p:cNvPr id="33" name="组合 32"/>
          <p:cNvGrpSpPr/>
          <p:nvPr/>
        </p:nvGrpSpPr>
        <p:grpSpPr>
          <a:xfrm>
            <a:off x="479376" y="1120219"/>
            <a:ext cx="11161240" cy="4325005"/>
            <a:chOff x="479376" y="1120219"/>
            <a:chExt cx="11341486" cy="5045085"/>
          </a:xfrm>
        </p:grpSpPr>
        <p:cxnSp>
          <p:nvCxnSpPr>
            <p:cNvPr id="24" name="直接连接符 23"/>
            <p:cNvCxnSpPr>
              <a:stCxn id="19" idx="2"/>
            </p:cNvCxnSpPr>
            <p:nvPr/>
          </p:nvCxnSpPr>
          <p:spPr>
            <a:xfrm>
              <a:off x="4276695" y="4725144"/>
              <a:ext cx="19105" cy="144016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29198"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 </a:t>
              </a:r>
            </a:p>
            <a:p>
              <a:pPr algn="ctr"/>
              <a:r>
                <a:rPr lang="en-US" altLang="zh-CN" dirty="0" smtClean="0"/>
                <a:t>core</a:t>
              </a:r>
              <a:endParaRPr lang="zh-CN" altLang="en-US" dirty="0"/>
            </a:p>
          </p:txBody>
        </p:sp>
        <p:sp>
          <p:nvSpPr>
            <p:cNvPr id="6" name="矩形 5"/>
            <p:cNvSpPr/>
            <p:nvPr/>
          </p:nvSpPr>
          <p:spPr>
            <a:xfrm>
              <a:off x="714971"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 </a:t>
              </a:r>
            </a:p>
            <a:p>
              <a:pPr algn="ctr"/>
              <a:r>
                <a:rPr lang="en-US" altLang="zh-CN" dirty="0" smtClean="0"/>
                <a:t>core</a:t>
              </a:r>
              <a:endParaRPr lang="zh-CN" altLang="en-US" dirty="0"/>
            </a:p>
          </p:txBody>
        </p:sp>
        <p:sp>
          <p:nvSpPr>
            <p:cNvPr id="7" name="矩形 6"/>
            <p:cNvSpPr/>
            <p:nvPr/>
          </p:nvSpPr>
          <p:spPr>
            <a:xfrm>
              <a:off x="1933496"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 </a:t>
              </a:r>
            </a:p>
            <a:p>
              <a:pPr algn="ctr"/>
              <a:r>
                <a:rPr lang="en-US" altLang="zh-CN" dirty="0" smtClean="0"/>
                <a:t>core</a:t>
              </a:r>
              <a:endParaRPr lang="zh-CN" altLang="en-US" dirty="0"/>
            </a:p>
          </p:txBody>
        </p:sp>
        <p:sp>
          <p:nvSpPr>
            <p:cNvPr id="8" name="矩形 7"/>
            <p:cNvSpPr/>
            <p:nvPr/>
          </p:nvSpPr>
          <p:spPr>
            <a:xfrm>
              <a:off x="1933496"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 </a:t>
              </a:r>
            </a:p>
            <a:p>
              <a:pPr algn="ctr"/>
              <a:r>
                <a:rPr lang="en-US" altLang="zh-CN" dirty="0" smtClean="0"/>
                <a:t>core</a:t>
              </a:r>
              <a:endParaRPr lang="zh-CN" altLang="en-US" dirty="0"/>
            </a:p>
          </p:txBody>
        </p:sp>
        <p:sp>
          <p:nvSpPr>
            <p:cNvPr id="9" name="矩形 8"/>
            <p:cNvSpPr/>
            <p:nvPr/>
          </p:nvSpPr>
          <p:spPr>
            <a:xfrm>
              <a:off x="3168698" y="1412776"/>
              <a:ext cx="1324321"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smtClean="0"/>
                <a:t>Mini-CPU core</a:t>
              </a:r>
              <a:endParaRPr lang="zh-CN" altLang="en-US" sz="2400" dirty="0"/>
            </a:p>
          </p:txBody>
        </p:sp>
        <p:sp>
          <p:nvSpPr>
            <p:cNvPr id="12" name="矩形 11"/>
            <p:cNvSpPr/>
            <p:nvPr/>
          </p:nvSpPr>
          <p:spPr>
            <a:xfrm>
              <a:off x="3168698" y="2276872"/>
              <a:ext cx="1324321" cy="6229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smtClean="0"/>
                <a:t>Video</a:t>
              </a:r>
            </a:p>
            <a:p>
              <a:pPr algn="ctr"/>
              <a:r>
                <a:rPr lang="en-US" altLang="zh-CN" sz="2400" dirty="0" smtClean="0"/>
                <a:t>core</a:t>
              </a:r>
              <a:endParaRPr lang="zh-CN" altLang="en-US" sz="2400" dirty="0"/>
            </a:p>
          </p:txBody>
        </p:sp>
        <p:sp>
          <p:nvSpPr>
            <p:cNvPr id="13" name="矩形 12"/>
            <p:cNvSpPr/>
            <p:nvPr/>
          </p:nvSpPr>
          <p:spPr>
            <a:xfrm>
              <a:off x="3168698" y="3115806"/>
              <a:ext cx="1324321" cy="6732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smtClean="0"/>
                <a:t>Imaging core</a:t>
              </a:r>
              <a:endParaRPr lang="zh-CN" altLang="en-US" sz="2400" dirty="0"/>
            </a:p>
          </p:txBody>
        </p:sp>
        <p:sp>
          <p:nvSpPr>
            <p:cNvPr id="14" name="矩形 13"/>
            <p:cNvSpPr/>
            <p:nvPr/>
          </p:nvSpPr>
          <p:spPr>
            <a:xfrm>
              <a:off x="4908109"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r>
                <a:rPr lang="en-US" altLang="zh-CN" dirty="0" smtClean="0"/>
                <a:t>PU </a:t>
              </a:r>
            </a:p>
            <a:p>
              <a:pPr algn="ctr"/>
              <a:r>
                <a:rPr lang="en-US" altLang="zh-CN" dirty="0" smtClean="0"/>
                <a:t>core</a:t>
              </a:r>
              <a:endParaRPr lang="zh-CN" altLang="en-US" dirty="0"/>
            </a:p>
          </p:txBody>
        </p:sp>
        <p:sp>
          <p:nvSpPr>
            <p:cNvPr id="15" name="矩形 14"/>
            <p:cNvSpPr/>
            <p:nvPr/>
          </p:nvSpPr>
          <p:spPr>
            <a:xfrm>
              <a:off x="4893882"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r>
                <a:rPr lang="en-US" altLang="zh-CN" dirty="0" smtClean="0"/>
                <a:t>PU </a:t>
              </a:r>
            </a:p>
            <a:p>
              <a:pPr algn="ctr"/>
              <a:r>
                <a:rPr lang="en-US" altLang="zh-CN" dirty="0" smtClean="0"/>
                <a:t>core</a:t>
              </a:r>
              <a:endParaRPr lang="zh-CN" altLang="en-US" dirty="0"/>
            </a:p>
          </p:txBody>
        </p:sp>
        <p:sp>
          <p:nvSpPr>
            <p:cNvPr id="16" name="矩形 15"/>
            <p:cNvSpPr/>
            <p:nvPr/>
          </p:nvSpPr>
          <p:spPr>
            <a:xfrm>
              <a:off x="6373293"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GPU </a:t>
              </a:r>
            </a:p>
            <a:p>
              <a:pPr algn="ctr"/>
              <a:r>
                <a:rPr lang="en-US" altLang="zh-CN" dirty="0" smtClean="0"/>
                <a:t>core</a:t>
              </a:r>
              <a:endParaRPr lang="zh-CN" altLang="en-US" dirty="0"/>
            </a:p>
          </p:txBody>
        </p:sp>
        <p:sp>
          <p:nvSpPr>
            <p:cNvPr id="17" name="矩形 16"/>
            <p:cNvSpPr/>
            <p:nvPr/>
          </p:nvSpPr>
          <p:spPr>
            <a:xfrm>
              <a:off x="6373293"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r>
                <a:rPr lang="en-US" altLang="zh-CN" dirty="0" smtClean="0"/>
                <a:t>PU </a:t>
              </a:r>
            </a:p>
            <a:p>
              <a:pPr algn="ctr"/>
              <a:r>
                <a:rPr lang="en-US" altLang="zh-CN" dirty="0" smtClean="0"/>
                <a:t>core</a:t>
              </a:r>
              <a:endParaRPr lang="zh-CN" altLang="en-US" dirty="0"/>
            </a:p>
          </p:txBody>
        </p:sp>
        <p:sp>
          <p:nvSpPr>
            <p:cNvPr id="18" name="矩形 17"/>
            <p:cNvSpPr/>
            <p:nvPr/>
          </p:nvSpPr>
          <p:spPr>
            <a:xfrm>
              <a:off x="4752875" y="1268760"/>
              <a:ext cx="3071317" cy="273630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29198" y="4149080"/>
              <a:ext cx="7094994" cy="57606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Lower Level Cache</a:t>
              </a:r>
              <a:endParaRPr lang="zh-CN" altLang="en-US" dirty="0">
                <a:solidFill>
                  <a:schemeClr val="tx1"/>
                </a:solidFill>
              </a:endParaRPr>
            </a:p>
          </p:txBody>
        </p:sp>
        <p:sp>
          <p:nvSpPr>
            <p:cNvPr id="20" name="矩形 19"/>
            <p:cNvSpPr/>
            <p:nvPr/>
          </p:nvSpPr>
          <p:spPr>
            <a:xfrm>
              <a:off x="2656515" y="5070825"/>
              <a:ext cx="3240360" cy="460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Memory controller</a:t>
              </a:r>
              <a:endParaRPr lang="zh-CN" altLang="en-US" dirty="0"/>
            </a:p>
          </p:txBody>
        </p:sp>
        <p:cxnSp>
          <p:nvCxnSpPr>
            <p:cNvPr id="22" name="直接连接符 21"/>
            <p:cNvCxnSpPr/>
            <p:nvPr/>
          </p:nvCxnSpPr>
          <p:spPr>
            <a:xfrm>
              <a:off x="479376" y="6165304"/>
              <a:ext cx="11341486"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184232" y="1120219"/>
              <a:ext cx="3528392" cy="461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28248" y="1268760"/>
              <a:ext cx="3256598" cy="273630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smtClean="0"/>
                <a:t>Memory</a:t>
              </a:r>
              <a:endParaRPr lang="zh-CN" altLang="en-US" dirty="0"/>
            </a:p>
          </p:txBody>
        </p:sp>
        <p:sp>
          <p:nvSpPr>
            <p:cNvPr id="27" name="矩形 26"/>
            <p:cNvSpPr/>
            <p:nvPr/>
          </p:nvSpPr>
          <p:spPr>
            <a:xfrm>
              <a:off x="8472264" y="4149080"/>
              <a:ext cx="3112582" cy="13931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Specialized</a:t>
              </a:r>
            </a:p>
            <a:p>
              <a:pPr algn="ctr"/>
              <a:r>
                <a:rPr lang="en-US" altLang="zh-CN" dirty="0" smtClean="0"/>
                <a:t>Compute capability in memory</a:t>
              </a:r>
              <a:endParaRPr lang="zh-CN" altLang="en-US" dirty="0"/>
            </a:p>
          </p:txBody>
        </p:sp>
        <p:cxnSp>
          <p:nvCxnSpPr>
            <p:cNvPr id="28" name="直接连接符 27"/>
            <p:cNvCxnSpPr/>
            <p:nvPr/>
          </p:nvCxnSpPr>
          <p:spPr>
            <a:xfrm>
              <a:off x="9984432" y="5744282"/>
              <a:ext cx="0" cy="421022"/>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79376" y="1124744"/>
              <a:ext cx="7488832" cy="460851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838200" y="5662769"/>
            <a:ext cx="9799436" cy="523220"/>
          </a:xfrm>
          <a:prstGeom prst="rect">
            <a:avLst/>
          </a:prstGeom>
          <a:noFill/>
        </p:spPr>
        <p:txBody>
          <a:bodyPr wrap="square" rtlCol="0">
            <a:spAutoFit/>
          </a:bodyPr>
          <a:lstStyle/>
          <a:p>
            <a:r>
              <a:rPr lang="en-US" altLang="zh-CN" dirty="0" smtClean="0"/>
              <a:t>Bitwise Operation</a:t>
            </a:r>
            <a:r>
              <a:rPr lang="zh-CN" altLang="en-US" dirty="0" smtClean="0"/>
              <a:t>： </a:t>
            </a:r>
            <a:r>
              <a:rPr lang="en-US" altLang="zh-CN" dirty="0" smtClean="0"/>
              <a:t>In-DRAM </a:t>
            </a:r>
            <a:r>
              <a:rPr lang="en-US" altLang="zh-CN" dirty="0" smtClean="0">
                <a:solidFill>
                  <a:srgbClr val="FF0000"/>
                </a:solidFill>
              </a:rPr>
              <a:t>copy</a:t>
            </a:r>
            <a:r>
              <a:rPr lang="zh-CN" altLang="en-US" dirty="0" smtClean="0">
                <a:solidFill>
                  <a:srgbClr val="FF0000"/>
                </a:solidFill>
              </a:rPr>
              <a:t>，</a:t>
            </a:r>
            <a:r>
              <a:rPr lang="en-US" altLang="zh-CN" dirty="0" smtClean="0">
                <a:solidFill>
                  <a:srgbClr val="FF0000"/>
                </a:solidFill>
              </a:rPr>
              <a:t>zero</a:t>
            </a:r>
            <a:r>
              <a:rPr lang="zh-CN" altLang="en-US" dirty="0" smtClean="0">
                <a:solidFill>
                  <a:srgbClr val="FF0000"/>
                </a:solidFill>
              </a:rPr>
              <a:t>，</a:t>
            </a:r>
            <a:r>
              <a:rPr lang="en-US" altLang="zh-CN" dirty="0" smtClean="0">
                <a:solidFill>
                  <a:srgbClr val="FF0000"/>
                </a:solidFill>
              </a:rPr>
              <a:t>and</a:t>
            </a:r>
            <a:r>
              <a:rPr lang="zh-CN" altLang="en-US" dirty="0" smtClean="0">
                <a:solidFill>
                  <a:srgbClr val="FF0000"/>
                </a:solidFill>
              </a:rPr>
              <a:t>，</a:t>
            </a:r>
            <a:r>
              <a:rPr lang="en-US" altLang="zh-CN" dirty="0" smtClean="0">
                <a:solidFill>
                  <a:srgbClr val="FF0000"/>
                </a:solidFill>
              </a:rPr>
              <a:t>or</a:t>
            </a:r>
            <a:r>
              <a:rPr lang="zh-CN" altLang="en-US" dirty="0" smtClean="0">
                <a:solidFill>
                  <a:srgbClr val="FF0000"/>
                </a:solidFill>
              </a:rPr>
              <a:t>，</a:t>
            </a:r>
            <a:r>
              <a:rPr lang="en-US" altLang="zh-CN" dirty="0" smtClean="0">
                <a:solidFill>
                  <a:srgbClr val="FF0000"/>
                </a:solidFill>
              </a:rPr>
              <a:t>not</a:t>
            </a:r>
            <a:endParaRPr lang="zh-CN" altLang="en-US" dirty="0">
              <a:solidFill>
                <a:srgbClr val="FF0000"/>
              </a:solidFill>
            </a:endParaRPr>
          </a:p>
        </p:txBody>
      </p:sp>
    </p:spTree>
    <p:extLst>
      <p:ext uri="{BB962C8B-B14F-4D97-AF65-F5344CB8AC3E}">
        <p14:creationId xmlns:p14="http://schemas.microsoft.com/office/powerpoint/2010/main" val="1183163214"/>
      </p:ext>
    </p:extLst>
  </p:cSld>
  <p:clrMapOvr>
    <a:masterClrMapping/>
  </p:clrMapOvr>
  <p:transition spd="slow">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Current Trends in Architecture</a:t>
            </a:r>
            <a:endParaRPr lang="zh-CN" altLang="en-US" dirty="0"/>
          </a:p>
        </p:txBody>
      </p:sp>
      <p:sp>
        <p:nvSpPr>
          <p:cNvPr id="3" name="内容占位符 2"/>
          <p:cNvSpPr>
            <a:spLocks noGrp="1"/>
          </p:cNvSpPr>
          <p:nvPr>
            <p:ph idx="1"/>
          </p:nvPr>
        </p:nvSpPr>
        <p:spPr>
          <a:xfrm>
            <a:off x="838200" y="1113692"/>
            <a:ext cx="10982662" cy="5063271"/>
          </a:xfrm>
        </p:spPr>
        <p:txBody>
          <a:bodyPr/>
          <a:lstStyle/>
          <a:p>
            <a:r>
              <a:rPr lang="en-US" altLang="zh-CN" sz="3200" dirty="0"/>
              <a:t>Cannot continue to leverage Instruction-Level parallelism (ILP)</a:t>
            </a:r>
          </a:p>
          <a:p>
            <a:pPr lvl="1"/>
            <a:r>
              <a:rPr lang="en-US" altLang="zh-CN" sz="2800" dirty="0"/>
              <a:t>Single processor performance improvement ended in 2003</a:t>
            </a:r>
          </a:p>
          <a:p>
            <a:pPr lvl="1"/>
            <a:endParaRPr lang="en-US" altLang="zh-CN" sz="2800" dirty="0"/>
          </a:p>
          <a:p>
            <a:r>
              <a:rPr lang="en-US" altLang="zh-CN" sz="3200" dirty="0"/>
              <a:t>New models for performance:</a:t>
            </a:r>
          </a:p>
          <a:p>
            <a:pPr lvl="1"/>
            <a:r>
              <a:rPr lang="en-US" altLang="zh-CN" sz="2800" dirty="0"/>
              <a:t>Data-level parallelism (DLP)</a:t>
            </a:r>
          </a:p>
          <a:p>
            <a:pPr lvl="1"/>
            <a:r>
              <a:rPr lang="en-US" altLang="zh-CN" sz="2800" dirty="0"/>
              <a:t>Thread-level parallelism (TLP)</a:t>
            </a:r>
          </a:p>
          <a:p>
            <a:pPr lvl="1"/>
            <a:r>
              <a:rPr lang="en-US" altLang="zh-CN" sz="2800" dirty="0"/>
              <a:t>Request-level parallelism (RLP)</a:t>
            </a:r>
          </a:p>
          <a:p>
            <a:pPr lvl="1"/>
            <a:endParaRPr lang="en-US" altLang="zh-CN" sz="2800" dirty="0"/>
          </a:p>
          <a:p>
            <a:r>
              <a:rPr lang="en-US" altLang="zh-CN" sz="3200" dirty="0"/>
              <a:t>These require explicit restructuring of the application</a:t>
            </a:r>
          </a:p>
          <a:p>
            <a:pPr marL="0" indent="0">
              <a:buNone/>
            </a:pPr>
            <a:endParaRPr lang="zh-CN" altLang="en-US" dirty="0"/>
          </a:p>
        </p:txBody>
      </p:sp>
      <p:sp>
        <p:nvSpPr>
          <p:cNvPr id="4" name="日期占位符 3"/>
          <p:cNvSpPr>
            <a:spLocks noGrp="1"/>
          </p:cNvSpPr>
          <p:nvPr>
            <p:ph type="dt" sz="half" idx="4294967295"/>
          </p:nvPr>
        </p:nvSpPr>
        <p:spPr>
          <a:xfrm>
            <a:off x="0" y="6356350"/>
            <a:ext cx="2743200" cy="365125"/>
          </a:xfrm>
          <a:prstGeom prst="rect">
            <a:avLst/>
          </a:prstGeom>
        </p:spPr>
        <p:txBody>
          <a:bodyPr/>
          <a:lstStyle/>
          <a:p>
            <a:fld id="{B99A44D8-9E50-48A9-B3DC-8BEFFDF8A1D2}" type="datetime1">
              <a:rPr lang="zh-CN" altLang="en-US" smtClean="0"/>
              <a:t>2021/9/19</a:t>
            </a:fld>
            <a:endParaRPr lang="zh-CN" altLang="en-US"/>
          </a:p>
        </p:txBody>
      </p:sp>
    </p:spTree>
    <p:extLst>
      <p:ext uri="{BB962C8B-B14F-4D97-AF65-F5344CB8AC3E}">
        <p14:creationId xmlns:p14="http://schemas.microsoft.com/office/powerpoint/2010/main" val="3297648730"/>
      </p:ext>
    </p:extLst>
  </p:cSld>
  <p:clrMapOvr>
    <a:masterClrMapping/>
  </p:clrMapOvr>
  <p:transition spd="slow">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1991544" y="116632"/>
            <a:ext cx="7489825" cy="579438"/>
          </a:xfrm>
        </p:spPr>
        <p:txBody>
          <a:bodyPr>
            <a:normAutofit fontScale="90000"/>
          </a:bodyPr>
          <a:lstStyle/>
          <a:p>
            <a:pPr eaLnBrk="1" hangingPunct="1"/>
            <a:r>
              <a:rPr lang="en-US" altLang="zh-CN" dirty="0" smtClean="0"/>
              <a:t>Recent research fields</a:t>
            </a:r>
          </a:p>
        </p:txBody>
      </p:sp>
      <p:sp>
        <p:nvSpPr>
          <p:cNvPr id="49155" name="Rectangle 3"/>
          <p:cNvSpPr>
            <a:spLocks noGrp="1" noRot="1" noChangeArrowheads="1"/>
          </p:cNvSpPr>
          <p:nvPr>
            <p:ph idx="1"/>
          </p:nvPr>
        </p:nvSpPr>
        <p:spPr>
          <a:xfrm>
            <a:off x="1199456" y="1338186"/>
            <a:ext cx="9468545" cy="5500687"/>
          </a:xfrm>
        </p:spPr>
        <p:txBody>
          <a:bodyPr>
            <a:normAutofit/>
          </a:bodyPr>
          <a:lstStyle/>
          <a:p>
            <a:pPr lvl="1" eaLnBrk="1" hangingPunct="1">
              <a:lnSpc>
                <a:spcPct val="90000"/>
              </a:lnSpc>
            </a:pPr>
            <a:r>
              <a:rPr lang="en-US" altLang="zh-CN" sz="3200" b="1" dirty="0" smtClean="0">
                <a:solidFill>
                  <a:srgbClr val="0070C0"/>
                </a:solidFill>
              </a:rPr>
              <a:t>Power-aware </a:t>
            </a:r>
            <a:r>
              <a:rPr lang="en-US" altLang="zh-CN" sz="3200" b="1" dirty="0">
                <a:solidFill>
                  <a:srgbClr val="0070C0"/>
                </a:solidFill>
              </a:rPr>
              <a:t>computer architecture</a:t>
            </a:r>
          </a:p>
          <a:p>
            <a:pPr lvl="1" eaLnBrk="1" hangingPunct="1">
              <a:lnSpc>
                <a:spcPct val="90000"/>
              </a:lnSpc>
            </a:pPr>
            <a:r>
              <a:rPr lang="en-US" altLang="zh-CN" sz="3200" b="1" dirty="0">
                <a:solidFill>
                  <a:srgbClr val="0070C0"/>
                </a:solidFill>
              </a:rPr>
              <a:t>Reconfigurable computer architecture</a:t>
            </a:r>
          </a:p>
          <a:p>
            <a:pPr lvl="1" eaLnBrk="1" hangingPunct="1">
              <a:lnSpc>
                <a:spcPct val="90000"/>
              </a:lnSpc>
            </a:pPr>
            <a:r>
              <a:rPr lang="en-US" altLang="zh-CN" sz="3200" b="1" dirty="0">
                <a:solidFill>
                  <a:srgbClr val="0070C0"/>
                </a:solidFill>
              </a:rPr>
              <a:t>Multicore,  </a:t>
            </a:r>
            <a:r>
              <a:rPr lang="en-US" altLang="zh-CN" sz="3200" b="1" dirty="0" err="1">
                <a:solidFill>
                  <a:srgbClr val="0070C0"/>
                </a:solidFill>
              </a:rPr>
              <a:t>Manycore</a:t>
            </a:r>
            <a:r>
              <a:rPr lang="en-US" altLang="zh-CN" sz="3200" b="1" dirty="0">
                <a:solidFill>
                  <a:srgbClr val="0070C0"/>
                </a:solidFill>
              </a:rPr>
              <a:t>, </a:t>
            </a:r>
          </a:p>
          <a:p>
            <a:pPr lvl="1" eaLnBrk="1" hangingPunct="1">
              <a:lnSpc>
                <a:spcPct val="90000"/>
              </a:lnSpc>
            </a:pPr>
            <a:r>
              <a:rPr lang="en-US" altLang="zh-CN" sz="3200" b="1" dirty="0" smtClean="0">
                <a:solidFill>
                  <a:srgbClr val="0070C0"/>
                </a:solidFill>
              </a:rPr>
              <a:t>HPS :</a:t>
            </a:r>
            <a:r>
              <a:rPr lang="zh-CN" altLang="en-US" sz="3200" b="1" dirty="0" smtClean="0">
                <a:solidFill>
                  <a:srgbClr val="0070C0"/>
                </a:solidFill>
              </a:rPr>
              <a:t>　　</a:t>
            </a:r>
            <a:r>
              <a:rPr lang="en-US" altLang="zh-CN" sz="3200" b="1" dirty="0" smtClean="0">
                <a:solidFill>
                  <a:srgbClr val="0070C0"/>
                </a:solidFill>
              </a:rPr>
              <a:t>P</a:t>
            </a:r>
            <a:r>
              <a:rPr lang="en-US" altLang="zh-CN" sz="3200" b="1" dirty="0">
                <a:solidFill>
                  <a:srgbClr val="0070C0"/>
                </a:solidFill>
                <a:sym typeface="Wingdings" panose="05000000000000000000" pitchFamily="2" charset="2"/>
              </a:rPr>
              <a:t>T </a:t>
            </a:r>
            <a:r>
              <a:rPr lang="en-US" altLang="zh-CN" sz="3200" b="1" dirty="0">
                <a:solidFill>
                  <a:srgbClr val="0070C0"/>
                </a:solidFill>
              </a:rPr>
              <a:t>E-level computer </a:t>
            </a:r>
          </a:p>
          <a:p>
            <a:pPr lvl="1" eaLnBrk="1" hangingPunct="1">
              <a:lnSpc>
                <a:spcPct val="90000"/>
              </a:lnSpc>
            </a:pPr>
            <a:r>
              <a:rPr lang="en-US" altLang="zh-CN" sz="3200" b="1" dirty="0" smtClean="0">
                <a:solidFill>
                  <a:srgbClr val="0070C0"/>
                </a:solidFill>
              </a:rPr>
              <a:t>PIM</a:t>
            </a:r>
            <a:r>
              <a:rPr lang="zh-CN" altLang="en-US" sz="3200" b="1" dirty="0" smtClean="0">
                <a:solidFill>
                  <a:srgbClr val="0070C0"/>
                </a:solidFill>
              </a:rPr>
              <a:t>： </a:t>
            </a:r>
            <a:r>
              <a:rPr lang="en-US" altLang="zh-CN" sz="3200" b="1" dirty="0">
                <a:solidFill>
                  <a:srgbClr val="0070C0"/>
                </a:solidFill>
              </a:rPr>
              <a:t>P</a:t>
            </a:r>
            <a:r>
              <a:rPr lang="en-US" altLang="zh-CN" sz="3200" b="1" dirty="0" smtClean="0">
                <a:solidFill>
                  <a:srgbClr val="0070C0"/>
                </a:solidFill>
              </a:rPr>
              <a:t>rocessor in Memory</a:t>
            </a:r>
          </a:p>
          <a:p>
            <a:pPr lvl="1" eaLnBrk="1" hangingPunct="1">
              <a:lnSpc>
                <a:spcPct val="90000"/>
              </a:lnSpc>
            </a:pPr>
            <a:r>
              <a:rPr lang="en-US" altLang="zh-CN" sz="3200" b="1" dirty="0" smtClean="0">
                <a:solidFill>
                  <a:srgbClr val="0070C0"/>
                </a:solidFill>
              </a:rPr>
              <a:t>AI </a:t>
            </a:r>
            <a:r>
              <a:rPr lang="en-US" altLang="zh-CN" sz="3200" b="1" dirty="0">
                <a:solidFill>
                  <a:srgbClr val="0070C0"/>
                </a:solidFill>
              </a:rPr>
              <a:t>processor -----GPU </a:t>
            </a:r>
            <a:r>
              <a:rPr lang="zh-CN" altLang="en-US" sz="3200" b="1" dirty="0">
                <a:solidFill>
                  <a:srgbClr val="0070C0"/>
                </a:solidFill>
              </a:rPr>
              <a:t> </a:t>
            </a:r>
            <a:r>
              <a:rPr lang="en-US" altLang="zh-CN" sz="3200" b="1" dirty="0">
                <a:solidFill>
                  <a:srgbClr val="0070C0"/>
                </a:solidFill>
              </a:rPr>
              <a:t>&amp; FPGA </a:t>
            </a:r>
            <a:endParaRPr lang="en-US" altLang="zh-CN" sz="3200" b="1" dirty="0" smtClean="0">
              <a:solidFill>
                <a:srgbClr val="0070C0"/>
              </a:solidFill>
            </a:endParaRPr>
          </a:p>
          <a:p>
            <a:pPr lvl="1" eaLnBrk="1" hangingPunct="1">
              <a:lnSpc>
                <a:spcPct val="90000"/>
              </a:lnSpc>
            </a:pPr>
            <a:r>
              <a:rPr lang="en-US" altLang="zh-CN" sz="3200" b="1" dirty="0" smtClean="0">
                <a:solidFill>
                  <a:srgbClr val="0070C0"/>
                </a:solidFill>
              </a:rPr>
              <a:t>DSA</a:t>
            </a:r>
            <a:r>
              <a:rPr lang="zh-CN" altLang="en-US" sz="3200" b="1" dirty="0" smtClean="0">
                <a:solidFill>
                  <a:srgbClr val="0070C0"/>
                </a:solidFill>
              </a:rPr>
              <a:t>： </a:t>
            </a:r>
            <a:r>
              <a:rPr lang="en-US" altLang="zh-CN" sz="3200" b="1" dirty="0" smtClean="0">
                <a:solidFill>
                  <a:srgbClr val="0070C0"/>
                </a:solidFill>
              </a:rPr>
              <a:t>Domain Specific Architecture</a:t>
            </a:r>
          </a:p>
          <a:p>
            <a:pPr lvl="1" eaLnBrk="1" hangingPunct="1">
              <a:lnSpc>
                <a:spcPct val="90000"/>
              </a:lnSpc>
            </a:pPr>
            <a:endParaRPr lang="en-US" altLang="zh-CN" sz="3200" b="1" dirty="0" smtClean="0">
              <a:solidFill>
                <a:srgbClr val="FF0000"/>
              </a:solidFill>
            </a:endParaRPr>
          </a:p>
          <a:p>
            <a:pPr lvl="1" eaLnBrk="1" hangingPunct="1">
              <a:lnSpc>
                <a:spcPct val="90000"/>
              </a:lnSpc>
            </a:pPr>
            <a:r>
              <a:rPr lang="en-US" altLang="zh-CN" sz="3200" b="1" dirty="0" smtClean="0">
                <a:solidFill>
                  <a:srgbClr val="FF0000"/>
                </a:solidFill>
              </a:rPr>
              <a:t>Hardware and Software </a:t>
            </a:r>
            <a:r>
              <a:rPr lang="en-US" altLang="zh-CN" sz="3200" b="1" dirty="0" err="1" smtClean="0">
                <a:solidFill>
                  <a:srgbClr val="FF0000"/>
                </a:solidFill>
              </a:rPr>
              <a:t>Codesign</a:t>
            </a:r>
            <a:endParaRPr lang="en-US" altLang="zh-CN" sz="3200" b="1" dirty="0">
              <a:solidFill>
                <a:srgbClr val="FF0000"/>
              </a:solidFill>
            </a:endParaRPr>
          </a:p>
        </p:txBody>
      </p:sp>
    </p:spTree>
    <p:extLst>
      <p:ext uri="{BB962C8B-B14F-4D97-AF65-F5344CB8AC3E}">
        <p14:creationId xmlns:p14="http://schemas.microsoft.com/office/powerpoint/2010/main" val="1172676080"/>
      </p:ext>
    </p:extLst>
  </p:cSld>
  <p:clrMapOvr>
    <a:masterClrMapping/>
  </p:clrMapOvr>
  <p:transition spd="slow">
    <p:pull dir="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524000" y="1"/>
            <a:ext cx="8820150" cy="936625"/>
          </a:xfrm>
        </p:spPr>
        <p:txBody>
          <a:bodyPr/>
          <a:lstStyle/>
          <a:p>
            <a:r>
              <a:rPr lang="en-US" altLang="zh-CN" sz="4000" dirty="0"/>
              <a:t>Where to explore the parallelism ?</a:t>
            </a:r>
          </a:p>
        </p:txBody>
      </p:sp>
      <p:sp>
        <p:nvSpPr>
          <p:cNvPr id="84995" name="Rectangle 3"/>
          <p:cNvSpPr>
            <a:spLocks noChangeArrowheads="1"/>
          </p:cNvSpPr>
          <p:nvPr/>
        </p:nvSpPr>
        <p:spPr bwMode="auto">
          <a:xfrm>
            <a:off x="1992314" y="1484314"/>
            <a:ext cx="790575" cy="3024187"/>
          </a:xfrm>
          <a:prstGeom prst="rect">
            <a:avLst/>
          </a:prstGeom>
          <a:solidFill>
            <a:schemeClr val="bg1"/>
          </a:solidFill>
          <a:ln w="9525" algn="ctr">
            <a:noFill/>
            <a:miter lim="800000"/>
            <a:headEnd/>
            <a:tailEnd/>
          </a:ln>
          <a:effectLst/>
        </p:spPr>
        <p:txBody>
          <a:bodyPr wrap="none" anchor="ctr"/>
          <a:lstStyle/>
          <a:p>
            <a:pPr marL="342900" indent="-342900">
              <a:lnSpc>
                <a:spcPct val="90000"/>
              </a:lnSpc>
              <a:buFont typeface="Wingdings" pitchFamily="2" charset="2"/>
              <a:buChar char="n"/>
            </a:pPr>
            <a:endParaRPr lang="zh-CN" altLang="zh-CN" sz="2400"/>
          </a:p>
        </p:txBody>
      </p:sp>
      <p:sp>
        <p:nvSpPr>
          <p:cNvPr id="84996" name="Rectangle 4"/>
          <p:cNvSpPr>
            <a:spLocks noChangeArrowheads="1"/>
          </p:cNvSpPr>
          <p:nvPr/>
        </p:nvSpPr>
        <p:spPr bwMode="auto">
          <a:xfrm>
            <a:off x="9191626" y="3716339"/>
            <a:ext cx="561975" cy="174625"/>
          </a:xfrm>
          <a:prstGeom prst="rect">
            <a:avLst/>
          </a:prstGeom>
          <a:solidFill>
            <a:srgbClr val="00FF00"/>
          </a:solidFill>
          <a:ln w="9525" algn="ctr">
            <a:solidFill>
              <a:srgbClr val="00FF00"/>
            </a:solidFill>
            <a:miter lim="800000"/>
            <a:headEnd/>
            <a:tailEnd/>
          </a:ln>
          <a:effectLst/>
        </p:spPr>
        <p:txBody>
          <a:bodyPr wrap="none" anchor="ctr"/>
          <a:lstStyle/>
          <a:p>
            <a:endParaRPr lang="zh-CN" altLang="en-US"/>
          </a:p>
        </p:txBody>
      </p:sp>
      <p:sp>
        <p:nvSpPr>
          <p:cNvPr id="84997" name="Rectangle 5"/>
          <p:cNvSpPr>
            <a:spLocks noChangeArrowheads="1"/>
          </p:cNvSpPr>
          <p:nvPr/>
        </p:nvSpPr>
        <p:spPr bwMode="auto">
          <a:xfrm>
            <a:off x="9191626" y="3500438"/>
            <a:ext cx="576263" cy="215900"/>
          </a:xfrm>
          <a:prstGeom prst="rect">
            <a:avLst/>
          </a:prstGeom>
          <a:solidFill>
            <a:srgbClr val="00FFFF"/>
          </a:solidFill>
          <a:ln w="9525" algn="ctr">
            <a:noFill/>
            <a:miter lim="800000"/>
            <a:headEnd/>
            <a:tailEnd/>
          </a:ln>
          <a:effectLst/>
        </p:spPr>
        <p:txBody>
          <a:bodyPr wrap="none" anchor="ctr"/>
          <a:lstStyle/>
          <a:p>
            <a:endParaRPr lang="zh-CN" altLang="en-US"/>
          </a:p>
        </p:txBody>
      </p:sp>
      <p:grpSp>
        <p:nvGrpSpPr>
          <p:cNvPr id="2" name="Group 6"/>
          <p:cNvGrpSpPr>
            <a:grpSpLocks/>
          </p:cNvGrpSpPr>
          <p:nvPr/>
        </p:nvGrpSpPr>
        <p:grpSpPr bwMode="auto">
          <a:xfrm>
            <a:off x="7737476" y="3270251"/>
            <a:ext cx="2030413" cy="252413"/>
            <a:chOff x="3914" y="2106"/>
            <a:chExt cx="1279" cy="99"/>
          </a:xfrm>
        </p:grpSpPr>
        <p:sp>
          <p:nvSpPr>
            <p:cNvPr id="84999" name="Rectangle 7"/>
            <p:cNvSpPr>
              <a:spLocks noChangeArrowheads="1"/>
            </p:cNvSpPr>
            <p:nvPr/>
          </p:nvSpPr>
          <p:spPr bwMode="auto">
            <a:xfrm>
              <a:off x="3914" y="2106"/>
              <a:ext cx="363" cy="90"/>
            </a:xfrm>
            <a:prstGeom prst="rect">
              <a:avLst/>
            </a:prstGeom>
            <a:solidFill>
              <a:srgbClr val="00CCFF"/>
            </a:solidFill>
            <a:ln w="9525" algn="ctr">
              <a:noFill/>
              <a:miter lim="800000"/>
              <a:headEnd/>
              <a:tailEnd/>
            </a:ln>
            <a:effectLst/>
          </p:spPr>
          <p:txBody>
            <a:bodyPr wrap="none" anchor="ctr"/>
            <a:lstStyle/>
            <a:p>
              <a:endParaRPr lang="zh-CN" altLang="en-US"/>
            </a:p>
          </p:txBody>
        </p:sp>
        <p:sp>
          <p:nvSpPr>
            <p:cNvPr id="85000" name="Rectangle 8"/>
            <p:cNvSpPr>
              <a:spLocks noChangeArrowheads="1"/>
            </p:cNvSpPr>
            <p:nvPr/>
          </p:nvSpPr>
          <p:spPr bwMode="auto">
            <a:xfrm>
              <a:off x="4830" y="2115"/>
              <a:ext cx="363" cy="90"/>
            </a:xfrm>
            <a:prstGeom prst="rect">
              <a:avLst/>
            </a:prstGeom>
            <a:solidFill>
              <a:srgbClr val="00CCFF"/>
            </a:solidFill>
            <a:ln w="9525" algn="ctr">
              <a:noFill/>
              <a:miter lim="800000"/>
              <a:headEnd/>
              <a:tailEnd/>
            </a:ln>
            <a:effectLst/>
          </p:spPr>
          <p:txBody>
            <a:bodyPr wrap="none" anchor="ctr"/>
            <a:lstStyle/>
            <a:p>
              <a:endParaRPr lang="zh-CN" altLang="en-US"/>
            </a:p>
          </p:txBody>
        </p:sp>
      </p:grpSp>
      <p:grpSp>
        <p:nvGrpSpPr>
          <p:cNvPr id="3" name="Group 9"/>
          <p:cNvGrpSpPr>
            <a:grpSpLocks/>
          </p:cNvGrpSpPr>
          <p:nvPr/>
        </p:nvGrpSpPr>
        <p:grpSpPr bwMode="auto">
          <a:xfrm>
            <a:off x="7737476" y="3054350"/>
            <a:ext cx="2030413" cy="230188"/>
            <a:chOff x="3914" y="1924"/>
            <a:chExt cx="1279" cy="191"/>
          </a:xfrm>
        </p:grpSpPr>
        <p:sp>
          <p:nvSpPr>
            <p:cNvPr id="85002" name="Rectangle 10"/>
            <p:cNvSpPr>
              <a:spLocks noChangeArrowheads="1"/>
            </p:cNvSpPr>
            <p:nvPr/>
          </p:nvSpPr>
          <p:spPr bwMode="auto">
            <a:xfrm>
              <a:off x="3914" y="1924"/>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sp>
          <p:nvSpPr>
            <p:cNvPr id="85003" name="Rectangle 11"/>
            <p:cNvSpPr>
              <a:spLocks noChangeArrowheads="1"/>
            </p:cNvSpPr>
            <p:nvPr/>
          </p:nvSpPr>
          <p:spPr bwMode="auto">
            <a:xfrm>
              <a:off x="4830" y="1933"/>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grpSp>
      <p:sp>
        <p:nvSpPr>
          <p:cNvPr id="85004" name="Rectangle 12"/>
          <p:cNvSpPr>
            <a:spLocks noChangeArrowheads="1"/>
          </p:cNvSpPr>
          <p:nvPr/>
        </p:nvSpPr>
        <p:spPr bwMode="auto">
          <a:xfrm>
            <a:off x="6311901" y="2767013"/>
            <a:ext cx="576263" cy="215900"/>
          </a:xfrm>
          <a:prstGeom prst="rect">
            <a:avLst/>
          </a:prstGeom>
          <a:solidFill>
            <a:srgbClr val="FF0000"/>
          </a:solidFill>
          <a:ln w="9525" algn="ctr">
            <a:solidFill>
              <a:srgbClr val="FF0000"/>
            </a:solidFill>
            <a:miter lim="800000"/>
            <a:headEnd/>
            <a:tailEnd/>
          </a:ln>
          <a:effectLst/>
        </p:spPr>
        <p:txBody>
          <a:bodyPr wrap="none" anchor="ctr"/>
          <a:lstStyle/>
          <a:p>
            <a:endParaRPr lang="zh-CN" altLang="en-US"/>
          </a:p>
        </p:txBody>
      </p:sp>
      <p:sp>
        <p:nvSpPr>
          <p:cNvPr id="85005" name="Text Box 13"/>
          <p:cNvSpPr txBox="1">
            <a:spLocks noChangeArrowheads="1"/>
          </p:cNvSpPr>
          <p:nvPr/>
        </p:nvSpPr>
        <p:spPr bwMode="auto">
          <a:xfrm>
            <a:off x="1524000" y="5661026"/>
            <a:ext cx="9043988" cy="646331"/>
          </a:xfrm>
          <a:prstGeom prst="rect">
            <a:avLst/>
          </a:prstGeom>
          <a:noFill/>
          <a:ln w="9525" algn="ctr">
            <a:noFill/>
            <a:miter lim="800000"/>
            <a:headEnd/>
            <a:tailEnd/>
          </a:ln>
          <a:effectLst/>
        </p:spPr>
        <p:txBody>
          <a:bodyPr>
            <a:spAutoFit/>
          </a:bodyPr>
          <a:lstStyle/>
          <a:p>
            <a:pPr marL="342900" indent="-342900">
              <a:lnSpc>
                <a:spcPct val="90000"/>
              </a:lnSpc>
            </a:pPr>
            <a:r>
              <a:rPr lang="en-US" altLang="zh-CN" sz="2000" b="1" dirty="0">
                <a:solidFill>
                  <a:srgbClr val="FF0000"/>
                </a:solidFill>
              </a:rPr>
              <a:t>Hardware </a:t>
            </a:r>
            <a:r>
              <a:rPr lang="en-US" altLang="zh-CN" sz="2000" b="1" dirty="0">
                <a:solidFill>
                  <a:srgbClr val="FF0000"/>
                </a:solidFill>
                <a:sym typeface="Wingdings" pitchFamily="2" charset="2"/>
              </a:rPr>
              <a:t></a:t>
            </a:r>
            <a:r>
              <a:rPr lang="en-US" altLang="zh-CN" sz="2000" b="1" dirty="0">
                <a:solidFill>
                  <a:srgbClr val="FF0000"/>
                </a:solidFill>
              </a:rPr>
              <a:t> Hardware and compiler </a:t>
            </a:r>
            <a:r>
              <a:rPr lang="en-US" altLang="zh-CN" sz="2000" b="1" dirty="0">
                <a:solidFill>
                  <a:srgbClr val="FF0000"/>
                </a:solidFill>
                <a:sym typeface="Wingdings" pitchFamily="2" charset="2"/>
              </a:rPr>
              <a:t> compiler and programmer</a:t>
            </a:r>
          </a:p>
          <a:p>
            <a:pPr marL="342900" indent="-342900">
              <a:lnSpc>
                <a:spcPct val="90000"/>
              </a:lnSpc>
            </a:pPr>
            <a:r>
              <a:rPr lang="en-US" altLang="zh-CN" sz="2000" b="1" dirty="0" err="1">
                <a:solidFill>
                  <a:srgbClr val="FF0000"/>
                </a:solidFill>
                <a:sym typeface="Wingdings" pitchFamily="2" charset="2"/>
              </a:rPr>
              <a:t>ILP</a:t>
            </a:r>
            <a:r>
              <a:rPr lang="en-US" altLang="zh-CN" sz="2000" b="1" dirty="0">
                <a:solidFill>
                  <a:srgbClr val="FF0000"/>
                </a:solidFill>
                <a:sym typeface="Wingdings" pitchFamily="2" charset="2"/>
              </a:rPr>
              <a:t>, Loop-level </a:t>
            </a:r>
            <a:r>
              <a:rPr lang="en-US" altLang="zh-CN" sz="2000" b="1" dirty="0" err="1">
                <a:solidFill>
                  <a:srgbClr val="FF0000"/>
                </a:solidFill>
                <a:sym typeface="Wingdings" pitchFamily="2" charset="2"/>
              </a:rPr>
              <a:t>Parallism</a:t>
            </a:r>
            <a:r>
              <a:rPr lang="en-US" altLang="zh-CN" sz="2000" b="1" dirty="0">
                <a:solidFill>
                  <a:srgbClr val="FF0000"/>
                </a:solidFill>
                <a:sym typeface="Wingdings" pitchFamily="2" charset="2"/>
              </a:rPr>
              <a:t>  </a:t>
            </a:r>
            <a:r>
              <a:rPr lang="en-US" altLang="zh-CN" sz="2000" b="1" dirty="0" err="1">
                <a:solidFill>
                  <a:srgbClr val="FF0000"/>
                </a:solidFill>
                <a:sym typeface="Wingdings" pitchFamily="2" charset="2"/>
              </a:rPr>
              <a:t>TLP</a:t>
            </a:r>
            <a:r>
              <a:rPr lang="en-US" altLang="zh-CN" sz="2000" b="1" dirty="0">
                <a:solidFill>
                  <a:srgbClr val="FF0000"/>
                </a:solidFill>
                <a:sym typeface="Wingdings" pitchFamily="2" charset="2"/>
              </a:rPr>
              <a:t>, </a:t>
            </a:r>
            <a:r>
              <a:rPr lang="en-US" altLang="zh-CN" sz="2000" b="1" dirty="0" err="1">
                <a:solidFill>
                  <a:srgbClr val="FF0000"/>
                </a:solidFill>
                <a:sym typeface="Wingdings" pitchFamily="2" charset="2"/>
              </a:rPr>
              <a:t>DLP</a:t>
            </a:r>
            <a:endParaRPr lang="en-US" altLang="zh-CN" sz="2000" b="1" dirty="0">
              <a:solidFill>
                <a:srgbClr val="FF0000"/>
              </a:solidFill>
            </a:endParaRPr>
          </a:p>
        </p:txBody>
      </p:sp>
      <p:grpSp>
        <p:nvGrpSpPr>
          <p:cNvPr id="4" name="Group 14"/>
          <p:cNvGrpSpPr>
            <a:grpSpLocks/>
          </p:cNvGrpSpPr>
          <p:nvPr/>
        </p:nvGrpSpPr>
        <p:grpSpPr bwMode="auto">
          <a:xfrm>
            <a:off x="2192338" y="1268413"/>
            <a:ext cx="8158162" cy="4672012"/>
            <a:chOff x="409" y="799"/>
            <a:chExt cx="5139" cy="2943"/>
          </a:xfrm>
        </p:grpSpPr>
        <p:grpSp>
          <p:nvGrpSpPr>
            <p:cNvPr id="5" name="Group 15"/>
            <p:cNvGrpSpPr>
              <a:grpSpLocks/>
            </p:cNvGrpSpPr>
            <p:nvPr/>
          </p:nvGrpSpPr>
          <p:grpSpPr bwMode="auto">
            <a:xfrm>
              <a:off x="409" y="799"/>
              <a:ext cx="5139" cy="2943"/>
              <a:chOff x="409" y="799"/>
              <a:chExt cx="5139" cy="2943"/>
            </a:xfrm>
          </p:grpSpPr>
          <p:graphicFrame>
            <p:nvGraphicFramePr>
              <p:cNvPr id="85008" name="Object 16"/>
              <p:cNvGraphicFramePr>
                <a:graphicFrameLocks noChangeAspect="1"/>
              </p:cNvGraphicFramePr>
              <p:nvPr/>
            </p:nvGraphicFramePr>
            <p:xfrm>
              <a:off x="409" y="885"/>
              <a:ext cx="5139" cy="2857"/>
            </p:xfrm>
            <a:graphic>
              <a:graphicData uri="http://schemas.openxmlformats.org/presentationml/2006/ole">
                <mc:AlternateContent xmlns:mc="http://schemas.openxmlformats.org/markup-compatibility/2006">
                  <mc:Choice xmlns:v="urn:schemas-microsoft-com:vml" Requires="v">
                    <p:oleObj spid="_x0000_s360476" name="图表" r:id="rId4" imgW="8172388" imgH="4543425" progId="MSGraph.Chart.8">
                      <p:embed followColorScheme="full"/>
                    </p:oleObj>
                  </mc:Choice>
                  <mc:Fallback>
                    <p:oleObj name="图表" r:id="rId4" imgW="8172388" imgH="4543425" progId="MSGraph.Chart.8">
                      <p:embed followColorScheme="full"/>
                      <p:pic>
                        <p:nvPicPr>
                          <p:cNvPr id="0" name="Picture 2"/>
                          <p:cNvPicPr>
                            <a:picLocks noChangeAspect="1" noChangeArrowheads="1"/>
                          </p:cNvPicPr>
                          <p:nvPr/>
                        </p:nvPicPr>
                        <p:blipFill>
                          <a:blip r:embed="rId5"/>
                          <a:srcRect/>
                          <a:stretch>
                            <a:fillRect/>
                          </a:stretch>
                        </p:blipFill>
                        <p:spPr bwMode="auto">
                          <a:xfrm>
                            <a:off x="409" y="885"/>
                            <a:ext cx="5139" cy="2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9" name="Text Box 17"/>
              <p:cNvSpPr txBox="1">
                <a:spLocks noChangeArrowheads="1"/>
              </p:cNvSpPr>
              <p:nvPr/>
            </p:nvSpPr>
            <p:spPr bwMode="auto">
              <a:xfrm>
                <a:off x="476" y="799"/>
                <a:ext cx="1067" cy="268"/>
              </a:xfrm>
              <a:prstGeom prst="rect">
                <a:avLst/>
              </a:prstGeom>
              <a:noFill/>
              <a:ln w="9525" algn="ctr">
                <a:noFill/>
                <a:miter lim="800000"/>
                <a:headEnd/>
                <a:tailEnd/>
              </a:ln>
              <a:effectLst/>
            </p:spPr>
            <p:txBody>
              <a:bodyPr wrap="none">
                <a:spAutoFit/>
              </a:bodyPr>
              <a:lstStyle/>
              <a:p>
                <a:pPr marL="342900" indent="-342900" algn="l">
                  <a:lnSpc>
                    <a:spcPct val="90000"/>
                  </a:lnSpc>
                </a:pPr>
                <a:r>
                  <a:rPr lang="en-US" altLang="zh-CN" sz="2400" dirty="0"/>
                  <a:t>Parallelism</a:t>
                </a:r>
              </a:p>
            </p:txBody>
          </p:sp>
        </p:grpSp>
        <p:sp>
          <p:nvSpPr>
            <p:cNvPr id="85010" name="Rectangle 18"/>
            <p:cNvSpPr>
              <a:spLocks noChangeArrowheads="1"/>
            </p:cNvSpPr>
            <p:nvPr/>
          </p:nvSpPr>
          <p:spPr bwMode="auto">
            <a:xfrm>
              <a:off x="622" y="1746"/>
              <a:ext cx="116" cy="330"/>
            </a:xfrm>
            <a:prstGeom prst="rect">
              <a:avLst/>
            </a:prstGeom>
            <a:solidFill>
              <a:schemeClr val="bg1"/>
            </a:solidFill>
            <a:ln w="9525" algn="ctr">
              <a:noFill/>
              <a:miter lim="800000"/>
              <a:headEnd/>
              <a:tailEnd/>
            </a:ln>
            <a:effectLst/>
          </p:spPr>
          <p:txBody>
            <a:bodyPr wrap="none" anchor="ctr">
              <a:spAutoFit/>
            </a:bodyPr>
            <a:lstStyle/>
            <a:p>
              <a:endParaRPr lang="zh-CN" altLang="en-US"/>
            </a:p>
          </p:txBody>
        </p:sp>
      </p:grpSp>
      <p:sp>
        <p:nvSpPr>
          <p:cNvPr id="21" name="动作按钮: 后退或前一项 20">
            <a:hlinkClick r:id="rId6" action="ppaction://hlinksldjump" highlightClick="1"/>
          </p:cNvPr>
          <p:cNvSpPr/>
          <p:nvPr/>
        </p:nvSpPr>
        <p:spPr bwMode="auto">
          <a:xfrm>
            <a:off x="9882214" y="6215082"/>
            <a:ext cx="571504" cy="400110"/>
          </a:xfrm>
          <a:prstGeom prst="actionButtonBackPreviou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22" name="圆角矩形 21"/>
          <p:cNvSpPr/>
          <p:nvPr/>
        </p:nvSpPr>
        <p:spPr bwMode="auto">
          <a:xfrm>
            <a:off x="2309787" y="1214423"/>
            <a:ext cx="8072495" cy="320768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buFont typeface="Wingdings" pitchFamily="2" charset="2"/>
              <a:buChar char="n"/>
            </a:pPr>
            <a:r>
              <a:rPr kumimoji="1" lang="en-US" altLang="zh-CN" sz="3200" i="0" kern="0" dirty="0" err="1">
                <a:sym typeface="Wingdings" pitchFamily="2" charset="2"/>
              </a:rPr>
              <a:t>Implicity</a:t>
            </a:r>
            <a:r>
              <a:rPr kumimoji="1" lang="en-US" altLang="zh-CN" sz="3200" i="0" kern="0" dirty="0">
                <a:sym typeface="Wingdings" pitchFamily="2" charset="2"/>
              </a:rPr>
              <a:t>, compiler and hardware  </a:t>
            </a:r>
          </a:p>
          <a:p>
            <a:pPr marL="342900" indent="-342900" algn="l">
              <a:spcBef>
                <a:spcPct val="20000"/>
              </a:spcBef>
              <a:buClr>
                <a:schemeClr val="accent1"/>
              </a:buClr>
              <a:buSzPct val="80000"/>
            </a:pPr>
            <a:r>
              <a:rPr kumimoji="1" lang="en-US" altLang="zh-CN" sz="3200" i="0" kern="0" dirty="0">
                <a:sym typeface="Wingdings" pitchFamily="2" charset="2"/>
              </a:rPr>
              <a:t>                           </a:t>
            </a:r>
            <a:r>
              <a:rPr kumimoji="1" lang="en-US" altLang="zh-CN" sz="3200" i="0" kern="0" dirty="0" err="1">
                <a:sym typeface="Wingdings" pitchFamily="2" charset="2"/>
              </a:rPr>
              <a:t>Explicity</a:t>
            </a:r>
            <a:r>
              <a:rPr kumimoji="1" lang="en-US" altLang="zh-CN" sz="3200" i="0" kern="0" dirty="0">
                <a:sym typeface="Wingdings" pitchFamily="2" charset="2"/>
              </a:rPr>
              <a:t>, programmer</a:t>
            </a: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r>
              <a:rPr kumimoji="1" lang="en-US" altLang="zh-CN" sz="2000" b="1" i="0" dirty="0">
                <a:solidFill>
                  <a:srgbClr val="FF3300"/>
                </a:solidFill>
                <a:latin typeface="Arial" charset="0"/>
                <a:ea typeface="宋体" charset="-122"/>
              </a:rPr>
              <a:t>So, YOU, programmers have to know parallelism in hardware, and to explore  parallelism when design Algorithm and programming !</a:t>
            </a:r>
            <a:endParaRPr kumimoji="1" lang="zh-CN" altLang="en-US" sz="2000" b="1" i="0" dirty="0">
              <a:solidFill>
                <a:srgbClr val="FF3300"/>
              </a:solidFill>
              <a:latin typeface="Arial" charset="0"/>
              <a:ea typeface="宋体"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4996"/>
                                        </p:tgtEl>
                                        <p:attrNameLst>
                                          <p:attrName>style.visibility</p:attrName>
                                        </p:attrNameLst>
                                      </p:cBhvr>
                                      <p:to>
                                        <p:strVal val="visible"/>
                                      </p:to>
                                    </p:set>
                                    <p:animEffect transition="in" filter="fade">
                                      <p:cBhvr>
                                        <p:cTn id="11" dur="2000"/>
                                        <p:tgtEl>
                                          <p:spTgt spid="849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4997"/>
                                        </p:tgtEl>
                                        <p:attrNameLst>
                                          <p:attrName>style.visibility</p:attrName>
                                        </p:attrNameLst>
                                      </p:cBhvr>
                                      <p:to>
                                        <p:strVal val="visible"/>
                                      </p:to>
                                    </p:set>
                                    <p:animEffect transition="in" filter="fade">
                                      <p:cBhvr>
                                        <p:cTn id="16" dur="2000"/>
                                        <p:tgtEl>
                                          <p:spTgt spid="849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2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5004"/>
                                        </p:tgtEl>
                                        <p:attrNameLst>
                                          <p:attrName>style.visibility</p:attrName>
                                        </p:attrNameLst>
                                      </p:cBhvr>
                                      <p:to>
                                        <p:strVal val="visible"/>
                                      </p:to>
                                    </p:set>
                                    <p:anim calcmode="lin" valueType="num">
                                      <p:cBhvr additive="base">
                                        <p:cTn id="31" dur="500" fill="hold"/>
                                        <p:tgtEl>
                                          <p:spTgt spid="85004"/>
                                        </p:tgtEl>
                                        <p:attrNameLst>
                                          <p:attrName>ppt_x</p:attrName>
                                        </p:attrNameLst>
                                      </p:cBhvr>
                                      <p:tavLst>
                                        <p:tav tm="0">
                                          <p:val>
                                            <p:strVal val="#ppt_x"/>
                                          </p:val>
                                        </p:tav>
                                        <p:tav tm="100000">
                                          <p:val>
                                            <p:strVal val="#ppt_x"/>
                                          </p:val>
                                        </p:tav>
                                      </p:tavLst>
                                    </p:anim>
                                    <p:anim calcmode="lin" valueType="num">
                                      <p:cBhvr additive="base">
                                        <p:cTn id="32" dur="500" fill="hold"/>
                                        <p:tgtEl>
                                          <p:spTgt spid="850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5005"/>
                                        </p:tgtEl>
                                        <p:attrNameLst>
                                          <p:attrName>style.visibility</p:attrName>
                                        </p:attrNameLst>
                                      </p:cBhvr>
                                      <p:to>
                                        <p:strVal val="visible"/>
                                      </p:to>
                                    </p:set>
                                    <p:animEffect transition="in" filter="fade">
                                      <p:cBhvr>
                                        <p:cTn id="37" dur="1000"/>
                                        <p:tgtEl>
                                          <p:spTgt spid="85005"/>
                                        </p:tgtEl>
                                      </p:cBhvr>
                                    </p:animEffect>
                                    <p:anim calcmode="lin" valueType="num">
                                      <p:cBhvr>
                                        <p:cTn id="38" dur="1000" fill="hold"/>
                                        <p:tgtEl>
                                          <p:spTgt spid="85005"/>
                                        </p:tgtEl>
                                        <p:attrNameLst>
                                          <p:attrName>ppt_x</p:attrName>
                                        </p:attrNameLst>
                                      </p:cBhvr>
                                      <p:tavLst>
                                        <p:tav tm="0">
                                          <p:val>
                                            <p:strVal val="#ppt_x"/>
                                          </p:val>
                                        </p:tav>
                                        <p:tav tm="100000">
                                          <p:val>
                                            <p:strVal val="#ppt_x"/>
                                          </p:val>
                                        </p:tav>
                                      </p:tavLst>
                                    </p:anim>
                                    <p:anim calcmode="lin" valueType="num">
                                      <p:cBhvr>
                                        <p:cTn id="39" dur="1000" fill="hold"/>
                                        <p:tgtEl>
                                          <p:spTgt spid="8500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1000" fill="hold"/>
                                        <p:tgtEl>
                                          <p:spTgt spid="22"/>
                                        </p:tgtEl>
                                        <p:attrNameLst>
                                          <p:attrName>ppt_w</p:attrName>
                                        </p:attrNameLst>
                                      </p:cBhvr>
                                      <p:tavLst>
                                        <p:tav tm="0">
                                          <p:val>
                                            <p:strVal val="#ppt_w*0.70"/>
                                          </p:val>
                                        </p:tav>
                                        <p:tav tm="100000">
                                          <p:val>
                                            <p:strVal val="#ppt_w"/>
                                          </p:val>
                                        </p:tav>
                                      </p:tavLst>
                                    </p:anim>
                                    <p:anim calcmode="lin" valueType="num">
                                      <p:cBhvr>
                                        <p:cTn id="45" dur="1000" fill="hold"/>
                                        <p:tgtEl>
                                          <p:spTgt spid="22"/>
                                        </p:tgtEl>
                                        <p:attrNameLst>
                                          <p:attrName>ppt_h</p:attrName>
                                        </p:attrNameLst>
                                      </p:cBhvr>
                                      <p:tavLst>
                                        <p:tav tm="0">
                                          <p:val>
                                            <p:strVal val="#ppt_h"/>
                                          </p:val>
                                        </p:tav>
                                        <p:tav tm="100000">
                                          <p:val>
                                            <p:strVal val="#ppt_h"/>
                                          </p:val>
                                        </p:tav>
                                      </p:tavLst>
                                    </p:anim>
                                    <p:animEffect transition="in" filter="fade">
                                      <p:cBhvr>
                                        <p:cTn id="46" dur="10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p:bldP spid="84997" grpId="0" animBg="1"/>
      <p:bldP spid="85004" grpId="0" animBg="1"/>
      <p:bldP spid="85005" grpId="0"/>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subTitle" idx="1"/>
          </p:nvPr>
        </p:nvSpPr>
        <p:spPr>
          <a:xfrm>
            <a:off x="335360" y="1556792"/>
            <a:ext cx="6120680" cy="3960440"/>
          </a:xfrm>
        </p:spPr>
        <p:txBody>
          <a:bodyPr>
            <a:normAutofit/>
          </a:bodyPr>
          <a:lstStyle/>
          <a:p>
            <a:pPr algn="ctr">
              <a:buNone/>
            </a:pPr>
            <a:r>
              <a:rPr lang="en-US" altLang="zh-CN" sz="4800" dirty="0" smtClean="0">
                <a:solidFill>
                  <a:srgbClr val="FF0000"/>
                </a:solidFill>
              </a:rPr>
              <a:t>Something more about  Computer Architecture</a:t>
            </a:r>
          </a:p>
        </p:txBody>
      </p:sp>
    </p:spTree>
  </p:cSld>
  <p:clrMapOvr>
    <a:masterClrMapping/>
  </p:clrMapOvr>
  <p:transition spd="slow">
    <p:pull dir="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endParaRPr lang="zh-CN" altLang="en-US" dirty="0"/>
          </a:p>
        </p:txBody>
      </p:sp>
      <p:sp>
        <p:nvSpPr>
          <p:cNvPr id="6" name="副标题 5"/>
          <p:cNvSpPr>
            <a:spLocks noGrp="1"/>
          </p:cNvSpPr>
          <p:nvPr>
            <p:ph idx="1"/>
          </p:nvPr>
        </p:nvSpPr>
        <p:spPr/>
        <p:txBody>
          <a:bodyPr/>
          <a:lstStyle/>
          <a:p>
            <a:r>
              <a:rPr lang="en-US" altLang="zh-CN" sz="4400" dirty="0" smtClean="0">
                <a:solidFill>
                  <a:srgbClr val="FF0000"/>
                </a:solidFill>
              </a:rPr>
              <a:t>What’s CA?</a:t>
            </a:r>
          </a:p>
          <a:p>
            <a:r>
              <a:rPr lang="en-US" altLang="zh-CN" sz="4400" dirty="0" smtClean="0">
                <a:solidFill>
                  <a:srgbClr val="FF0000"/>
                </a:solidFill>
              </a:rPr>
              <a:t>What’s a CA designer’s task ?</a:t>
            </a:r>
          </a:p>
          <a:p>
            <a:endParaRPr lang="en-US" altLang="zh-CN" sz="4400" dirty="0">
              <a:solidFill>
                <a:srgbClr val="FF0000"/>
              </a:solidFill>
            </a:endParaRPr>
          </a:p>
          <a:p>
            <a:endParaRPr lang="en-US" altLang="zh-CN" sz="4400" dirty="0" smtClean="0">
              <a:solidFill>
                <a:srgbClr val="FF0000"/>
              </a:solidFill>
            </a:endParaRPr>
          </a:p>
          <a:p>
            <a:endParaRPr lang="en-US" altLang="zh-CN" dirty="0" smtClean="0"/>
          </a:p>
          <a:p>
            <a:endParaRPr lang="zh-CN" altLang="en-US" dirty="0"/>
          </a:p>
        </p:txBody>
      </p:sp>
    </p:spTree>
  </p:cSld>
  <p:clrMapOvr>
    <a:masterClrMapping/>
  </p:clrMapOvr>
  <p:transition spd="slow">
    <p:pull dir="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024035" y="1"/>
            <a:ext cx="8393141" cy="981075"/>
          </a:xfrm>
        </p:spPr>
        <p:txBody>
          <a:bodyPr/>
          <a:lstStyle/>
          <a:p>
            <a:pPr eaLnBrk="1" hangingPunct="1"/>
            <a:r>
              <a:rPr lang="en-US" altLang="zh-CN" dirty="0" smtClean="0"/>
              <a:t>Fastest computer in China</a:t>
            </a:r>
          </a:p>
        </p:txBody>
      </p:sp>
      <p:sp>
        <p:nvSpPr>
          <p:cNvPr id="20483" name="Rectangle 3"/>
          <p:cNvSpPr>
            <a:spLocks noGrp="1" noRot="1" noChangeArrowheads="1"/>
          </p:cNvSpPr>
          <p:nvPr>
            <p:ph idx="1"/>
          </p:nvPr>
        </p:nvSpPr>
        <p:spPr>
          <a:xfrm>
            <a:off x="1559496" y="1124744"/>
            <a:ext cx="9073008" cy="5214958"/>
          </a:xfrm>
        </p:spPr>
        <p:txBody>
          <a:bodyPr>
            <a:normAutofit lnSpcReduction="10000"/>
          </a:bodyPr>
          <a:lstStyle/>
          <a:p>
            <a:pPr>
              <a:lnSpc>
                <a:spcPct val="80000"/>
              </a:lnSpc>
            </a:pPr>
            <a:r>
              <a:rPr lang="en-US" altLang="zh-CN" sz="2400" b="1" dirty="0">
                <a:solidFill>
                  <a:srgbClr val="0000FF"/>
                </a:solidFill>
              </a:rPr>
              <a:t>2011 </a:t>
            </a:r>
            <a:r>
              <a:rPr lang="en-US" altLang="zh-CN" sz="2400" b="1" dirty="0" err="1">
                <a:solidFill>
                  <a:srgbClr val="FF0000"/>
                </a:solidFill>
              </a:rPr>
              <a:t>Tianhe-1A</a:t>
            </a:r>
            <a:r>
              <a:rPr lang="en-US" altLang="zh-CN" sz="2400" b="1" dirty="0">
                <a:solidFill>
                  <a:srgbClr val="FF0000"/>
                </a:solidFill>
              </a:rPr>
              <a:t> - </a:t>
            </a:r>
            <a:r>
              <a:rPr lang="en-US" altLang="zh-CN" sz="2400" b="1" dirty="0" err="1">
                <a:solidFill>
                  <a:srgbClr val="FF0000"/>
                </a:solidFill>
              </a:rPr>
              <a:t>MPP</a:t>
            </a:r>
            <a:r>
              <a:rPr lang="en-US" altLang="zh-CN" sz="2400" b="1" dirty="0">
                <a:solidFill>
                  <a:srgbClr val="0000FF"/>
                </a:solidFill>
              </a:rPr>
              <a:t> </a:t>
            </a:r>
          </a:p>
          <a:p>
            <a:pPr eaLnBrk="1" hangingPunct="1">
              <a:lnSpc>
                <a:spcPct val="80000"/>
              </a:lnSpc>
            </a:pPr>
            <a:r>
              <a:rPr lang="en-US" altLang="zh-CN" sz="2400" b="1" dirty="0">
                <a:solidFill>
                  <a:srgbClr val="0000FF"/>
                </a:solidFill>
              </a:rPr>
              <a:t>2008  Dawning </a:t>
            </a:r>
            <a:r>
              <a:rPr lang="en-US" altLang="zh-CN" sz="2400" b="1" dirty="0" err="1">
                <a:solidFill>
                  <a:srgbClr val="0000FF"/>
                </a:solidFill>
              </a:rPr>
              <a:t>5000A</a:t>
            </a:r>
            <a:endParaRPr lang="en-US" altLang="zh-CN" sz="2400" b="1" dirty="0">
              <a:solidFill>
                <a:srgbClr val="0000FF"/>
              </a:solidFill>
            </a:endParaRPr>
          </a:p>
          <a:p>
            <a:pPr lvl="1" eaLnBrk="1" hangingPunct="1">
              <a:lnSpc>
                <a:spcPct val="80000"/>
              </a:lnSpc>
            </a:pPr>
            <a:r>
              <a:rPr lang="en-US" altLang="zh-CN" sz="2000" b="1" dirty="0">
                <a:solidFill>
                  <a:srgbClr val="0000FF"/>
                </a:solidFill>
              </a:rPr>
              <a:t>30720 node * AMD </a:t>
            </a:r>
            <a:r>
              <a:rPr lang="en-US" altLang="zh-CN" sz="2000" b="1" dirty="0" err="1">
                <a:solidFill>
                  <a:srgbClr val="0000FF"/>
                </a:solidFill>
              </a:rPr>
              <a:t>Opteron</a:t>
            </a:r>
            <a:r>
              <a:rPr lang="en-US" altLang="zh-CN" sz="2000" b="1" dirty="0">
                <a:solidFill>
                  <a:srgbClr val="0000FF"/>
                </a:solidFill>
              </a:rPr>
              <a:t> </a:t>
            </a:r>
            <a:r>
              <a:rPr lang="en-US" altLang="zh-CN" sz="2000" b="1" dirty="0" err="1">
                <a:solidFill>
                  <a:srgbClr val="0000FF"/>
                </a:solidFill>
              </a:rPr>
              <a:t>1.9Ghz</a:t>
            </a:r>
            <a:r>
              <a:rPr lang="en-US" altLang="zh-CN" sz="2000" b="1" dirty="0">
                <a:solidFill>
                  <a:srgbClr val="0000FF"/>
                </a:solidFill>
              </a:rPr>
              <a:t> QC </a:t>
            </a:r>
          </a:p>
          <a:p>
            <a:pPr lvl="1" eaLnBrk="1" hangingPunct="1">
              <a:lnSpc>
                <a:spcPct val="80000"/>
              </a:lnSpc>
            </a:pPr>
            <a:r>
              <a:rPr lang="en-US" altLang="zh-CN" sz="2000" b="1" dirty="0">
                <a:solidFill>
                  <a:srgbClr val="0000FF"/>
                </a:solidFill>
              </a:rPr>
              <a:t>Memory: </a:t>
            </a:r>
            <a:r>
              <a:rPr lang="en-US" altLang="zh-CN" sz="2000" b="1" dirty="0" err="1">
                <a:solidFill>
                  <a:srgbClr val="0000FF"/>
                </a:solidFill>
              </a:rPr>
              <a:t>122.88TB</a:t>
            </a:r>
            <a:r>
              <a:rPr lang="en-US" altLang="zh-CN" sz="2000" b="1" dirty="0">
                <a:solidFill>
                  <a:srgbClr val="0000FF"/>
                </a:solidFill>
              </a:rPr>
              <a:t>, </a:t>
            </a:r>
            <a:r>
              <a:rPr lang="en-US" altLang="zh-CN" sz="2000" b="1" dirty="0" err="1">
                <a:solidFill>
                  <a:srgbClr val="0000FF"/>
                </a:solidFill>
              </a:rPr>
              <a:t>Infiniband</a:t>
            </a:r>
            <a:r>
              <a:rPr lang="en-US" altLang="zh-CN" sz="2000" b="1" dirty="0">
                <a:solidFill>
                  <a:srgbClr val="0000FF"/>
                </a:solidFill>
              </a:rPr>
              <a:t>, </a:t>
            </a:r>
            <a:r>
              <a:rPr lang="en-US" altLang="zh-CN" sz="2000" b="1" dirty="0">
                <a:solidFill>
                  <a:srgbClr val="FF3300"/>
                </a:solidFill>
              </a:rPr>
              <a:t>180.6  </a:t>
            </a:r>
            <a:r>
              <a:rPr lang="en-US" altLang="zh-CN" sz="2000" b="1" dirty="0" err="1">
                <a:solidFill>
                  <a:srgbClr val="FF3300"/>
                </a:solidFill>
              </a:rPr>
              <a:t>TeraFLOPS</a:t>
            </a:r>
            <a:r>
              <a:rPr lang="en-US" altLang="zh-CN" sz="2000" b="1" dirty="0">
                <a:solidFill>
                  <a:srgbClr val="FF3300"/>
                </a:solidFill>
              </a:rPr>
              <a:t> </a:t>
            </a:r>
          </a:p>
          <a:p>
            <a:pPr lvl="1" eaLnBrk="1" hangingPunct="1">
              <a:lnSpc>
                <a:spcPct val="80000"/>
              </a:lnSpc>
            </a:pPr>
            <a:r>
              <a:rPr lang="en-US" altLang="zh-CN" sz="2000" b="1" dirty="0">
                <a:solidFill>
                  <a:srgbClr val="0000FF"/>
                </a:solidFill>
              </a:rPr>
              <a:t>OS: Windows </a:t>
            </a:r>
            <a:r>
              <a:rPr lang="en-US" altLang="zh-CN" sz="2000" b="1" dirty="0" err="1">
                <a:solidFill>
                  <a:srgbClr val="0000FF"/>
                </a:solidFill>
              </a:rPr>
              <a:t>HPC</a:t>
            </a:r>
            <a:r>
              <a:rPr lang="en-US" altLang="zh-CN" sz="2000" b="1" dirty="0">
                <a:solidFill>
                  <a:srgbClr val="0000FF"/>
                </a:solidFill>
              </a:rPr>
              <a:t> 2008</a:t>
            </a:r>
          </a:p>
          <a:p>
            <a:pPr lvl="1" eaLnBrk="1" hangingPunct="1">
              <a:lnSpc>
                <a:spcPct val="80000"/>
              </a:lnSpc>
            </a:pPr>
            <a:r>
              <a:rPr lang="en-US" altLang="zh-CN" sz="2000" b="1" dirty="0">
                <a:solidFill>
                  <a:srgbClr val="FF3300"/>
                </a:solidFill>
              </a:rPr>
              <a:t>Rank 10 in top 500 in Nov. 2008</a:t>
            </a:r>
          </a:p>
          <a:p>
            <a:pPr eaLnBrk="1" hangingPunct="1">
              <a:lnSpc>
                <a:spcPct val="80000"/>
              </a:lnSpc>
            </a:pPr>
            <a:r>
              <a:rPr lang="en-US" altLang="zh-CN" sz="2400" b="1" dirty="0"/>
              <a:t>2004  Dawning </a:t>
            </a:r>
            <a:r>
              <a:rPr lang="en-US" altLang="zh-CN" sz="2400" b="1" dirty="0" err="1"/>
              <a:t>4000A</a:t>
            </a:r>
            <a:endParaRPr lang="en-US" altLang="zh-CN" sz="2400" b="1" dirty="0"/>
          </a:p>
          <a:p>
            <a:pPr lvl="1" eaLnBrk="1" hangingPunct="1">
              <a:lnSpc>
                <a:spcPct val="80000"/>
              </a:lnSpc>
            </a:pPr>
            <a:r>
              <a:rPr lang="en-US" altLang="zh-CN" sz="2000" b="1" dirty="0"/>
              <a:t>11 </a:t>
            </a:r>
            <a:r>
              <a:rPr lang="en-US" altLang="zh-CN" sz="2000" b="1" dirty="0" err="1"/>
              <a:t>TeraFLOPS</a:t>
            </a:r>
            <a:r>
              <a:rPr lang="en-US" altLang="zh-CN" sz="2000" b="1" dirty="0"/>
              <a:t> </a:t>
            </a:r>
          </a:p>
          <a:p>
            <a:pPr lvl="1" eaLnBrk="1" hangingPunct="1">
              <a:lnSpc>
                <a:spcPct val="80000"/>
              </a:lnSpc>
            </a:pPr>
            <a:r>
              <a:rPr lang="en-US" altLang="zh-CN" sz="2000" b="1" dirty="0">
                <a:solidFill>
                  <a:srgbClr val="FF3300"/>
                </a:solidFill>
              </a:rPr>
              <a:t>rank</a:t>
            </a:r>
            <a:r>
              <a:rPr lang="en-US" altLang="zh-CN" sz="2000" b="1" dirty="0"/>
              <a:t> </a:t>
            </a:r>
            <a:r>
              <a:rPr lang="en-US" altLang="zh-CN" sz="2000" b="1" dirty="0">
                <a:solidFill>
                  <a:srgbClr val="FF3300"/>
                </a:solidFill>
              </a:rPr>
              <a:t>10 in top 500 in  June, 2004</a:t>
            </a:r>
          </a:p>
          <a:p>
            <a:pPr eaLnBrk="1" hangingPunct="1">
              <a:lnSpc>
                <a:spcPct val="80000"/>
              </a:lnSpc>
            </a:pPr>
            <a:r>
              <a:rPr lang="en-US" altLang="zh-CN" sz="2400" b="1" dirty="0"/>
              <a:t>2003  </a:t>
            </a:r>
            <a:r>
              <a:rPr lang="en-US" altLang="zh-CN" sz="2400" b="1" dirty="0" err="1"/>
              <a:t>ShenTeng6800</a:t>
            </a:r>
            <a:endParaRPr lang="en-US" altLang="zh-CN" sz="2400" b="1" dirty="0"/>
          </a:p>
          <a:p>
            <a:pPr lvl="1" eaLnBrk="1" hangingPunct="1">
              <a:lnSpc>
                <a:spcPct val="80000"/>
              </a:lnSpc>
            </a:pPr>
            <a:r>
              <a:rPr lang="en-US" altLang="zh-CN" sz="2000" b="1" dirty="0"/>
              <a:t>5.324 </a:t>
            </a:r>
            <a:r>
              <a:rPr lang="en-US" altLang="zh-CN" sz="2000" b="1" dirty="0" err="1"/>
              <a:t>TeraFLOPS</a:t>
            </a:r>
            <a:r>
              <a:rPr lang="en-US" altLang="zh-CN" sz="2000" b="1" dirty="0"/>
              <a:t> </a:t>
            </a:r>
          </a:p>
          <a:p>
            <a:pPr eaLnBrk="1" hangingPunct="1">
              <a:lnSpc>
                <a:spcPct val="80000"/>
              </a:lnSpc>
            </a:pPr>
            <a:r>
              <a:rPr lang="en-US" altLang="zh-CN" sz="2400" b="1" dirty="0"/>
              <a:t>2002  </a:t>
            </a:r>
            <a:r>
              <a:rPr lang="en-US" altLang="zh-CN" sz="2400" b="1" dirty="0" err="1"/>
              <a:t>ShenTeng1800</a:t>
            </a:r>
            <a:endParaRPr lang="en-US" altLang="zh-CN" sz="2400" b="1" dirty="0"/>
          </a:p>
          <a:p>
            <a:pPr lvl="1" eaLnBrk="1" hangingPunct="1">
              <a:lnSpc>
                <a:spcPct val="80000"/>
              </a:lnSpc>
            </a:pPr>
            <a:r>
              <a:rPr lang="en-US" altLang="zh-CN" sz="2000" b="1" dirty="0"/>
              <a:t>2.04 </a:t>
            </a:r>
            <a:r>
              <a:rPr lang="en-US" altLang="zh-CN" sz="2000" b="1" dirty="0" err="1"/>
              <a:t>TeraFLOPS</a:t>
            </a:r>
            <a:endParaRPr lang="en-US" altLang="zh-CN" sz="2000" b="1" dirty="0"/>
          </a:p>
          <a:p>
            <a:pPr eaLnBrk="1" hangingPunct="1">
              <a:lnSpc>
                <a:spcPct val="80000"/>
              </a:lnSpc>
            </a:pPr>
            <a:r>
              <a:rPr lang="en-US" altLang="zh-CN" sz="2400" b="1" dirty="0">
                <a:solidFill>
                  <a:srgbClr val="0000FF"/>
                </a:solidFill>
              </a:rPr>
              <a:t>2000   </a:t>
            </a:r>
            <a:r>
              <a:rPr lang="en-US" altLang="zh-CN" sz="2400" b="1" dirty="0" err="1">
                <a:solidFill>
                  <a:srgbClr val="0000FF"/>
                </a:solidFill>
              </a:rPr>
              <a:t>YinHe</a:t>
            </a:r>
            <a:r>
              <a:rPr lang="en-US" altLang="zh-CN" sz="2400" b="1" dirty="0">
                <a:solidFill>
                  <a:srgbClr val="0000FF"/>
                </a:solidFill>
              </a:rPr>
              <a:t> IV</a:t>
            </a:r>
            <a:r>
              <a:rPr lang="en-US" altLang="zh-CN" sz="2400" b="1" dirty="0"/>
              <a:t> </a:t>
            </a:r>
          </a:p>
          <a:p>
            <a:pPr lvl="1" eaLnBrk="1" hangingPunct="1">
              <a:lnSpc>
                <a:spcPct val="80000"/>
              </a:lnSpc>
            </a:pPr>
            <a:r>
              <a:rPr lang="en-US" altLang="zh-CN" sz="2000" b="1" dirty="0"/>
              <a:t>1024</a:t>
            </a:r>
            <a:r>
              <a:rPr lang="zh-CN" altLang="en-US" sz="2000" b="1" dirty="0"/>
              <a:t>个</a:t>
            </a:r>
            <a:r>
              <a:rPr lang="en-US" altLang="zh-CN" sz="2000" b="1" dirty="0"/>
              <a:t>CPU</a:t>
            </a:r>
          </a:p>
          <a:p>
            <a:pPr lvl="1" eaLnBrk="1" hangingPunct="1">
              <a:lnSpc>
                <a:spcPct val="80000"/>
              </a:lnSpc>
            </a:pPr>
            <a:r>
              <a:rPr lang="en-US" altLang="zh-CN" sz="2000" b="1" dirty="0"/>
              <a:t>1 </a:t>
            </a:r>
            <a:r>
              <a:rPr lang="en-US" altLang="zh-CN" sz="2000" b="1" dirty="0" err="1"/>
              <a:t>TeraFLOPS</a:t>
            </a:r>
            <a:r>
              <a:rPr lang="en-US" altLang="zh-CN" sz="2000" b="1" dirty="0"/>
              <a:t> </a:t>
            </a:r>
          </a:p>
        </p:txBody>
      </p:sp>
    </p:spTree>
    <p:extLst>
      <p:ext uri="{BB962C8B-B14F-4D97-AF65-F5344CB8AC3E}">
        <p14:creationId xmlns:p14="http://schemas.microsoft.com/office/powerpoint/2010/main" val="4069355910"/>
      </p:ext>
    </p:extLst>
  </p:cSld>
  <p:clrMapOvr>
    <a:masterClrMapping/>
  </p:clrMapOvr>
  <p:transition spd="slow">
    <p:pull dir="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sz="4000" dirty="0"/>
              <a:t>What are the fastest computers?</a:t>
            </a:r>
          </a:p>
        </p:txBody>
      </p:sp>
      <p:sp>
        <p:nvSpPr>
          <p:cNvPr id="3" name="内容占位符 2"/>
          <p:cNvSpPr>
            <a:spLocks noGrp="1"/>
          </p:cNvSpPr>
          <p:nvPr>
            <p:ph idx="1"/>
          </p:nvPr>
        </p:nvSpPr>
        <p:spPr>
          <a:xfrm>
            <a:off x="1415480" y="999192"/>
            <a:ext cx="9577064" cy="5526151"/>
          </a:xfrm>
        </p:spPr>
        <p:txBody>
          <a:bodyPr/>
          <a:lstStyle/>
          <a:p>
            <a:pPr lvl="1"/>
            <a:r>
              <a:rPr lang="en-US" altLang="zh-CN" b="1" u="sng" dirty="0" err="1" smtClean="0">
                <a:solidFill>
                  <a:srgbClr val="3333FF"/>
                </a:solidFill>
                <a:hlinkClick r:id="rId2"/>
              </a:rPr>
              <a:t>http://top500.org</a:t>
            </a:r>
            <a:r>
              <a:rPr lang="en-US" altLang="zh-CN" sz="1800" b="1" u="sng" dirty="0" err="1">
                <a:hlinkClick r:id="rId2"/>
              </a:rPr>
              <a:t>/</a:t>
            </a:r>
            <a:r>
              <a:rPr lang="en-US" altLang="zh-CN" sz="1800" b="1" u="sng" dirty="0"/>
              <a:t>      June. 2011</a:t>
            </a:r>
            <a:endParaRPr lang="en-US" altLang="zh-CN" b="1" u="sng" dirty="0" smtClean="0"/>
          </a:p>
          <a:p>
            <a:pPr>
              <a:buNone/>
            </a:pPr>
            <a:r>
              <a:rPr lang="en-US" altLang="zh-CN" sz="2000" b="1" dirty="0"/>
              <a:t>1</a:t>
            </a:r>
            <a:r>
              <a:rPr lang="en-US" altLang="zh-CN" sz="2000" dirty="0"/>
              <a:t> K computer, </a:t>
            </a:r>
            <a:r>
              <a:rPr lang="en-US" altLang="zh-CN" sz="2000" dirty="0" err="1"/>
              <a:t>SPARC64</a:t>
            </a:r>
            <a:r>
              <a:rPr lang="en-US" altLang="zh-CN" sz="2000" dirty="0"/>
              <a:t> </a:t>
            </a:r>
            <a:r>
              <a:rPr lang="en-US" altLang="zh-CN" sz="2000" dirty="0" err="1"/>
              <a:t>VIIIfx</a:t>
            </a:r>
            <a:r>
              <a:rPr lang="en-US" altLang="zh-CN" sz="2000" dirty="0"/>
              <a:t> </a:t>
            </a:r>
            <a:r>
              <a:rPr lang="en-US" altLang="zh-CN" sz="2000" dirty="0" err="1"/>
              <a:t>2.0GHz</a:t>
            </a:r>
            <a:r>
              <a:rPr lang="en-US" altLang="zh-CN" sz="2000" dirty="0"/>
              <a:t>, Tofu interconnect </a:t>
            </a:r>
          </a:p>
          <a:p>
            <a:pPr>
              <a:buNone/>
            </a:pPr>
            <a:r>
              <a:rPr lang="en-US" altLang="zh-CN" sz="2000" b="1" dirty="0"/>
              <a:t>2</a:t>
            </a:r>
            <a:r>
              <a:rPr lang="en-US" altLang="zh-CN" sz="2000" dirty="0"/>
              <a:t> </a:t>
            </a:r>
            <a:r>
              <a:rPr lang="en-US" altLang="zh-CN" sz="2000" b="1" dirty="0" err="1">
                <a:solidFill>
                  <a:srgbClr val="FF0000"/>
                </a:solidFill>
              </a:rPr>
              <a:t>Tianhe-1A</a:t>
            </a:r>
            <a:r>
              <a:rPr lang="en-US" altLang="zh-CN" sz="2000" b="1" dirty="0">
                <a:solidFill>
                  <a:srgbClr val="FF0000"/>
                </a:solidFill>
              </a:rPr>
              <a:t> - </a:t>
            </a:r>
            <a:r>
              <a:rPr lang="en-US" altLang="zh-CN" sz="2000" b="1" dirty="0" err="1">
                <a:solidFill>
                  <a:srgbClr val="FF0000"/>
                </a:solidFill>
              </a:rPr>
              <a:t>MPP</a:t>
            </a:r>
            <a:r>
              <a:rPr lang="en-US" altLang="zh-CN" sz="2000" b="1" dirty="0">
                <a:solidFill>
                  <a:srgbClr val="FF0000"/>
                </a:solidFill>
              </a:rPr>
              <a:t>, </a:t>
            </a:r>
            <a:r>
              <a:rPr lang="en-US" altLang="zh-CN" sz="2000" b="1" dirty="0" err="1">
                <a:solidFill>
                  <a:srgbClr val="FF0000"/>
                </a:solidFill>
              </a:rPr>
              <a:t>X5670</a:t>
            </a:r>
            <a:r>
              <a:rPr lang="en-US" altLang="zh-CN" sz="2000" b="1" dirty="0">
                <a:solidFill>
                  <a:srgbClr val="FF0000"/>
                </a:solidFill>
              </a:rPr>
              <a:t> </a:t>
            </a:r>
            <a:r>
              <a:rPr lang="en-US" altLang="zh-CN" sz="2000" b="1" dirty="0" err="1">
                <a:solidFill>
                  <a:srgbClr val="FF0000"/>
                </a:solidFill>
              </a:rPr>
              <a:t>2.93Ghz</a:t>
            </a:r>
            <a:r>
              <a:rPr lang="en-US" altLang="zh-CN" sz="2000" b="1" dirty="0">
                <a:solidFill>
                  <a:srgbClr val="FF0000"/>
                </a:solidFill>
              </a:rPr>
              <a:t> </a:t>
            </a:r>
            <a:r>
              <a:rPr lang="en-US" altLang="zh-CN" sz="2000" b="1" dirty="0" err="1">
                <a:solidFill>
                  <a:srgbClr val="FF0000"/>
                </a:solidFill>
              </a:rPr>
              <a:t>6C</a:t>
            </a:r>
            <a:r>
              <a:rPr lang="en-US" altLang="zh-CN" sz="2000" b="1" dirty="0">
                <a:solidFill>
                  <a:srgbClr val="FF0000"/>
                </a:solidFill>
              </a:rPr>
              <a:t>, NVIDIA </a:t>
            </a:r>
            <a:r>
              <a:rPr lang="en-US" altLang="zh-CN" sz="2000" b="1" dirty="0" err="1">
                <a:solidFill>
                  <a:srgbClr val="FF0000"/>
                </a:solidFill>
              </a:rPr>
              <a:t>GPU</a:t>
            </a:r>
            <a:r>
              <a:rPr lang="en-US" altLang="zh-CN" sz="2000" b="1" dirty="0">
                <a:solidFill>
                  <a:srgbClr val="FF0000"/>
                </a:solidFill>
              </a:rPr>
              <a:t>, FT-1000 </a:t>
            </a:r>
            <a:r>
              <a:rPr lang="en-US" altLang="zh-CN" sz="2000" b="1" dirty="0" err="1">
                <a:solidFill>
                  <a:srgbClr val="FF0000"/>
                </a:solidFill>
              </a:rPr>
              <a:t>8C</a:t>
            </a:r>
            <a:r>
              <a:rPr lang="en-US" altLang="zh-CN" sz="2000" b="1" dirty="0">
                <a:solidFill>
                  <a:srgbClr val="FF0000"/>
                </a:solidFill>
              </a:rPr>
              <a:t> </a:t>
            </a:r>
          </a:p>
          <a:p>
            <a:pPr>
              <a:buNone/>
            </a:pPr>
            <a:r>
              <a:rPr lang="en-US" altLang="zh-CN" sz="2000" b="1" dirty="0"/>
              <a:t>3</a:t>
            </a:r>
            <a:r>
              <a:rPr lang="en-US" altLang="zh-CN" sz="2000" dirty="0"/>
              <a:t> Jaguar - Cray </a:t>
            </a:r>
            <a:r>
              <a:rPr lang="en-US" altLang="zh-CN" sz="2000" dirty="0" err="1"/>
              <a:t>XT5</a:t>
            </a:r>
            <a:r>
              <a:rPr lang="en-US" altLang="zh-CN" sz="2000" dirty="0"/>
              <a:t>-HE </a:t>
            </a:r>
            <a:r>
              <a:rPr lang="en-US" altLang="zh-CN" sz="2000" dirty="0" err="1"/>
              <a:t>Opteron</a:t>
            </a:r>
            <a:r>
              <a:rPr lang="en-US" altLang="zh-CN" sz="2000" dirty="0"/>
              <a:t> 6-core 2.6 GHz </a:t>
            </a:r>
          </a:p>
          <a:p>
            <a:pPr>
              <a:buNone/>
            </a:pPr>
            <a:r>
              <a:rPr lang="en-US" altLang="zh-CN" sz="2000" b="1" dirty="0"/>
              <a:t>4</a:t>
            </a:r>
            <a:r>
              <a:rPr lang="en-US" altLang="zh-CN" sz="2000" dirty="0"/>
              <a:t> Nebulae - Dawning </a:t>
            </a:r>
            <a:r>
              <a:rPr lang="en-US" altLang="zh-CN" sz="2000" dirty="0" err="1"/>
              <a:t>TC3600</a:t>
            </a:r>
            <a:r>
              <a:rPr lang="en-US" altLang="zh-CN" sz="2000" dirty="0"/>
              <a:t> Blade, Intel </a:t>
            </a:r>
            <a:r>
              <a:rPr lang="en-US" altLang="zh-CN" sz="2000" dirty="0" err="1"/>
              <a:t>X5650</a:t>
            </a:r>
            <a:r>
              <a:rPr lang="en-US" altLang="zh-CN" sz="2000" dirty="0"/>
              <a:t>, </a:t>
            </a:r>
            <a:r>
              <a:rPr lang="en-US" altLang="zh-CN" sz="2000" dirty="0" err="1"/>
              <a:t>NVidia</a:t>
            </a:r>
            <a:r>
              <a:rPr lang="en-US" altLang="zh-CN" sz="2000" dirty="0"/>
              <a:t> Tesla </a:t>
            </a:r>
            <a:r>
              <a:rPr lang="en-US" altLang="zh-CN" sz="2000" dirty="0" err="1"/>
              <a:t>C2050</a:t>
            </a:r>
            <a:r>
              <a:rPr lang="en-US" altLang="zh-CN" sz="2000" dirty="0"/>
              <a:t> </a:t>
            </a:r>
            <a:r>
              <a:rPr lang="en-US" altLang="zh-CN" sz="2000" dirty="0" err="1"/>
              <a:t>GPU</a:t>
            </a:r>
            <a:r>
              <a:rPr lang="en-US" altLang="zh-CN" sz="2000" dirty="0"/>
              <a:t> </a:t>
            </a:r>
          </a:p>
          <a:p>
            <a:pPr>
              <a:buNone/>
            </a:pPr>
            <a:r>
              <a:rPr lang="en-US" altLang="zh-CN" sz="2000" b="1" dirty="0"/>
              <a:t>5</a:t>
            </a:r>
            <a:r>
              <a:rPr lang="en-US" altLang="zh-CN" sz="2000" dirty="0"/>
              <a:t> </a:t>
            </a:r>
            <a:r>
              <a:rPr lang="en-US" altLang="zh-CN" sz="2000" dirty="0" err="1"/>
              <a:t>TSUBAME</a:t>
            </a:r>
            <a:r>
              <a:rPr lang="en-US" altLang="zh-CN" sz="2000" dirty="0"/>
              <a:t> 2.0 - HP </a:t>
            </a:r>
            <a:r>
              <a:rPr lang="en-US" altLang="zh-CN" sz="2000" dirty="0" err="1"/>
              <a:t>ProLiant</a:t>
            </a:r>
            <a:r>
              <a:rPr lang="en-US" altLang="zh-CN" sz="2000" dirty="0"/>
              <a:t> </a:t>
            </a:r>
            <a:r>
              <a:rPr lang="en-US" altLang="zh-CN" sz="2000" dirty="0" err="1"/>
              <a:t>SL390s</a:t>
            </a:r>
            <a:r>
              <a:rPr lang="en-US" altLang="zh-CN" sz="2000" dirty="0"/>
              <a:t> </a:t>
            </a:r>
            <a:r>
              <a:rPr lang="en-US" altLang="zh-CN" sz="2000" dirty="0" err="1"/>
              <a:t>G7</a:t>
            </a:r>
            <a:r>
              <a:rPr lang="en-US" altLang="zh-CN" sz="2000" dirty="0"/>
              <a:t> Xeon </a:t>
            </a:r>
            <a:r>
              <a:rPr lang="en-US" altLang="zh-CN" sz="2000" dirty="0" err="1"/>
              <a:t>6C</a:t>
            </a:r>
            <a:r>
              <a:rPr lang="en-US" altLang="zh-CN" sz="2000" dirty="0"/>
              <a:t> </a:t>
            </a:r>
            <a:r>
              <a:rPr lang="en-US" altLang="zh-CN" sz="2000" dirty="0" err="1"/>
              <a:t>X5670</a:t>
            </a:r>
            <a:r>
              <a:rPr lang="en-US" altLang="zh-CN" sz="2000" dirty="0"/>
              <a:t>, </a:t>
            </a:r>
            <a:r>
              <a:rPr lang="en-US" altLang="zh-CN" sz="2000" dirty="0" err="1"/>
              <a:t>Nvidia</a:t>
            </a:r>
            <a:r>
              <a:rPr lang="en-US" altLang="zh-CN" sz="2000" dirty="0"/>
              <a:t> </a:t>
            </a:r>
            <a:r>
              <a:rPr lang="en-US" altLang="zh-CN" sz="2000" dirty="0" err="1"/>
              <a:t>GPU</a:t>
            </a:r>
            <a:r>
              <a:rPr lang="en-US" altLang="zh-CN" sz="2000" dirty="0"/>
              <a:t>, Linux/Windows </a:t>
            </a:r>
          </a:p>
          <a:p>
            <a:pPr>
              <a:buNone/>
            </a:pPr>
            <a:r>
              <a:rPr lang="en-US" altLang="zh-CN" sz="2000" b="1" dirty="0"/>
              <a:t>6</a:t>
            </a:r>
            <a:r>
              <a:rPr lang="en-US" altLang="zh-CN" sz="2000" dirty="0"/>
              <a:t> </a:t>
            </a:r>
            <a:r>
              <a:rPr lang="en-US" altLang="zh-CN" sz="2000" dirty="0" err="1"/>
              <a:t>Cielo</a:t>
            </a:r>
            <a:r>
              <a:rPr lang="en-US" altLang="zh-CN" sz="2000" dirty="0"/>
              <a:t> - Cray </a:t>
            </a:r>
            <a:r>
              <a:rPr lang="en-US" altLang="zh-CN" sz="2000" dirty="0" err="1"/>
              <a:t>XE6</a:t>
            </a:r>
            <a:r>
              <a:rPr lang="en-US" altLang="zh-CN" sz="2000" dirty="0"/>
              <a:t> 8-core 2.4 GHz </a:t>
            </a:r>
          </a:p>
          <a:p>
            <a:pPr>
              <a:buNone/>
            </a:pPr>
            <a:r>
              <a:rPr lang="en-US" altLang="zh-CN" sz="2000" b="1" dirty="0"/>
              <a:t>7</a:t>
            </a:r>
            <a:r>
              <a:rPr lang="en-US" altLang="zh-CN" sz="2000" dirty="0"/>
              <a:t> Pleiades - </a:t>
            </a:r>
            <a:r>
              <a:rPr lang="en-US" altLang="zh-CN" sz="2000" dirty="0" err="1"/>
              <a:t>SGI</a:t>
            </a:r>
            <a:r>
              <a:rPr lang="en-US" altLang="zh-CN" sz="2000" dirty="0"/>
              <a:t> </a:t>
            </a:r>
            <a:r>
              <a:rPr lang="en-US" altLang="zh-CN" sz="2000" dirty="0" err="1"/>
              <a:t>Altix</a:t>
            </a:r>
            <a:r>
              <a:rPr lang="en-US" altLang="zh-CN" sz="2000" dirty="0"/>
              <a:t> ICE </a:t>
            </a:r>
            <a:r>
              <a:rPr lang="en-US" altLang="zh-CN" sz="2000" dirty="0" err="1"/>
              <a:t>8200EX</a:t>
            </a:r>
            <a:r>
              <a:rPr lang="en-US" altLang="zh-CN" sz="2000" dirty="0"/>
              <a:t>/</a:t>
            </a:r>
            <a:r>
              <a:rPr lang="en-US" altLang="zh-CN" sz="2000" dirty="0" err="1"/>
              <a:t>8400EX</a:t>
            </a:r>
            <a:r>
              <a:rPr lang="en-US" altLang="zh-CN" sz="2000" dirty="0"/>
              <a:t>, Xeon HT QC 3.0/Xeon 5570/5670 2.93 </a:t>
            </a:r>
            <a:r>
              <a:rPr lang="en-US" altLang="zh-CN" sz="2000" dirty="0" err="1"/>
              <a:t>Ghz</a:t>
            </a:r>
            <a:r>
              <a:rPr lang="en-US" altLang="zh-CN" sz="2000" dirty="0"/>
              <a:t>, </a:t>
            </a:r>
            <a:r>
              <a:rPr lang="en-US" altLang="zh-CN" sz="2000" dirty="0" err="1"/>
              <a:t>Infiniband</a:t>
            </a:r>
            <a:r>
              <a:rPr lang="en-US" altLang="zh-CN" sz="2000" dirty="0"/>
              <a:t> </a:t>
            </a:r>
          </a:p>
          <a:p>
            <a:pPr>
              <a:buNone/>
            </a:pPr>
            <a:r>
              <a:rPr lang="en-US" altLang="zh-CN" sz="2000" b="1" dirty="0"/>
              <a:t>8</a:t>
            </a:r>
            <a:r>
              <a:rPr lang="en-US" altLang="zh-CN" sz="2000" dirty="0"/>
              <a:t> Hopper - Cray </a:t>
            </a:r>
            <a:r>
              <a:rPr lang="en-US" altLang="zh-CN" sz="2000" dirty="0" err="1"/>
              <a:t>XE6</a:t>
            </a:r>
            <a:r>
              <a:rPr lang="en-US" altLang="zh-CN" sz="2000" dirty="0"/>
              <a:t> 12-core 2.1 GHz </a:t>
            </a:r>
          </a:p>
          <a:p>
            <a:pPr>
              <a:buNone/>
            </a:pPr>
            <a:r>
              <a:rPr lang="en-US" altLang="zh-CN" sz="2000" b="1" dirty="0"/>
              <a:t>9</a:t>
            </a:r>
            <a:r>
              <a:rPr lang="en-US" altLang="zh-CN" sz="2000" dirty="0"/>
              <a:t> </a:t>
            </a:r>
            <a:r>
              <a:rPr lang="en-US" altLang="zh-CN" sz="2000" dirty="0" err="1"/>
              <a:t>Tera</a:t>
            </a:r>
            <a:r>
              <a:rPr lang="en-US" altLang="zh-CN" sz="2000" dirty="0"/>
              <a:t>-100 - Bull </a:t>
            </a:r>
            <a:r>
              <a:rPr lang="en-US" altLang="zh-CN" sz="2000" dirty="0" err="1"/>
              <a:t>bullx</a:t>
            </a:r>
            <a:r>
              <a:rPr lang="en-US" altLang="zh-CN" sz="2000" dirty="0"/>
              <a:t> super-node </a:t>
            </a:r>
            <a:r>
              <a:rPr lang="en-US" altLang="zh-CN" sz="2000" dirty="0" err="1"/>
              <a:t>S6010</a:t>
            </a:r>
            <a:r>
              <a:rPr lang="en-US" altLang="zh-CN" sz="2000" dirty="0"/>
              <a:t>/</a:t>
            </a:r>
            <a:r>
              <a:rPr lang="en-US" altLang="zh-CN" sz="2000" dirty="0" err="1"/>
              <a:t>S6030</a:t>
            </a:r>
            <a:r>
              <a:rPr lang="en-US" altLang="zh-CN" sz="2000" dirty="0"/>
              <a:t> </a:t>
            </a:r>
          </a:p>
          <a:p>
            <a:pPr>
              <a:buNone/>
            </a:pPr>
            <a:r>
              <a:rPr lang="en-US" altLang="zh-CN" sz="2000" b="1" dirty="0"/>
              <a:t>10</a:t>
            </a:r>
            <a:r>
              <a:rPr lang="en-US" altLang="zh-CN" sz="2000" dirty="0"/>
              <a:t> Roadrunner - </a:t>
            </a:r>
            <a:r>
              <a:rPr lang="en-US" altLang="zh-CN" sz="2000" dirty="0" err="1"/>
              <a:t>BladeCenter</a:t>
            </a:r>
            <a:r>
              <a:rPr lang="en-US" altLang="zh-CN" sz="2000" dirty="0"/>
              <a:t> </a:t>
            </a:r>
            <a:r>
              <a:rPr lang="en-US" altLang="zh-CN" sz="2000" dirty="0" err="1"/>
              <a:t>QS22</a:t>
            </a:r>
            <a:r>
              <a:rPr lang="en-US" altLang="zh-CN" sz="2000" dirty="0"/>
              <a:t>/</a:t>
            </a:r>
            <a:r>
              <a:rPr lang="en-US" altLang="zh-CN" sz="2000" dirty="0" err="1"/>
              <a:t>LS21</a:t>
            </a:r>
            <a:r>
              <a:rPr lang="en-US" altLang="zh-CN" sz="2000" dirty="0"/>
              <a:t> Cluster, </a:t>
            </a:r>
            <a:r>
              <a:rPr lang="en-US" altLang="zh-CN" sz="2000" dirty="0" err="1"/>
              <a:t>PowerXCell</a:t>
            </a:r>
            <a:r>
              <a:rPr lang="en-US" altLang="zh-CN" sz="2000" dirty="0"/>
              <a:t> </a:t>
            </a:r>
            <a:r>
              <a:rPr lang="en-US" altLang="zh-CN" sz="2000" dirty="0" err="1"/>
              <a:t>8i</a:t>
            </a:r>
            <a:r>
              <a:rPr lang="en-US" altLang="zh-CN" sz="2000" dirty="0"/>
              <a:t> 3.2 </a:t>
            </a:r>
            <a:r>
              <a:rPr lang="en-US" altLang="zh-CN" sz="2000" dirty="0" err="1"/>
              <a:t>Ghz</a:t>
            </a:r>
            <a:r>
              <a:rPr lang="en-US" altLang="zh-CN" sz="2000" dirty="0"/>
              <a:t> / </a:t>
            </a:r>
            <a:r>
              <a:rPr lang="en-US" altLang="zh-CN" sz="2000" dirty="0" err="1"/>
              <a:t>Opteron</a:t>
            </a:r>
            <a:r>
              <a:rPr lang="en-US" altLang="zh-CN" sz="2000" dirty="0"/>
              <a:t> DC 1.8 GHz, Voltaire </a:t>
            </a:r>
            <a:r>
              <a:rPr lang="en-US" altLang="zh-CN" sz="2000" dirty="0" err="1"/>
              <a:t>Infiniband</a:t>
            </a:r>
            <a:endParaRPr lang="en-US" altLang="zh-CN" sz="2000" dirty="0"/>
          </a:p>
          <a:p>
            <a:pPr lvl="1"/>
            <a:endParaRPr lang="en-US" altLang="zh-CN" dirty="0" smtClean="0">
              <a:solidFill>
                <a:srgbClr val="3333FF"/>
              </a:solidFill>
            </a:endParaRPr>
          </a:p>
        </p:txBody>
      </p:sp>
    </p:spTree>
    <p:extLst>
      <p:ext uri="{BB962C8B-B14F-4D97-AF65-F5344CB8AC3E}">
        <p14:creationId xmlns:p14="http://schemas.microsoft.com/office/powerpoint/2010/main" val="1896573606"/>
      </p:ext>
    </p:extLst>
  </p:cSld>
  <p:clrMapOvr>
    <a:masterClrMapping/>
  </p:clrMapOvr>
  <p:transition spd="slow">
    <p:pull dir="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703512" y="0"/>
            <a:ext cx="8742238" cy="857250"/>
          </a:xfrm>
        </p:spPr>
        <p:txBody>
          <a:bodyPr>
            <a:normAutofit fontScale="90000"/>
          </a:bodyPr>
          <a:lstStyle/>
          <a:p>
            <a:r>
              <a:rPr lang="en-US" altLang="zh-CN" sz="3600" dirty="0">
                <a:ea typeface="黑体" panose="02010609060101010101" pitchFamily="49" charset="-122"/>
              </a:rPr>
              <a:t>Fastest Supercomputer  in the world</a:t>
            </a:r>
            <a:br>
              <a:rPr lang="en-US" altLang="zh-CN" sz="3600" dirty="0">
                <a:ea typeface="黑体" panose="02010609060101010101" pitchFamily="49" charset="-122"/>
              </a:rPr>
            </a:br>
            <a:r>
              <a:rPr lang="en-US" altLang="zh-CN" sz="2400" dirty="0">
                <a:solidFill>
                  <a:schemeClr val="bg1"/>
                </a:solidFill>
              </a:rPr>
              <a:t>from </a:t>
            </a:r>
            <a:r>
              <a:rPr lang="en-US" altLang="zh-CN" sz="2400" u="sng" dirty="0">
                <a:solidFill>
                  <a:srgbClr val="FFFF00"/>
                </a:solidFill>
              </a:rPr>
              <a:t>http://top500.org/</a:t>
            </a:r>
            <a:r>
              <a:rPr lang="en-US" altLang="zh-CN" sz="2400" dirty="0">
                <a:solidFill>
                  <a:schemeClr val="bg1"/>
                </a:solidFill>
                <a:ea typeface="黑体" panose="02010609060101010101" pitchFamily="49" charset="-122"/>
              </a:rPr>
              <a:t>     </a:t>
            </a:r>
            <a:r>
              <a:rPr lang="en-US" altLang="zh-CN" sz="2400" dirty="0">
                <a:ea typeface="黑体" panose="02010609060101010101" pitchFamily="49" charset="-122"/>
              </a:rPr>
              <a:t>June. 2013</a:t>
            </a:r>
            <a:endParaRPr lang="zh-CN" altLang="en-US" sz="36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74289966"/>
              </p:ext>
            </p:extLst>
          </p:nvPr>
        </p:nvGraphicFramePr>
        <p:xfrm>
          <a:off x="1524000" y="1031876"/>
          <a:ext cx="9144001" cy="5824469"/>
        </p:xfrm>
        <a:graphic>
          <a:graphicData uri="http://schemas.openxmlformats.org/drawingml/2006/table">
            <a:tbl>
              <a:tblPr/>
              <a:tblGrid>
                <a:gridCol w="558413"/>
                <a:gridCol w="2053716"/>
                <a:gridCol w="3707236"/>
                <a:gridCol w="739896"/>
                <a:gridCol w="739897"/>
                <a:gridCol w="739896"/>
                <a:gridCol w="604947"/>
              </a:tblGrid>
              <a:tr h="3571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Rank</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Site</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System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Cores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Rmax </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(TFlop/s)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Tpeak (</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TFlop/s</a:t>
                      </a: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Power (kW)</a:t>
                      </a:r>
                    </a:p>
                  </a:txBody>
                  <a:tcPr marL="9318" marR="9318" marT="4659" marB="4659" anchor="ctr" horzOverflow="overflow">
                    <a:lnL>
                      <a:noFill/>
                    </a:lnL>
                    <a:lnR>
                      <a:noFill/>
                    </a:lnR>
                    <a:lnT>
                      <a:noFill/>
                    </a:lnT>
                    <a:lnB>
                      <a:noFill/>
                    </a:lnB>
                    <a:lnTlToBr>
                      <a:noFill/>
                    </a:lnTlToBr>
                    <a:lnBlToTr>
                      <a:noFill/>
                    </a:lnBlToTr>
                    <a:noFill/>
                  </a:tcPr>
                </a:tc>
              </a:tr>
              <a:tr h="6794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3" action="ppaction://hlinkfile"/>
                        </a:rPr>
                        <a:t>National University of Defense Technology</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0" lang="en-US" altLang="zh-CN" sz="1200" b="0"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4" action="ppaction://hlinkfile"/>
                        </a:rPr>
                        <a:t>Tianhe-2 (MilkyWay-2)</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4" action="ppaction://hlinkfile"/>
                        </a:rPr>
                        <a:t> - TH-IVB-FEP Cluster, Intel Xeon E5-2692 12C 2.200GHz, TH Express-2, Intel Xeon Phi 31S1P</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3,120,000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33,862.7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54,902.4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17,808</a:t>
                      </a:r>
                    </a:p>
                  </a:txBody>
                  <a:tcPr marL="9318" marR="9318" marT="4659" marB="4659" anchor="ctr" horzOverflow="overflow">
                    <a:lnL>
                      <a:noFill/>
                    </a:lnL>
                    <a:lnR>
                      <a:noFill/>
                    </a:lnR>
                    <a:lnT>
                      <a:noFill/>
                    </a:lnT>
                    <a:lnB>
                      <a:noFill/>
                    </a:lnB>
                    <a:lnTlToBr>
                      <a:noFill/>
                    </a:lnTlToBr>
                    <a:lnBlToTr>
                      <a:noFill/>
                    </a:lnBlToTr>
                    <a:noFill/>
                  </a:tcPr>
                </a:tc>
              </a:tr>
              <a:tr h="5397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5" action="ppaction://hlinkfile"/>
                        </a:rPr>
                        <a:t>DOE/SC/Oak Ridge National Laboratory</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6" action="ppaction://hlinkfile"/>
                        </a:rPr>
                        <a:t>Titan</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6" action="ppaction://hlinkfile"/>
                        </a:rPr>
                        <a:t> - Cray XK7 , Opteron 6274 16C 2.200GHz, Cray Gemini interconnect, NVIDIA K20x</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Cray Inc.</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560,640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17,590.0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27,112.5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8,209</a:t>
                      </a:r>
                    </a:p>
                  </a:txBody>
                  <a:tcPr marL="9318" marR="9318" marT="4659" marB="4659" anchor="ctr" horzOverflow="overflow">
                    <a:lnL>
                      <a:noFill/>
                    </a:lnL>
                    <a:lnR>
                      <a:noFill/>
                    </a:lnR>
                    <a:lnT>
                      <a:noFill/>
                    </a:lnT>
                    <a:lnB>
                      <a:noFill/>
                    </a:lnB>
                    <a:lnTlToBr>
                      <a:noFill/>
                    </a:lnTlToBr>
                    <a:lnBlToTr>
                      <a:noFill/>
                    </a:lnBlToTr>
                    <a:noFill/>
                  </a:tcPr>
                </a:tc>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8" action="ppaction://hlinkfile"/>
                        </a:rPr>
                        <a:t>Sequoia</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8" action="ppaction://hlinkfile"/>
                        </a:rPr>
                        <a:t> - </a:t>
                      </a:r>
                      <a:r>
                        <a:rPr kumimoji="0" lang="en-US" altLang="zh-CN" sz="1200" b="0" i="0" u="none" strike="noStrike" cap="none" normalizeH="0" baseline="0" dirty="0" err="1" smtClean="0">
                          <a:ln>
                            <a:noFill/>
                          </a:ln>
                          <a:solidFill>
                            <a:schemeClr val="tx1"/>
                          </a:solidFill>
                          <a:effectLst/>
                          <a:latin typeface="Tahoma" panose="020B0604030504040204" pitchFamily="34" charset="0"/>
                          <a:ea typeface="宋体" panose="02010600030101010101" pitchFamily="2" charset="-122"/>
                          <a:hlinkClick r:id="rId8" action="ppaction://hlinkfile"/>
                        </a:rPr>
                        <a:t>BlueGene</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8" action="ppaction://hlinkfile"/>
                        </a:rPr>
                        <a:t>/Q, Power BQC 16C 1.60 GHz, Custom</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1,572,864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17,173.2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20,132.7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7,890</a:t>
                      </a:r>
                    </a:p>
                  </a:txBody>
                  <a:tcPr marL="9318" marR="9318" marT="4659" marB="4659" anchor="ctr" horzOverflow="overflow">
                    <a:lnL>
                      <a:noFill/>
                    </a:lnL>
                    <a:lnR>
                      <a:noFill/>
                    </a:lnR>
                    <a:lnT>
                      <a:noFill/>
                    </a:lnT>
                    <a:lnB>
                      <a:noFill/>
                    </a:lnB>
                    <a:lnTlToBr>
                      <a:noFill/>
                    </a:lnTlToBr>
                    <a:lnBlToTr>
                      <a:noFill/>
                    </a:lnBlToTr>
                    <a:noFill/>
                  </a:tcPr>
                </a:tc>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9" action="ppaction://hlinkfile"/>
                        </a:rPr>
                        <a:t>RIKEN Advanced Institute for Computational Science (AICS)</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Japan</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10" action="ppaction://hlinkfile"/>
                        </a:rPr>
                        <a:t>K computer, SPARC64 </a:t>
                      </a:r>
                      <a:r>
                        <a:rPr kumimoji="0" lang="en-US" altLang="zh-CN" sz="1200" b="0" i="0" u="none" strike="noStrike" cap="none" normalizeH="0" baseline="0" dirty="0" err="1" smtClean="0">
                          <a:ln>
                            <a:noFill/>
                          </a:ln>
                          <a:solidFill>
                            <a:schemeClr val="tx1"/>
                          </a:solidFill>
                          <a:effectLst/>
                          <a:latin typeface="Tahoma" panose="020B0604030504040204" pitchFamily="34" charset="0"/>
                          <a:ea typeface="宋体" panose="02010600030101010101" pitchFamily="2" charset="-122"/>
                          <a:hlinkClick r:id="rId10" action="ppaction://hlinkfile"/>
                        </a:rPr>
                        <a:t>VIIIfx</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hlinkClick r:id="rId10" action="ppaction://hlinkfile"/>
                        </a:rPr>
                        <a:t> 2.0GHz, Tofu interconnect</a:t>
                      </a: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Fujitsu</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705,024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10,510.0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11,280.4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12,660</a:t>
                      </a:r>
                    </a:p>
                  </a:txBody>
                  <a:tcPr marL="9318" marR="9318" marT="4659" marB="4659" anchor="ctr" horzOverflow="overflow">
                    <a:lnL>
                      <a:noFill/>
                    </a:lnL>
                    <a:lnR>
                      <a:noFill/>
                    </a:lnR>
                    <a:lnT>
                      <a:noFill/>
                    </a:lnT>
                    <a:lnB>
                      <a:noFill/>
                    </a:lnB>
                    <a:lnTlToBr>
                      <a:noFill/>
                    </a:lnTlToBr>
                    <a:lnBlToTr>
                      <a:noFill/>
                    </a:lnBlToTr>
                    <a:noFill/>
                  </a:tcPr>
                </a:tc>
              </a:tr>
              <a:tr h="3175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1" action="ppaction://hlinkfile"/>
                        </a:rPr>
                        <a:t>DOE/SC/Argonne National Laboratory</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2" action="ppaction://hlinkfile"/>
                        </a:rPr>
                        <a:t>Mira</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2" action="ppaction://hlinkfile"/>
                        </a:rPr>
                        <a:t> - BlueGene/Q, Power BQC 16C 1.60GHz, Custom</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786,432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8,586.6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10,066.3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3,945</a:t>
                      </a:r>
                    </a:p>
                  </a:txBody>
                  <a:tcPr marL="9318" marR="9318" marT="4659" marB="4659" anchor="ctr" horzOverflow="overflow">
                    <a:lnL>
                      <a:noFill/>
                    </a:lnL>
                    <a:lnR>
                      <a:noFill/>
                    </a:lnR>
                    <a:lnT>
                      <a:noFill/>
                    </a:lnT>
                    <a:lnB>
                      <a:noFill/>
                    </a:lnB>
                    <a:lnTlToBr>
                      <a:noFill/>
                    </a:lnTlToBr>
                    <a:lnBlToTr>
                      <a:noFill/>
                    </a:lnBlToTr>
                    <a:noFill/>
                  </a:tcPr>
                </a:tc>
              </a:tr>
              <a:tr h="5683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3" action="ppaction://hlinkfile"/>
                        </a:rPr>
                        <a:t>Texas Advanced Computing Center/Univ. of Texas</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4" action="ppaction://hlinkfile"/>
                        </a:rPr>
                        <a:t>Stampede</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4" action="ppaction://hlinkfile"/>
                        </a:rPr>
                        <a:t> - PowerEdge C8220, Xeon E5-2680 8C 2.700GHz, Infiniband FDR, Intel Xeon Phi SE10P</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Dell</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462,462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5,168.1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8,520.1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4,510</a:t>
                      </a:r>
                    </a:p>
                  </a:txBody>
                  <a:tcPr marL="9318" marR="9318" marT="4659" marB="4659" anchor="ctr" horzOverflow="overflow">
                    <a:lnL>
                      <a:noFill/>
                    </a:lnL>
                    <a:lnR>
                      <a:noFill/>
                    </a:lnR>
                    <a:lnT>
                      <a:noFill/>
                    </a:lnT>
                    <a:lnB>
                      <a:noFill/>
                    </a:lnB>
                    <a:lnTlToBr>
                      <a:noFill/>
                    </a:lnTlToBr>
                    <a:lnBlToTr>
                      <a:noFill/>
                    </a:lnBlToTr>
                    <a:noFill/>
                  </a:tcPr>
                </a:tc>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5" action="ppaction://hlinkfile"/>
                        </a:rPr>
                        <a:t>Forschungszentrum Juelich (FZJ)</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6" action="ppaction://hlinkfile"/>
                        </a:rPr>
                        <a:t>JUQUEEN</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6" action="ppaction://hlinkfile"/>
                        </a:rPr>
                        <a:t> - BlueGene/Q, Power BQC 16C 1.600GHz, Custom Interconnect</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458,752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5,008.9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5,872.0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2,301</a:t>
                      </a:r>
                    </a:p>
                  </a:txBody>
                  <a:tcPr marL="9318" marR="9318" marT="4659" marB="4659" anchor="ctr" horzOverflow="overflow">
                    <a:lnL>
                      <a:noFill/>
                    </a:lnL>
                    <a:lnR>
                      <a:noFill/>
                    </a:lnR>
                    <a:lnT>
                      <a:noFill/>
                    </a:lnT>
                    <a:lnB>
                      <a:noFill/>
                    </a:lnB>
                    <a:lnTlToBr>
                      <a:noFill/>
                    </a:lnTlToBr>
                    <a:lnBlToTr>
                      <a:noFill/>
                    </a:lnBlToTr>
                    <a:noFill/>
                  </a:tcPr>
                </a:tc>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7" action="ppaction://hlinkfile"/>
                        </a:rPr>
                        <a:t>Vulcan</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7" action="ppaction://hlinkfile"/>
                        </a:rPr>
                        <a:t> - BlueGene/Q, Power BQC 16C 1.600GHz, Custom Interconnect</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393,216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4,293.3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5,033.2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1,972</a:t>
                      </a:r>
                    </a:p>
                  </a:txBody>
                  <a:tcPr marL="9318" marR="9318" marT="4659" marB="4659" anchor="ctr" horzOverflow="overflow">
                    <a:lnL>
                      <a:noFill/>
                    </a:lnL>
                    <a:lnR>
                      <a:noFill/>
                    </a:lnR>
                    <a:lnT>
                      <a:noFill/>
                    </a:lnT>
                    <a:lnB>
                      <a:noFill/>
                    </a:lnB>
                    <a:lnTlToBr>
                      <a:noFill/>
                    </a:lnTlToBr>
                    <a:lnBlToTr>
                      <a:noFill/>
                    </a:lnBlToTr>
                    <a:noFill/>
                  </a:tcPr>
                </a:tc>
              </a:tr>
              <a:tr h="4572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8" action="ppaction://hlinkfile"/>
                        </a:rPr>
                        <a:t>Leibniz Rechenzentrum</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9" action="ppaction://hlinkfile"/>
                        </a:rPr>
                        <a:t>SuperMUC</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19" action="ppaction://hlinkfile"/>
                        </a:rPr>
                        <a:t> - iDataPlex DX360M4, Xeon E5-2680 8C 2.70GHz, Infiniband FDR</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147,456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2,897.0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3,185.1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3,423</a:t>
                      </a:r>
                    </a:p>
                  </a:txBody>
                  <a:tcPr marL="9318" marR="9318" marT="4659" marB="4659" anchor="ctr" horzOverflow="overflow">
                    <a:lnL>
                      <a:noFill/>
                    </a:lnL>
                    <a:lnR>
                      <a:noFill/>
                    </a:lnR>
                    <a:lnT>
                      <a:noFill/>
                    </a:lnT>
                    <a:lnB>
                      <a:noFill/>
                    </a:lnB>
                    <a:lnTlToBr>
                      <a:noFill/>
                    </a:lnTlToBr>
                    <a:lnBlToTr>
                      <a:noFill/>
                    </a:lnBlToTr>
                    <a:noFill/>
                  </a:tcPr>
                </a:tc>
              </a:tr>
              <a:tr h="4286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20" action="ppaction://hlinkfile"/>
                        </a:rPr>
                        <a:t>National Supercomputing Center in Tianjin</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21" action="ppaction://hlinkfile"/>
                        </a:rPr>
                        <a:t>Tianhe-1A</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hlinkClick r:id="rId21" action="ppaction://hlinkfile"/>
                        </a:rPr>
                        <a:t> - NUDT YH MPP, Xeon X5670 6C 2.93 GHz, NVIDIA 2050</a:t>
                      </a: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r>
                      <a:b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186,368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2,566.0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4,701.0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4,040</a:t>
                      </a:r>
                    </a:p>
                  </a:txBody>
                  <a:tcPr marL="9318" marR="9318" marT="4659" marB="4659" anchor="ctr" horzOverflow="overflow">
                    <a:lnL>
                      <a:noFill/>
                    </a:lnL>
                    <a:lnR>
                      <a:noFill/>
                    </a:lnR>
                    <a:lnT>
                      <a:noFill/>
                    </a:lnT>
                    <a:lnB>
                      <a:noFill/>
                    </a:lnB>
                    <a:lnTlToBr>
                      <a:noFill/>
                    </a:lnTlToBr>
                    <a:lnBlToTr>
                      <a:noFill/>
                    </a:lnBlToTr>
                    <a:noFill/>
                  </a:tcPr>
                </a:tc>
              </a:tr>
            </a:tbl>
          </a:graphicData>
        </a:graphic>
      </p:graphicFrame>
      <p:sp>
        <p:nvSpPr>
          <p:cNvPr id="5" name="矩形 4"/>
          <p:cNvSpPr>
            <a:spLocks noChangeArrowheads="1"/>
          </p:cNvSpPr>
          <p:nvPr/>
        </p:nvSpPr>
        <p:spPr bwMode="auto">
          <a:xfrm>
            <a:off x="1630362" y="1484784"/>
            <a:ext cx="9037638"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301878621"/>
      </p:ext>
    </p:extLst>
  </p:cSld>
  <p:clrMapOvr>
    <a:masterClrMapping/>
  </p:clrMapOvr>
  <p:transition spd="slow">
    <p:pull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874183" y="89880"/>
            <a:ext cx="8621713" cy="936625"/>
          </a:xfrm>
        </p:spPr>
        <p:txBody>
          <a:bodyPr>
            <a:normAutofit fontScale="90000"/>
          </a:bodyPr>
          <a:lstStyle/>
          <a:p>
            <a:r>
              <a:rPr lang="en-US" altLang="zh-CN" sz="3200" dirty="0">
                <a:ea typeface="黑体" panose="02010609060101010101" pitchFamily="49" charset="-122"/>
              </a:rPr>
              <a:t>Fastest Supercomputer  in the world</a:t>
            </a:r>
            <a:br>
              <a:rPr lang="en-US" altLang="zh-CN" sz="3200" dirty="0">
                <a:ea typeface="黑体" panose="02010609060101010101" pitchFamily="49" charset="-122"/>
              </a:rPr>
            </a:br>
            <a:r>
              <a:rPr lang="en-US" altLang="zh-CN" sz="2000" dirty="0">
                <a:solidFill>
                  <a:srgbClr val="0000FF"/>
                </a:solidFill>
              </a:rPr>
              <a:t>from </a:t>
            </a:r>
            <a:r>
              <a:rPr lang="en-US" altLang="zh-CN" sz="3200" u="sng" dirty="0">
                <a:solidFill>
                  <a:srgbClr val="0000FF"/>
                </a:solidFill>
                <a:hlinkClick r:id="rId2"/>
              </a:rPr>
              <a:t>http://top500.org/</a:t>
            </a:r>
            <a:r>
              <a:rPr lang="en-US" altLang="zh-CN" sz="3200" u="sng" dirty="0">
                <a:solidFill>
                  <a:srgbClr val="0000FF"/>
                </a:solidFill>
              </a:rPr>
              <a:t> </a:t>
            </a:r>
            <a:r>
              <a:rPr lang="en-US" altLang="zh-CN" sz="2000" u="sng" dirty="0">
                <a:solidFill>
                  <a:srgbClr val="FF0000"/>
                </a:solidFill>
              </a:rPr>
              <a:t>June</a:t>
            </a:r>
            <a:r>
              <a:rPr lang="zh-CN" altLang="en-US" sz="2000" u="sng" dirty="0">
                <a:solidFill>
                  <a:srgbClr val="FF0000"/>
                </a:solidFill>
              </a:rPr>
              <a:t>，</a:t>
            </a:r>
            <a:r>
              <a:rPr lang="en-US" altLang="zh-CN" sz="2000" u="sng" dirty="0">
                <a:solidFill>
                  <a:srgbClr val="FF0000"/>
                </a:solidFill>
              </a:rPr>
              <a:t>2015</a:t>
            </a:r>
            <a:endParaRPr lang="zh-CN" altLang="en-US" dirty="0" smtClean="0">
              <a:solidFill>
                <a:srgbClr val="FF0000"/>
              </a:solidFill>
            </a:endParaRPr>
          </a:p>
        </p:txBody>
      </p:sp>
      <p:sp>
        <p:nvSpPr>
          <p:cNvPr id="20483" name="内容占位符 2"/>
          <p:cNvSpPr>
            <a:spLocks noGrp="1"/>
          </p:cNvSpPr>
          <p:nvPr>
            <p:ph idx="1"/>
          </p:nvPr>
        </p:nvSpPr>
        <p:spPr/>
        <p:txBody>
          <a:bodyPr/>
          <a:lstStyle/>
          <a:p>
            <a:endParaRPr lang="zh-CN" altLang="en-US" smtClean="0"/>
          </a:p>
        </p:txBody>
      </p:sp>
      <p:pic>
        <p:nvPicPr>
          <p:cNvPr id="2048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1027114"/>
            <a:ext cx="8856663" cy="607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4"/>
          <p:cNvSpPr>
            <a:spLocks noChangeArrowheads="1"/>
          </p:cNvSpPr>
          <p:nvPr/>
        </p:nvSpPr>
        <p:spPr bwMode="auto">
          <a:xfrm>
            <a:off x="1630362" y="1268760"/>
            <a:ext cx="9037638"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044408832"/>
      </p:ext>
    </p:extLst>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2452688" y="0"/>
            <a:ext cx="7993062" cy="857250"/>
          </a:xfrm>
        </p:spPr>
        <p:txBody>
          <a:bodyPr>
            <a:normAutofit fontScale="90000"/>
          </a:bodyPr>
          <a:lstStyle/>
          <a:p>
            <a:r>
              <a:rPr lang="en-US" altLang="zh-CN" sz="3600"/>
              <a:t>Fastest Supercomputer  in the world</a:t>
            </a:r>
            <a:br>
              <a:rPr lang="en-US" altLang="zh-CN" sz="3600"/>
            </a:br>
            <a:r>
              <a:rPr lang="en-US" altLang="zh-CN" sz="2400">
                <a:solidFill>
                  <a:srgbClr val="0000FF"/>
                </a:solidFill>
              </a:rPr>
              <a:t>from </a:t>
            </a:r>
            <a:r>
              <a:rPr lang="en-US" altLang="zh-CN" sz="2400" u="sng">
                <a:solidFill>
                  <a:srgbClr val="0000FF"/>
                </a:solidFill>
                <a:hlinkClick r:id="rId2"/>
              </a:rPr>
              <a:t>http://top500.org/</a:t>
            </a:r>
            <a:r>
              <a:rPr lang="en-US" altLang="zh-CN" sz="2400"/>
              <a:t>     June. 2016</a:t>
            </a:r>
            <a:endParaRPr lang="zh-CN" altLang="en-US" sz="3600"/>
          </a:p>
        </p:txBody>
      </p:sp>
      <p:sp>
        <p:nvSpPr>
          <p:cNvPr id="23555" name="内容占位符 1"/>
          <p:cNvSpPr>
            <a:spLocks noGrp="1"/>
          </p:cNvSpPr>
          <p:nvPr>
            <p:ph idx="1"/>
          </p:nvPr>
        </p:nvSpPr>
        <p:spPr/>
        <p:txBody>
          <a:bodyPr/>
          <a:lstStyle/>
          <a:p>
            <a:endParaRPr lang="zh-CN" altLang="en-US" smtClean="0"/>
          </a:p>
        </p:txBody>
      </p:sp>
      <p:pic>
        <p:nvPicPr>
          <p:cNvPr id="2355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1225551"/>
            <a:ext cx="9575801"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矩形 2"/>
          <p:cNvSpPr>
            <a:spLocks noChangeArrowheads="1"/>
          </p:cNvSpPr>
          <p:nvPr/>
        </p:nvSpPr>
        <p:spPr bwMode="auto">
          <a:xfrm>
            <a:off x="1524001" y="1484314"/>
            <a:ext cx="9324975" cy="1296987"/>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569285395"/>
      </p:ext>
    </p:extLst>
  </p:cSld>
  <p:clrMapOvr>
    <a:masterClrMapping/>
  </p:clrMapOvr>
  <p:transition spd="slow">
    <p:pull dir="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2674938" y="-39688"/>
            <a:ext cx="7993062" cy="766763"/>
          </a:xfrm>
        </p:spPr>
        <p:txBody>
          <a:bodyPr>
            <a:normAutofit fontScale="90000"/>
          </a:bodyPr>
          <a:lstStyle/>
          <a:p>
            <a:r>
              <a:rPr lang="en-US" altLang="zh-CN" sz="3200"/>
              <a:t>Fastest Supercomputer  in the world</a:t>
            </a:r>
            <a:br>
              <a:rPr lang="en-US" altLang="zh-CN" sz="3200"/>
            </a:br>
            <a:r>
              <a:rPr lang="en-US" altLang="zh-CN" sz="2000">
                <a:solidFill>
                  <a:srgbClr val="0000FF"/>
                </a:solidFill>
              </a:rPr>
              <a:t>from </a:t>
            </a:r>
            <a:r>
              <a:rPr lang="en-US" altLang="zh-CN" sz="2000" u="sng">
                <a:solidFill>
                  <a:srgbClr val="0000FF"/>
                </a:solidFill>
                <a:hlinkClick r:id="rId2"/>
              </a:rPr>
              <a:t>http://top500.org/</a:t>
            </a:r>
            <a:r>
              <a:rPr lang="en-US" altLang="zh-CN" sz="2000"/>
              <a:t>     June. 2017</a:t>
            </a:r>
            <a:endParaRPr lang="zh-CN" altLang="en-US" sz="2000"/>
          </a:p>
        </p:txBody>
      </p:sp>
      <p:sp>
        <p:nvSpPr>
          <p:cNvPr id="24579" name="内容占位符 2"/>
          <p:cNvSpPr>
            <a:spLocks noGrp="1"/>
          </p:cNvSpPr>
          <p:nvPr>
            <p:ph idx="1"/>
          </p:nvPr>
        </p:nvSpPr>
        <p:spPr/>
        <p:txBody>
          <a:bodyPr/>
          <a:lstStyle/>
          <a:p>
            <a:endParaRPr lang="zh-CN" altLang="en-US" smtClean="0"/>
          </a:p>
        </p:txBody>
      </p:sp>
      <p:pic>
        <p:nvPicPr>
          <p:cNvPr id="2458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908051"/>
            <a:ext cx="9791700" cy="715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矩形 2"/>
          <p:cNvSpPr>
            <a:spLocks noChangeArrowheads="1"/>
          </p:cNvSpPr>
          <p:nvPr/>
        </p:nvSpPr>
        <p:spPr bwMode="auto">
          <a:xfrm>
            <a:off x="1343025" y="1268414"/>
            <a:ext cx="9505950" cy="1584325"/>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957853243"/>
      </p:ext>
    </p:extLst>
  </p:cSld>
  <p:clrMapOvr>
    <a:masterClrMapping/>
  </p:clrMapOvr>
  <p:transition spd="slow">
    <p:pull dir="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smtClean="0">
                <a:solidFill>
                  <a:srgbClr val="FF0000"/>
                </a:solidFill>
              </a:rPr>
              <a:t>Overview of TH-2</a:t>
            </a:r>
            <a:endParaRPr lang="zh-CN" altLang="en-US" smtClean="0">
              <a:solidFill>
                <a:srgbClr val="FF0000"/>
              </a:solidFill>
            </a:endParaRPr>
          </a:p>
        </p:txBody>
      </p:sp>
      <p:graphicFrame>
        <p:nvGraphicFramePr>
          <p:cNvPr id="4" name="内容占位符 3"/>
          <p:cNvGraphicFramePr>
            <a:graphicFrameLocks noGrp="1"/>
          </p:cNvGraphicFramePr>
          <p:nvPr>
            <p:ph idx="1"/>
          </p:nvPr>
        </p:nvGraphicFramePr>
        <p:xfrm>
          <a:off x="1703388" y="1357314"/>
          <a:ext cx="8964612" cy="5053011"/>
        </p:xfrm>
        <a:graphic>
          <a:graphicData uri="http://schemas.openxmlformats.org/drawingml/2006/table">
            <a:tbl>
              <a:tblPr firstRow="1" bandRow="1">
                <a:effectLst/>
                <a:tableStyleId>{5C22544A-7EE6-4342-B048-85BDC9FD1C3A}</a:tableStyleId>
              </a:tblPr>
              <a:tblGrid>
                <a:gridCol w="1785918"/>
                <a:gridCol w="7178694"/>
              </a:tblGrid>
              <a:tr h="381628">
                <a:tc>
                  <a:txBody>
                    <a:bodyPr/>
                    <a:lstStyle/>
                    <a:p>
                      <a:r>
                        <a:rPr lang="en-US" altLang="zh-CN" sz="1800" dirty="0" smtClean="0"/>
                        <a:t>Items</a:t>
                      </a:r>
                      <a:endParaRPr lang="zh-CN" altLang="en-US" sz="1800" dirty="0"/>
                    </a:p>
                  </a:txBody>
                  <a:tcPr/>
                </a:tc>
                <a:tc>
                  <a:txBody>
                    <a:bodyPr/>
                    <a:lstStyle/>
                    <a:p>
                      <a:r>
                        <a:rPr lang="en-US" altLang="zh-CN" sz="1800" dirty="0" smtClean="0"/>
                        <a:t>Configuration</a:t>
                      </a:r>
                      <a:endParaRPr lang="zh-CN" altLang="en-US" sz="1800" dirty="0"/>
                    </a:p>
                  </a:txBody>
                  <a:tcPr/>
                </a:tc>
              </a:tr>
              <a:tr h="1162211">
                <a:tc>
                  <a:txBody>
                    <a:bodyPr/>
                    <a:lstStyle/>
                    <a:p>
                      <a:r>
                        <a:rPr lang="en-US" altLang="zh-CN" sz="2000" dirty="0" smtClean="0"/>
                        <a:t>Processors</a:t>
                      </a:r>
                      <a:endParaRPr lang="zh-CN" altLang="en-US" sz="2000" dirty="0"/>
                    </a:p>
                  </a:txBody>
                  <a:tcPr/>
                </a:tc>
                <a:tc>
                  <a:txBody>
                    <a:bodyPr/>
                    <a:lstStyle/>
                    <a:p>
                      <a:pPr algn="ctr"/>
                      <a:r>
                        <a:rPr lang="en-US" altLang="zh-CN" sz="2000" b="0" i="0" dirty="0" smtClean="0"/>
                        <a:t>32000</a:t>
                      </a:r>
                      <a:r>
                        <a:rPr lang="en-US" altLang="zh-CN" sz="2000" b="0" i="0" baseline="0" dirty="0" smtClean="0"/>
                        <a:t> Intel Xeon CPUs + 48000 Xeon </a:t>
                      </a:r>
                      <a:r>
                        <a:rPr lang="en-US" altLang="zh-CN" sz="2000" b="0" i="0" baseline="0" dirty="0" err="1" smtClean="0"/>
                        <a:t>Phis</a:t>
                      </a:r>
                      <a:r>
                        <a:rPr lang="en-US" altLang="zh-CN" sz="2000" b="0" i="0" baseline="0" dirty="0" smtClean="0"/>
                        <a:t> + 4096 FT CPUs</a:t>
                      </a:r>
                    </a:p>
                    <a:p>
                      <a:pPr algn="ctr"/>
                      <a:r>
                        <a:rPr lang="en-US" altLang="zh-CN" sz="2000" b="0" i="0" baseline="0" dirty="0" smtClean="0"/>
                        <a:t>Peak performance is 54.9 </a:t>
                      </a:r>
                      <a:r>
                        <a:rPr lang="en-US" altLang="zh-CN" sz="2000" b="0" i="0" baseline="0" dirty="0" err="1" smtClean="0"/>
                        <a:t>Pflops</a:t>
                      </a:r>
                      <a:r>
                        <a:rPr lang="en-US" altLang="zh-CN" sz="2000" b="0" i="0" baseline="0" dirty="0" smtClean="0"/>
                        <a:t>, sustained performance </a:t>
                      </a:r>
                      <a:r>
                        <a:rPr lang="en-US" altLang="zh-CN" sz="2000" b="0" i="0" baseline="0" dirty="0" err="1" smtClean="0"/>
                        <a:t>33.9PFlops</a:t>
                      </a:r>
                      <a:endParaRPr lang="zh-CN" altLang="en-US" sz="2000" b="0" i="0" dirty="0"/>
                    </a:p>
                  </a:txBody>
                  <a:tcPr/>
                </a:tc>
              </a:tr>
              <a:tr h="588129">
                <a:tc>
                  <a:txBody>
                    <a:bodyPr/>
                    <a:lstStyle/>
                    <a:p>
                      <a:r>
                        <a:rPr lang="en-US" altLang="zh-CN" sz="2000" dirty="0" smtClean="0"/>
                        <a:t>Interconnect</a:t>
                      </a:r>
                      <a:endParaRPr lang="zh-CN" altLang="en-US" sz="2000" dirty="0"/>
                    </a:p>
                  </a:txBody>
                  <a:tcPr/>
                </a:tc>
                <a:tc>
                  <a:txBody>
                    <a:bodyPr/>
                    <a:lstStyle/>
                    <a:p>
                      <a:pPr algn="ctr"/>
                      <a:r>
                        <a:rPr lang="en-US" altLang="zh-CN" sz="2000" b="0" i="0" dirty="0" smtClean="0"/>
                        <a:t>Proprietary high speed interconnection</a:t>
                      </a:r>
                      <a:r>
                        <a:rPr lang="en-US" altLang="zh-CN" sz="2000" b="0" i="0" baseline="0" dirty="0" smtClean="0"/>
                        <a:t> network TH Express-2</a:t>
                      </a:r>
                    </a:p>
                  </a:txBody>
                  <a:tcPr/>
                </a:tc>
              </a:tr>
              <a:tr h="514613">
                <a:tc>
                  <a:txBody>
                    <a:bodyPr/>
                    <a:lstStyle/>
                    <a:p>
                      <a:r>
                        <a:rPr lang="en-US" altLang="zh-CN" sz="2000" dirty="0" smtClean="0"/>
                        <a:t>Memory</a:t>
                      </a:r>
                      <a:endParaRPr lang="zh-CN" altLang="en-US" sz="2000" dirty="0"/>
                    </a:p>
                  </a:txBody>
                  <a:tcPr/>
                </a:tc>
                <a:tc>
                  <a:txBody>
                    <a:bodyPr/>
                    <a:lstStyle/>
                    <a:p>
                      <a:pPr algn="ctr"/>
                      <a:r>
                        <a:rPr lang="en-US" altLang="zh-CN" sz="2000" b="0" i="0" dirty="0" err="1" smtClean="0"/>
                        <a:t>1.4PB</a:t>
                      </a:r>
                      <a:r>
                        <a:rPr lang="en-US" altLang="zh-CN" sz="2000" b="0" i="0" dirty="0" smtClean="0"/>
                        <a:t> in</a:t>
                      </a:r>
                      <a:r>
                        <a:rPr lang="en-US" altLang="zh-CN" sz="2000" b="0" i="0" baseline="0" dirty="0" smtClean="0"/>
                        <a:t> total</a:t>
                      </a:r>
                    </a:p>
                  </a:txBody>
                  <a:tcPr/>
                </a:tc>
              </a:tr>
              <a:tr h="514613">
                <a:tc>
                  <a:txBody>
                    <a:bodyPr/>
                    <a:lstStyle/>
                    <a:p>
                      <a:r>
                        <a:rPr lang="en-US" altLang="zh-CN" sz="2000" dirty="0" smtClean="0"/>
                        <a:t>Storage</a:t>
                      </a:r>
                      <a:endParaRPr lang="zh-CN" altLang="en-US" sz="2000" dirty="0"/>
                    </a:p>
                  </a:txBody>
                  <a:tcPr/>
                </a:tc>
                <a:tc>
                  <a:txBody>
                    <a:bodyPr/>
                    <a:lstStyle/>
                    <a:p>
                      <a:pPr algn="ctr"/>
                      <a:r>
                        <a:rPr lang="en-US" altLang="zh-CN" sz="2000" b="0" i="0" dirty="0" smtClean="0"/>
                        <a:t>Global shared parallel storage system, 12.4 </a:t>
                      </a:r>
                      <a:r>
                        <a:rPr lang="en-US" altLang="zh-CN" sz="2000" b="0" i="0" dirty="0" err="1" smtClean="0"/>
                        <a:t>PB</a:t>
                      </a:r>
                      <a:endParaRPr lang="zh-CN" altLang="en-US" sz="2000" b="0" i="0" dirty="0"/>
                    </a:p>
                  </a:txBody>
                  <a:tcPr/>
                </a:tc>
              </a:tr>
              <a:tr h="882193">
                <a:tc>
                  <a:txBody>
                    <a:bodyPr/>
                    <a:lstStyle/>
                    <a:p>
                      <a:r>
                        <a:rPr lang="en-US" altLang="zh-CN" sz="2000" dirty="0" smtClean="0"/>
                        <a:t>Cabinets</a:t>
                      </a:r>
                      <a:endParaRPr lang="zh-CN" altLang="en-US" sz="2000" dirty="0"/>
                    </a:p>
                  </a:txBody>
                  <a:tcPr/>
                </a:tc>
                <a:tc>
                  <a:txBody>
                    <a:bodyPr/>
                    <a:lstStyle/>
                    <a:p>
                      <a:pPr algn="ctr"/>
                      <a:r>
                        <a:rPr lang="en-US" altLang="zh-CN" sz="2000" b="0" i="0" dirty="0" smtClean="0"/>
                        <a:t>125+13+24+8</a:t>
                      </a:r>
                      <a:r>
                        <a:rPr lang="en-US" altLang="zh-CN" sz="2000" b="0" i="0" baseline="0" dirty="0" smtClean="0"/>
                        <a:t> = 170</a:t>
                      </a:r>
                    </a:p>
                    <a:p>
                      <a:pPr algn="ctr"/>
                      <a:r>
                        <a:rPr lang="en-US" altLang="zh-CN" sz="2000" b="0" i="0" baseline="0" dirty="0" smtClean="0"/>
                        <a:t>Compute/Communication/Storage/Service Cabinets</a:t>
                      </a:r>
                      <a:endParaRPr lang="zh-CN" altLang="en-US" sz="2000" b="0" i="0" dirty="0"/>
                    </a:p>
                  </a:txBody>
                  <a:tcPr/>
                </a:tc>
              </a:tr>
              <a:tr h="601857">
                <a:tc>
                  <a:txBody>
                    <a:bodyPr/>
                    <a:lstStyle/>
                    <a:p>
                      <a:r>
                        <a:rPr lang="en-US" altLang="zh-CN" sz="2000" dirty="0" smtClean="0"/>
                        <a:t>Power</a:t>
                      </a:r>
                      <a:endParaRPr lang="zh-CN" altLang="en-US" sz="2000" dirty="0"/>
                    </a:p>
                  </a:txBody>
                  <a:tcPr/>
                </a:tc>
                <a:tc>
                  <a:txBody>
                    <a:bodyPr/>
                    <a:lstStyle/>
                    <a:p>
                      <a:pPr algn="ctr"/>
                      <a:r>
                        <a:rPr lang="en-US" altLang="zh-CN" sz="2000" b="0" i="0" dirty="0" err="1" smtClean="0"/>
                        <a:t>17.8MW</a:t>
                      </a:r>
                      <a:r>
                        <a:rPr lang="en-US" altLang="zh-CN" sz="2000" b="0" i="0" dirty="0" smtClean="0"/>
                        <a:t>   </a:t>
                      </a:r>
                      <a:endParaRPr lang="zh-CN" altLang="en-US" sz="2000" b="0" i="0" dirty="0"/>
                    </a:p>
                  </a:txBody>
                  <a:tcPr/>
                </a:tc>
              </a:tr>
              <a:tr h="407767">
                <a:tc>
                  <a:txBody>
                    <a:bodyPr/>
                    <a:lstStyle/>
                    <a:p>
                      <a:r>
                        <a:rPr lang="en-US" altLang="zh-CN" sz="2000" dirty="0" smtClean="0"/>
                        <a:t>Cooling</a:t>
                      </a:r>
                      <a:endParaRPr lang="zh-CN" altLang="en-US" sz="2000" dirty="0"/>
                    </a:p>
                  </a:txBody>
                  <a:tcPr/>
                </a:tc>
                <a:tc>
                  <a:txBody>
                    <a:bodyPr/>
                    <a:lstStyle/>
                    <a:p>
                      <a:pPr algn="ctr"/>
                      <a:r>
                        <a:rPr lang="en-US" altLang="zh-CN" sz="2000" b="0" i="0" dirty="0" smtClean="0"/>
                        <a:t>Closed Air</a:t>
                      </a:r>
                      <a:r>
                        <a:rPr lang="en-US" altLang="zh-CN" sz="2000" b="0" i="0" baseline="0" dirty="0" smtClean="0"/>
                        <a:t> Cooling System</a:t>
                      </a:r>
                      <a:endParaRPr lang="zh-CN" altLang="en-US" sz="2000" b="0" i="0" dirty="0"/>
                    </a:p>
                  </a:txBody>
                  <a:tcPr/>
                </a:tc>
              </a:tr>
            </a:tbl>
          </a:graphicData>
        </a:graphic>
      </p:graphicFrame>
    </p:spTree>
    <p:extLst>
      <p:ext uri="{BB962C8B-B14F-4D97-AF65-F5344CB8AC3E}">
        <p14:creationId xmlns:p14="http://schemas.microsoft.com/office/powerpoint/2010/main" val="850920289"/>
      </p:ext>
    </p:extLst>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mtClean="0">
                <a:solidFill>
                  <a:srgbClr val="FF0000"/>
                </a:solidFill>
              </a:rPr>
              <a:t>Hardware subsystem of TH-2</a:t>
            </a:r>
            <a:endParaRPr lang="zh-CN" altLang="en-US" smtClean="0">
              <a:solidFill>
                <a:srgbClr val="FF0000"/>
              </a:solidFill>
            </a:endParaRPr>
          </a:p>
        </p:txBody>
      </p:sp>
      <p:pic>
        <p:nvPicPr>
          <p:cNvPr id="21507" name="内容占位符 3" descr="TH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1280" y="1466056"/>
            <a:ext cx="6949440" cy="4114800"/>
          </a:xfrm>
        </p:spPr>
      </p:pic>
    </p:spTree>
    <p:extLst>
      <p:ext uri="{BB962C8B-B14F-4D97-AF65-F5344CB8AC3E}">
        <p14:creationId xmlns:p14="http://schemas.microsoft.com/office/powerpoint/2010/main" val="3350788737"/>
      </p:ext>
    </p:extLst>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smtClean="0">
                <a:solidFill>
                  <a:srgbClr val="FF0000"/>
                </a:solidFill>
              </a:rPr>
              <a:t>Comuter Node of TH-2</a:t>
            </a:r>
            <a:endParaRPr lang="zh-CN" altLang="en-US" smtClean="0">
              <a:solidFill>
                <a:srgbClr val="FF0000"/>
              </a:solidFill>
            </a:endParaRPr>
          </a:p>
        </p:txBody>
      </p:sp>
      <p:pic>
        <p:nvPicPr>
          <p:cNvPr id="22531" name="内容占位符 3" descr="ComputerNode.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31988" y="1125538"/>
            <a:ext cx="7728024" cy="4795837"/>
          </a:xfrm>
        </p:spPr>
      </p:pic>
    </p:spTree>
    <p:extLst>
      <p:ext uri="{BB962C8B-B14F-4D97-AF65-F5344CB8AC3E}">
        <p14:creationId xmlns:p14="http://schemas.microsoft.com/office/powerpoint/2010/main" val="2413243161"/>
      </p:ext>
    </p:extLst>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smtClean="0">
                <a:solidFill>
                  <a:srgbClr val="FF0000"/>
                </a:solidFill>
              </a:rPr>
              <a:t>Comuter Node of TH-2</a:t>
            </a:r>
            <a:endParaRPr lang="zh-CN" altLang="en-US" smtClean="0"/>
          </a:p>
        </p:txBody>
      </p:sp>
      <p:pic>
        <p:nvPicPr>
          <p:cNvPr id="23555" name="内容占位符 3" descr="ComputerNode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5788" y="1125538"/>
            <a:ext cx="7860425" cy="4795837"/>
          </a:xfrm>
        </p:spPr>
      </p:pic>
    </p:spTree>
    <p:extLst>
      <p:ext uri="{BB962C8B-B14F-4D97-AF65-F5344CB8AC3E}">
        <p14:creationId xmlns:p14="http://schemas.microsoft.com/office/powerpoint/2010/main" val="1704844791"/>
      </p:ext>
    </p:extLst>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What’s Computer Architecture</a:t>
            </a:r>
            <a:endParaRPr lang="zh-CN" altLang="en-US" dirty="0"/>
          </a:p>
        </p:txBody>
      </p:sp>
      <p:sp>
        <p:nvSpPr>
          <p:cNvPr id="3" name="内容占位符 2"/>
          <p:cNvSpPr>
            <a:spLocks noGrp="1"/>
          </p:cNvSpPr>
          <p:nvPr>
            <p:ph idx="1"/>
          </p:nvPr>
        </p:nvSpPr>
        <p:spPr/>
        <p:txBody>
          <a:bodyPr/>
          <a:lstStyle/>
          <a:p>
            <a:r>
              <a:rPr lang="en-US" altLang="zh-CN" dirty="0" smtClean="0"/>
              <a:t>Patterson’s talk :</a:t>
            </a:r>
            <a:r>
              <a:rPr lang="zh-CN" altLang="en-US" dirty="0" smtClean="0"/>
              <a:t>　</a:t>
            </a:r>
            <a:r>
              <a:rPr lang="en-US" altLang="zh-CN" dirty="0" smtClean="0"/>
              <a:t>“50 </a:t>
            </a:r>
            <a:r>
              <a:rPr lang="en-US" altLang="zh-CN" dirty="0"/>
              <a:t>years of Computer </a:t>
            </a:r>
            <a:r>
              <a:rPr lang="en-US" altLang="zh-CN" dirty="0" smtClean="0">
                <a:hlinkClick r:id="rId2"/>
              </a:rPr>
              <a:t>Architecture</a:t>
            </a:r>
            <a:r>
              <a:rPr lang="en-US" altLang="zh-CN" dirty="0" smtClean="0"/>
              <a:t>”</a:t>
            </a:r>
            <a:endParaRPr lang="en-US" altLang="zh-CN" b="1" dirty="0" smtClean="0">
              <a:solidFill>
                <a:srgbClr val="3333FF"/>
              </a:solidFill>
            </a:endParaRPr>
          </a:p>
          <a:p>
            <a:pPr lvl="1"/>
            <a:r>
              <a:rPr lang="en-US" altLang="zh-CN" sz="2800" b="1" dirty="0">
                <a:solidFill>
                  <a:srgbClr val="3333FF"/>
                </a:solidFill>
              </a:rPr>
              <a:t>https://www.bilibili.com/video/av46710093/</a:t>
            </a:r>
          </a:p>
          <a:p>
            <a:endParaRPr lang="en-US" altLang="zh-CN" b="1" dirty="0" smtClean="0">
              <a:solidFill>
                <a:srgbClr val="3333FF"/>
              </a:solidFill>
            </a:endParaRPr>
          </a:p>
          <a:p>
            <a:r>
              <a:rPr lang="en-US" altLang="zh-CN" dirty="0"/>
              <a:t>The future of computing- a conversation with John Hennessy</a:t>
            </a:r>
          </a:p>
          <a:p>
            <a:pPr lvl="1"/>
            <a:r>
              <a:rPr lang="en-US" altLang="zh-CN" sz="2800" b="1" dirty="0">
                <a:solidFill>
                  <a:srgbClr val="3333FF"/>
                </a:solidFill>
              </a:rPr>
              <a:t>https://www.bilibili.com/video/av23283946/</a:t>
            </a:r>
          </a:p>
          <a:p>
            <a:endParaRPr lang="en-US" altLang="zh-CN" b="1" dirty="0" smtClean="0">
              <a:solidFill>
                <a:srgbClr val="3333FF"/>
              </a:solidFill>
            </a:endParaRPr>
          </a:p>
          <a:p>
            <a:r>
              <a:rPr lang="en-US" altLang="zh-CN" b="1" dirty="0" smtClean="0">
                <a:solidFill>
                  <a:srgbClr val="3333FF"/>
                </a:solidFill>
              </a:rPr>
              <a:t>Technology</a:t>
            </a:r>
            <a:r>
              <a:rPr lang="en-US" altLang="zh-CN" b="1" dirty="0" smtClean="0"/>
              <a:t> </a:t>
            </a:r>
          </a:p>
          <a:p>
            <a:pPr lvl="1"/>
            <a:r>
              <a:rPr lang="en-US" altLang="zh-CN" dirty="0" smtClean="0">
                <a:solidFill>
                  <a:srgbClr val="FF0000"/>
                </a:solidFill>
              </a:rPr>
              <a:t>A key factor </a:t>
            </a:r>
            <a:r>
              <a:rPr lang="en-US" altLang="zh-CN" dirty="0" smtClean="0"/>
              <a:t> in the long run of CPU performance improvement.</a:t>
            </a:r>
            <a:endParaRPr lang="zh-CN" altLang="en-US" dirty="0"/>
          </a:p>
        </p:txBody>
      </p:sp>
    </p:spTree>
  </p:cSld>
  <p:clrMapOvr>
    <a:masterClrMapping/>
  </p:clrMapOvr>
  <p:transition spd="slow">
    <p:pull dir="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smtClean="0">
                <a:solidFill>
                  <a:srgbClr val="FF0000"/>
                </a:solidFill>
              </a:rPr>
              <a:t>Computer Array of TH-2</a:t>
            </a:r>
            <a:endParaRPr lang="zh-CN" altLang="en-US" smtClean="0">
              <a:solidFill>
                <a:srgbClr val="FF0000"/>
              </a:solidFill>
            </a:endParaRPr>
          </a:p>
        </p:txBody>
      </p:sp>
      <p:pic>
        <p:nvPicPr>
          <p:cNvPr id="24579" name="内容占位符 3" descr="computerArray.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95438" y="1103314"/>
            <a:ext cx="8786812" cy="5826125"/>
          </a:xfrm>
        </p:spPr>
      </p:pic>
    </p:spTree>
    <p:extLst>
      <p:ext uri="{BB962C8B-B14F-4D97-AF65-F5344CB8AC3E}">
        <p14:creationId xmlns:p14="http://schemas.microsoft.com/office/powerpoint/2010/main" val="626536715"/>
      </p:ext>
    </p:extLst>
  </p:cSld>
  <p:clrMapOvr>
    <a:masterClrMapping/>
  </p:clrMapOvr>
  <p:transition spd="slow">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7408" y="4237964"/>
            <a:ext cx="10361746" cy="2629999"/>
          </a:xfrm>
        </p:spPr>
      </p:pic>
      <p:sp>
        <p:nvSpPr>
          <p:cNvPr id="4" name="Rectangle 2"/>
          <p:cNvSpPr txBox="1">
            <a:spLocks noRot="1" noChangeArrowheads="1"/>
          </p:cNvSpPr>
          <p:nvPr/>
        </p:nvSpPr>
        <p:spPr bwMode="auto">
          <a:xfrm>
            <a:off x="2073193" y="-171400"/>
            <a:ext cx="775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pPr eaLnBrk="1" hangingPunct="1">
              <a:defRPr/>
            </a:pPr>
            <a:r>
              <a:rPr lang="en-US" altLang="zh-CN" kern="0" dirty="0">
                <a:solidFill>
                  <a:schemeClr val="bg1"/>
                </a:solidFill>
              </a:rPr>
              <a:t>About </a:t>
            </a:r>
            <a:r>
              <a:rPr lang="en-US" altLang="zh-CN" kern="0" dirty="0" err="1">
                <a:solidFill>
                  <a:schemeClr val="bg1"/>
                </a:solidFill>
              </a:rPr>
              <a:t>Taihulight</a:t>
            </a:r>
            <a:r>
              <a:rPr lang="zh-CN" altLang="en-US" kern="0" dirty="0">
                <a:solidFill>
                  <a:schemeClr val="bg1"/>
                </a:solidFill>
              </a:rPr>
              <a:t>太湖之光</a:t>
            </a:r>
            <a:r>
              <a:rPr lang="en-US" altLang="zh-CN" kern="0" dirty="0">
                <a:solidFill>
                  <a:schemeClr val="bg1"/>
                </a:solidFill>
              </a:rPr>
              <a:t> </a:t>
            </a:r>
          </a:p>
        </p:txBody>
      </p:sp>
      <p:sp>
        <p:nvSpPr>
          <p:cNvPr id="6" name="Rectangle 3"/>
          <p:cNvSpPr txBox="1">
            <a:spLocks noRot="1" noChangeArrowheads="1"/>
          </p:cNvSpPr>
          <p:nvPr/>
        </p:nvSpPr>
        <p:spPr bwMode="auto">
          <a:xfrm>
            <a:off x="1703512" y="1124744"/>
            <a:ext cx="907256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6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3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36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80000"/>
              </a:lnSpc>
              <a:defRPr/>
            </a:pPr>
            <a:r>
              <a:rPr lang="en-US" altLang="zh-CN" sz="2400" dirty="0"/>
              <a:t>40960  Chinese-designed </a:t>
            </a:r>
            <a:r>
              <a:rPr lang="en-US" altLang="zh-CN" sz="2400" dirty="0">
                <a:solidFill>
                  <a:srgbClr val="3333FF"/>
                </a:solidFill>
              </a:rPr>
              <a:t>SW26010 </a:t>
            </a:r>
            <a:r>
              <a:rPr lang="en-US" altLang="zh-CN" sz="2400" dirty="0" err="1">
                <a:solidFill>
                  <a:srgbClr val="3333FF"/>
                </a:solidFill>
              </a:rPr>
              <a:t>manycore</a:t>
            </a:r>
            <a:r>
              <a:rPr lang="en-US" altLang="zh-CN" sz="2400" dirty="0"/>
              <a:t> 64-bit </a:t>
            </a:r>
            <a:r>
              <a:rPr lang="en-US" altLang="zh-CN" sz="2400" dirty="0">
                <a:solidFill>
                  <a:srgbClr val="3333FF"/>
                </a:solidFill>
              </a:rPr>
              <a:t>RISC processors</a:t>
            </a:r>
          </a:p>
          <a:p>
            <a:pPr marL="0" indent="0" eaLnBrk="1" hangingPunct="1">
              <a:lnSpc>
                <a:spcPct val="80000"/>
              </a:lnSpc>
              <a:buNone/>
              <a:defRPr/>
            </a:pPr>
            <a:r>
              <a:rPr lang="en-US" altLang="zh-CN" sz="2400" dirty="0"/>
              <a:t>    X  (256 processing cores  + 4 auxiliary cores ) per </a:t>
            </a:r>
            <a:r>
              <a:rPr lang="en-US" altLang="zh-CN" sz="2400" dirty="0">
                <a:solidFill>
                  <a:srgbClr val="FF0000"/>
                </a:solidFill>
              </a:rPr>
              <a:t>SW26010</a:t>
            </a:r>
            <a:r>
              <a:rPr lang="en-US" altLang="zh-CN" sz="2400" dirty="0"/>
              <a:t> </a:t>
            </a:r>
          </a:p>
          <a:p>
            <a:pPr marL="0" indent="0" eaLnBrk="1" hangingPunct="1">
              <a:lnSpc>
                <a:spcPct val="80000"/>
              </a:lnSpc>
              <a:buNone/>
              <a:defRPr/>
            </a:pPr>
            <a:r>
              <a:rPr lang="en-US" altLang="zh-CN" sz="2400" b="1" kern="0" dirty="0">
                <a:solidFill>
                  <a:srgbClr val="0000FF"/>
                </a:solidFill>
              </a:rPr>
              <a:t>    =</a:t>
            </a:r>
            <a:r>
              <a:rPr lang="en-US" altLang="zh-CN" sz="2400" dirty="0">
                <a:solidFill>
                  <a:srgbClr val="222222"/>
                </a:solidFill>
              </a:rPr>
              <a:t> 10,649,600 CPU cores</a:t>
            </a:r>
            <a:endParaRPr lang="en-US" altLang="zh-CN" sz="2400" b="1" kern="0" dirty="0">
              <a:solidFill>
                <a:srgbClr val="0000FF"/>
              </a:solidFill>
            </a:endParaRPr>
          </a:p>
          <a:p>
            <a:pPr eaLnBrk="1" hangingPunct="1">
              <a:lnSpc>
                <a:spcPct val="80000"/>
              </a:lnSpc>
              <a:defRPr/>
            </a:pPr>
            <a:r>
              <a:rPr lang="en-US" altLang="zh-CN" sz="2800" dirty="0" smtClean="0"/>
              <a:t>The </a:t>
            </a:r>
            <a:r>
              <a:rPr lang="en-US" altLang="zh-CN" sz="2800" dirty="0"/>
              <a:t>processing cores feature 64 KB of </a:t>
            </a:r>
            <a:r>
              <a:rPr lang="en-US" altLang="zh-CN" sz="2800" dirty="0">
                <a:solidFill>
                  <a:srgbClr val="3333FF"/>
                </a:solidFill>
              </a:rPr>
              <a:t>scratchpad memory</a:t>
            </a:r>
            <a:r>
              <a:rPr lang="en-US" altLang="zh-CN" sz="2800" dirty="0"/>
              <a:t> for data (and 16 KB</a:t>
            </a:r>
            <a:r>
              <a:rPr lang="en-US" altLang="zh-CN" sz="2800" baseline="30000" dirty="0"/>
              <a:t> </a:t>
            </a:r>
            <a:r>
              <a:rPr lang="en-US" altLang="zh-CN" sz="2800" dirty="0"/>
              <a:t>for instructions) and communicate via a </a:t>
            </a:r>
            <a:r>
              <a:rPr lang="en-US" altLang="zh-CN" sz="2800" dirty="0">
                <a:solidFill>
                  <a:srgbClr val="3333FF"/>
                </a:solidFill>
              </a:rPr>
              <a:t>network on a chip</a:t>
            </a:r>
            <a:r>
              <a:rPr lang="en-US" altLang="zh-CN" sz="2800" dirty="0"/>
              <a:t>, </a:t>
            </a:r>
          </a:p>
          <a:p>
            <a:pPr eaLnBrk="1" hangingPunct="1">
              <a:lnSpc>
                <a:spcPct val="80000"/>
              </a:lnSpc>
              <a:defRPr/>
            </a:pPr>
            <a:r>
              <a:rPr lang="en-US" altLang="zh-CN" sz="2800" b="1" kern="0" dirty="0" smtClean="0">
                <a:solidFill>
                  <a:srgbClr val="0000FF"/>
                </a:solidFill>
              </a:rPr>
              <a:t>OS</a:t>
            </a:r>
            <a:r>
              <a:rPr lang="en-US" altLang="zh-CN" sz="2800" b="1" kern="0" dirty="0">
                <a:solidFill>
                  <a:srgbClr val="0000FF"/>
                </a:solidFill>
              </a:rPr>
              <a:t>:  </a:t>
            </a:r>
            <a:r>
              <a:rPr lang="en-US" altLang="zh-CN" sz="2800" dirty="0"/>
              <a:t>Sunway </a:t>
            </a:r>
            <a:r>
              <a:rPr lang="en-US" altLang="zh-CN" sz="2800" dirty="0" err="1"/>
              <a:t>RaiseOS</a:t>
            </a:r>
            <a:r>
              <a:rPr lang="en-US" altLang="zh-CN" sz="2800" dirty="0"/>
              <a:t> 2.0.5 on </a:t>
            </a:r>
            <a:r>
              <a:rPr lang="en-US" altLang="zh-CN" sz="2800" dirty="0" err="1"/>
              <a:t>linux</a:t>
            </a:r>
            <a:r>
              <a:rPr lang="en-US" altLang="zh-CN" sz="2800" dirty="0"/>
              <a:t> with its </a:t>
            </a:r>
            <a:r>
              <a:rPr lang="en-US" altLang="zh-CN" sz="2800" dirty="0" err="1"/>
              <a:t>its</a:t>
            </a:r>
            <a:r>
              <a:rPr lang="en-US" altLang="zh-CN" sz="2800" dirty="0"/>
              <a:t> own customized implementation of </a:t>
            </a:r>
            <a:r>
              <a:rPr lang="en-US" altLang="zh-CN" sz="2800" dirty="0">
                <a:solidFill>
                  <a:srgbClr val="3333FF"/>
                </a:solidFill>
              </a:rPr>
              <a:t>OpenACC2.0</a:t>
            </a:r>
          </a:p>
        </p:txBody>
      </p:sp>
    </p:spTree>
    <p:extLst>
      <p:ext uri="{BB962C8B-B14F-4D97-AF65-F5344CB8AC3E}">
        <p14:creationId xmlns:p14="http://schemas.microsoft.com/office/powerpoint/2010/main" val="3154868885"/>
      </p:ext>
    </p:extLst>
  </p:cSld>
  <p:clrMapOvr>
    <a:masterClrMapping/>
  </p:clrMapOvr>
  <p:transition spd="slow">
    <p:pull dir="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836614"/>
            <a:ext cx="9036050" cy="621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矩形 5"/>
          <p:cNvSpPr>
            <a:spLocks noChangeArrowheads="1"/>
          </p:cNvSpPr>
          <p:nvPr/>
        </p:nvSpPr>
        <p:spPr bwMode="auto">
          <a:xfrm>
            <a:off x="1631951" y="1773238"/>
            <a:ext cx="8856663" cy="576262"/>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endParaRPr lang="zh-CN" altLang="en-US" sz="1800">
              <a:solidFill>
                <a:srgbClr val="FF0000"/>
              </a:solidFill>
              <a:latin typeface="Tahoma" panose="020B0604030504040204" pitchFamily="34" charset="0"/>
            </a:endParaRPr>
          </a:p>
        </p:txBody>
      </p:sp>
      <p:sp>
        <p:nvSpPr>
          <p:cNvPr id="23557" name="矩形 7"/>
          <p:cNvSpPr>
            <a:spLocks noChangeArrowheads="1"/>
          </p:cNvSpPr>
          <p:nvPr/>
        </p:nvSpPr>
        <p:spPr bwMode="auto">
          <a:xfrm>
            <a:off x="1631951" y="2997201"/>
            <a:ext cx="8856663" cy="576263"/>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endParaRPr lang="zh-CN" altLang="en-US" sz="1800">
              <a:solidFill>
                <a:srgbClr val="FF0000"/>
              </a:solidFill>
              <a:latin typeface="Tahoma" panose="020B0604030504040204" pitchFamily="34" charset="0"/>
            </a:endParaRPr>
          </a:p>
        </p:txBody>
      </p:sp>
      <p:sp>
        <p:nvSpPr>
          <p:cNvPr id="9" name="矩形 8"/>
          <p:cNvSpPr/>
          <p:nvPr/>
        </p:nvSpPr>
        <p:spPr>
          <a:xfrm>
            <a:off x="2870200" y="3683001"/>
            <a:ext cx="6559550" cy="138499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altLang="zh-CN" dirty="0">
                <a:solidFill>
                  <a:srgbClr val="333333"/>
                </a:solidFill>
                <a:latin typeface="arial" panose="020B0604020202020204" pitchFamily="34" charset="0"/>
              </a:rPr>
              <a:t>Summit”</a:t>
            </a:r>
            <a:r>
              <a:rPr lang="zh-CN" altLang="en-US" dirty="0">
                <a:solidFill>
                  <a:srgbClr val="333333"/>
                </a:solidFill>
                <a:latin typeface="arial" panose="020B0604020202020204" pitchFamily="34" charset="0"/>
              </a:rPr>
              <a:t>的计算能力比神威</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太湖之光要快</a:t>
            </a:r>
            <a:r>
              <a:rPr lang="en-US" altLang="zh-CN" dirty="0">
                <a:solidFill>
                  <a:srgbClr val="333333"/>
                </a:solidFill>
                <a:latin typeface="arial" panose="020B0604020202020204" pitchFamily="34" charset="0"/>
              </a:rPr>
              <a:t>60%</a:t>
            </a:r>
            <a:r>
              <a:rPr lang="zh-CN" altLang="en-US" dirty="0">
                <a:solidFill>
                  <a:srgbClr val="333333"/>
                </a:solidFill>
                <a:latin typeface="arial" panose="020B0604020202020204" pitchFamily="34" charset="0"/>
              </a:rPr>
              <a:t>，比前美国超级计算机“</a:t>
            </a:r>
            <a:r>
              <a:rPr lang="en-US" altLang="zh-CN" dirty="0">
                <a:solidFill>
                  <a:srgbClr val="333333"/>
                </a:solidFill>
                <a:latin typeface="arial" panose="020B0604020202020204" pitchFamily="34" charset="0"/>
              </a:rPr>
              <a:t>Titan</a:t>
            </a:r>
            <a:r>
              <a:rPr lang="zh-CN" altLang="en-US" dirty="0">
                <a:solidFill>
                  <a:srgbClr val="333333"/>
                </a:solidFill>
                <a:latin typeface="arial" panose="020B0604020202020204" pitchFamily="34" charset="0"/>
              </a:rPr>
              <a:t>（泰坦）”要快</a:t>
            </a:r>
            <a:r>
              <a:rPr lang="en-US" altLang="zh-CN" dirty="0">
                <a:solidFill>
                  <a:srgbClr val="333333"/>
                </a:solidFill>
                <a:latin typeface="arial" panose="020B0604020202020204" pitchFamily="34" charset="0"/>
              </a:rPr>
              <a:t>8</a:t>
            </a:r>
            <a:r>
              <a:rPr lang="zh-CN" altLang="en-US" dirty="0">
                <a:solidFill>
                  <a:srgbClr val="333333"/>
                </a:solidFill>
                <a:latin typeface="arial" panose="020B0604020202020204" pitchFamily="34" charset="0"/>
              </a:rPr>
              <a:t>倍。</a:t>
            </a:r>
            <a:endParaRPr lang="zh-CN" altLang="en-US" dirty="0"/>
          </a:p>
        </p:txBody>
      </p:sp>
      <p:sp>
        <p:nvSpPr>
          <p:cNvPr id="2" name="标题 1"/>
          <p:cNvSpPr>
            <a:spLocks noGrp="1"/>
          </p:cNvSpPr>
          <p:nvPr>
            <p:ph type="title"/>
          </p:nvPr>
        </p:nvSpPr>
        <p:spPr>
          <a:xfrm>
            <a:off x="2870201" y="1"/>
            <a:ext cx="7618413" cy="847879"/>
          </a:xfrm>
        </p:spPr>
        <p:txBody>
          <a:bodyPr/>
          <a:lstStyle/>
          <a:p>
            <a:r>
              <a:rPr lang="en-US" altLang="zh-CN" sz="2400" dirty="0">
                <a:ea typeface="黑体" panose="02010609060101010101" pitchFamily="49" charset="-122"/>
              </a:rPr>
              <a:t>Fastest Supercomputer  in the world</a:t>
            </a:r>
            <a:br>
              <a:rPr lang="en-US" altLang="zh-CN" sz="2400" dirty="0">
                <a:ea typeface="黑体" panose="02010609060101010101" pitchFamily="49" charset="-122"/>
              </a:rPr>
            </a:br>
            <a:r>
              <a:rPr lang="en-US" altLang="zh-CN" sz="1600" dirty="0">
                <a:solidFill>
                  <a:schemeClr val="bg1"/>
                </a:solidFill>
              </a:rPr>
              <a:t>from </a:t>
            </a:r>
            <a:r>
              <a:rPr lang="en-US" altLang="zh-CN" sz="1600" u="sng" dirty="0">
                <a:solidFill>
                  <a:srgbClr val="FFFF00"/>
                </a:solidFill>
              </a:rPr>
              <a:t>http://top500.org/</a:t>
            </a:r>
            <a:r>
              <a:rPr lang="en-US" altLang="zh-CN" sz="1600" dirty="0">
                <a:solidFill>
                  <a:srgbClr val="FFFF00"/>
                </a:solidFill>
                <a:ea typeface="黑体" panose="02010609060101010101" pitchFamily="49" charset="-122"/>
              </a:rPr>
              <a:t> </a:t>
            </a:r>
            <a:r>
              <a:rPr lang="en-US" altLang="zh-CN" sz="1600" dirty="0">
                <a:ea typeface="黑体" panose="02010609060101010101" pitchFamily="49" charset="-122"/>
              </a:rPr>
              <a:t>    June. 2018</a:t>
            </a:r>
            <a:endParaRPr lang="zh-CN" altLang="en-US" sz="1600" dirty="0"/>
          </a:p>
        </p:txBody>
      </p:sp>
    </p:spTree>
    <p:extLst>
      <p:ext uri="{BB962C8B-B14F-4D97-AF65-F5344CB8AC3E}">
        <p14:creationId xmlns:p14="http://schemas.microsoft.com/office/powerpoint/2010/main" val="351476687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Newest Top 10    June 2020</a:t>
            </a:r>
            <a:endParaRPr lang="zh-CN" altLang="en-US" dirty="0"/>
          </a:p>
        </p:txBody>
      </p:sp>
      <p:sp>
        <p:nvSpPr>
          <p:cNvPr id="3" name="日期占位符 2"/>
          <p:cNvSpPr>
            <a:spLocks noGrp="1"/>
          </p:cNvSpPr>
          <p:nvPr>
            <p:ph type="dt" sz="half" idx="4294967295"/>
          </p:nvPr>
        </p:nvSpPr>
        <p:spPr>
          <a:xfrm>
            <a:off x="0" y="6356350"/>
            <a:ext cx="2743200" cy="365125"/>
          </a:xfrm>
          <a:prstGeom prst="rect">
            <a:avLst/>
          </a:prstGeom>
        </p:spPr>
        <p:txBody>
          <a:bodyPr/>
          <a:lstStyle/>
          <a:p>
            <a:fld id="{ADE08FF5-7A9D-4A6F-92D3-1B6B6E79B714}" type="datetime1">
              <a:rPr lang="zh-CN" altLang="en-US" smtClean="0"/>
              <a:t>2021/9/19</a:t>
            </a:fld>
            <a:endParaRPr lang="zh-CN" altLang="en-US"/>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6168008" y="1050787"/>
            <a:ext cx="5274310" cy="5507990"/>
          </a:xfrm>
          <a:prstGeom prst="rect">
            <a:avLst/>
          </a:prstGeom>
        </p:spPr>
      </p:pic>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767408" y="1050787"/>
            <a:ext cx="5274310" cy="5840816"/>
          </a:xfrm>
          <a:prstGeom prst="rect">
            <a:avLst/>
          </a:prstGeom>
        </p:spPr>
      </p:pic>
      <p:sp>
        <p:nvSpPr>
          <p:cNvPr id="11" name="椭圆 10"/>
          <p:cNvSpPr/>
          <p:nvPr/>
        </p:nvSpPr>
        <p:spPr>
          <a:xfrm>
            <a:off x="4439816" y="1628800"/>
            <a:ext cx="1152128"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840416" y="1628800"/>
            <a:ext cx="1008112"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9239570"/>
      </p:ext>
    </p:extLst>
  </p:cSld>
  <p:clrMapOvr>
    <a:masterClrMapping/>
  </p:clrMapOvr>
  <p:transition spd="slow">
    <p:pull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1776480" y="-66131"/>
            <a:ext cx="8621713" cy="936625"/>
          </a:xfrm>
        </p:spPr>
        <p:txBody>
          <a:bodyPr/>
          <a:lstStyle/>
          <a:p>
            <a:r>
              <a:rPr lang="en-US" altLang="zh-CN" b="1" dirty="0" smtClean="0"/>
              <a:t>Chip technology </a:t>
            </a:r>
            <a:endParaRPr lang="zh-CN" altLang="en-US" b="1" dirty="0" smtClean="0"/>
          </a:p>
        </p:txBody>
      </p:sp>
      <p:graphicFrame>
        <p:nvGraphicFramePr>
          <p:cNvPr id="7" name="图示 6"/>
          <p:cNvGraphicFramePr/>
          <p:nvPr>
            <p:extLst>
              <p:ext uri="{D42A27DB-BD31-4B8C-83A1-F6EECF244321}">
                <p14:modId xmlns:p14="http://schemas.microsoft.com/office/powerpoint/2010/main" val="4190042685"/>
              </p:ext>
            </p:extLst>
          </p:nvPr>
        </p:nvGraphicFramePr>
        <p:xfrm>
          <a:off x="1919536" y="1412777"/>
          <a:ext cx="7816850" cy="4804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a:spLocks noChangeArrowheads="1"/>
          </p:cNvSpPr>
          <p:nvPr/>
        </p:nvSpPr>
        <p:spPr bwMode="auto">
          <a:xfrm>
            <a:off x="6086091" y="1004095"/>
            <a:ext cx="42846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t>高纯硅要求</a:t>
            </a:r>
            <a:r>
              <a:rPr lang="en-US" altLang="zh-CN" sz="1800" dirty="0"/>
              <a:t>99.999999999%,</a:t>
            </a:r>
            <a:r>
              <a:rPr lang="zh-CN" altLang="en-US" sz="1800" dirty="0"/>
              <a:t>几乎全赖进口，</a:t>
            </a:r>
            <a:r>
              <a:rPr lang="zh-CN" altLang="en-US" sz="1800" b="1" dirty="0"/>
              <a:t>传统霸主依然是德国</a:t>
            </a:r>
            <a:r>
              <a:rPr lang="en-US" altLang="zh-CN" sz="1800" b="1" dirty="0"/>
              <a:t>Wacker</a:t>
            </a:r>
            <a:r>
              <a:rPr lang="zh-CN" altLang="en-US" sz="1800" b="1" dirty="0"/>
              <a:t>和美国</a:t>
            </a:r>
            <a:r>
              <a:rPr lang="en-US" altLang="zh-CN" sz="1800" b="1" dirty="0"/>
              <a:t>Hemlock(</a:t>
            </a:r>
            <a:r>
              <a:rPr lang="zh-CN" altLang="en-US" sz="1800" b="1" dirty="0"/>
              <a:t>美日合资</a:t>
            </a:r>
            <a:r>
              <a:rPr lang="en-US" altLang="zh-CN" sz="1800" b="1" dirty="0"/>
              <a:t>)</a:t>
            </a:r>
            <a:endParaRPr lang="zh-CN" altLang="en-US" sz="1800" dirty="0"/>
          </a:p>
        </p:txBody>
      </p:sp>
      <p:sp>
        <p:nvSpPr>
          <p:cNvPr id="9" name="文本框 8"/>
          <p:cNvSpPr txBox="1">
            <a:spLocks noChangeArrowheads="1"/>
          </p:cNvSpPr>
          <p:nvPr/>
        </p:nvSpPr>
        <p:spPr bwMode="auto">
          <a:xfrm>
            <a:off x="8228422" y="2703421"/>
            <a:ext cx="243957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600" b="1" dirty="0"/>
              <a:t>一块</a:t>
            </a:r>
            <a:r>
              <a:rPr lang="en-US" altLang="zh-CN" sz="1600" b="1" dirty="0"/>
              <a:t>300mm</a:t>
            </a:r>
            <a:r>
              <a:rPr lang="zh-CN" altLang="en-US" sz="1600" b="1" dirty="0"/>
              <a:t>直径的晶圆，</a:t>
            </a:r>
            <a:r>
              <a:rPr lang="en-US" altLang="zh-CN" sz="1600" b="1" dirty="0"/>
              <a:t>16nm</a:t>
            </a:r>
            <a:r>
              <a:rPr lang="zh-CN" altLang="en-US" sz="1600" b="1" dirty="0"/>
              <a:t>工艺可以做出</a:t>
            </a:r>
            <a:r>
              <a:rPr lang="en-US" altLang="zh-CN" sz="1600" b="1" dirty="0"/>
              <a:t>100</a:t>
            </a:r>
            <a:r>
              <a:rPr lang="zh-CN" altLang="en-US" sz="1600" b="1" dirty="0"/>
              <a:t>块芯片，</a:t>
            </a:r>
            <a:r>
              <a:rPr lang="en-US" altLang="zh-CN" sz="1600" b="1" dirty="0"/>
              <a:t>10nm</a:t>
            </a:r>
            <a:r>
              <a:rPr lang="zh-CN" altLang="en-US" sz="1600" b="1" dirty="0"/>
              <a:t>工艺可以做出</a:t>
            </a:r>
            <a:r>
              <a:rPr lang="en-US" altLang="zh-CN" sz="1600" b="1" dirty="0"/>
              <a:t>210</a:t>
            </a:r>
            <a:r>
              <a:rPr lang="zh-CN" altLang="en-US" sz="1600" b="1" dirty="0"/>
              <a:t>块芯片，价格可便宜了一半</a:t>
            </a:r>
            <a:endParaRPr lang="zh-CN" altLang="en-US" sz="1600" dirty="0"/>
          </a:p>
        </p:txBody>
      </p:sp>
      <p:sp>
        <p:nvSpPr>
          <p:cNvPr id="10" name="矩形 9"/>
          <p:cNvSpPr>
            <a:spLocks noChangeArrowheads="1"/>
          </p:cNvSpPr>
          <p:nvPr/>
        </p:nvSpPr>
        <p:spPr bwMode="auto">
          <a:xfrm>
            <a:off x="6384032" y="4199046"/>
            <a:ext cx="450634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i="0" dirty="0">
                <a:solidFill>
                  <a:srgbClr val="974806"/>
                </a:solidFill>
                <a:latin typeface="-apple-system-font"/>
              </a:rPr>
              <a:t>美英特尔、韩三星、日东芝、意法半导体；台湾的：旺宏电子；中国华润微电子等。             但</a:t>
            </a:r>
            <a:r>
              <a:rPr lang="zh-CN" altLang="en-US" sz="1800" b="1" i="0" dirty="0">
                <a:solidFill>
                  <a:srgbClr val="FF0000"/>
                </a:solidFill>
                <a:latin typeface="-apple-system-font"/>
              </a:rPr>
              <a:t>中国高端芯片几乎空白</a:t>
            </a:r>
            <a:endParaRPr lang="en-US" altLang="zh-CN" sz="1800" b="1" i="0" dirty="0">
              <a:solidFill>
                <a:srgbClr val="FF0000"/>
              </a:solidFill>
              <a:latin typeface="-apple-system-font"/>
            </a:endParaRPr>
          </a:p>
        </p:txBody>
      </p:sp>
      <p:sp>
        <p:nvSpPr>
          <p:cNvPr id="11" name="文本框 10"/>
          <p:cNvSpPr txBox="1">
            <a:spLocks noChangeArrowheads="1"/>
          </p:cNvSpPr>
          <p:nvPr/>
        </p:nvSpPr>
        <p:spPr bwMode="auto">
          <a:xfrm>
            <a:off x="6067699" y="5756441"/>
            <a:ext cx="35083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t>高通、博通、</a:t>
            </a:r>
            <a:r>
              <a:rPr lang="en-US" altLang="zh-CN" sz="1800" b="1" dirty="0"/>
              <a:t>AMD</a:t>
            </a:r>
            <a:r>
              <a:rPr lang="zh-CN" altLang="en-US" sz="1800" b="1" dirty="0"/>
              <a:t>，</a:t>
            </a:r>
            <a:endParaRPr lang="en-US" altLang="zh-CN" sz="1800" b="1" dirty="0"/>
          </a:p>
          <a:p>
            <a:r>
              <a:rPr lang="zh-CN" altLang="en-US" sz="1800" b="1" dirty="0"/>
              <a:t>中国台湾的联发科，</a:t>
            </a:r>
            <a:endParaRPr lang="en-US" altLang="zh-CN" sz="1800" b="1" dirty="0"/>
          </a:p>
          <a:p>
            <a:r>
              <a:rPr lang="zh-CN" altLang="en-US" sz="1800" b="1" dirty="0"/>
              <a:t>大陆的华为海思</a:t>
            </a:r>
            <a:endParaRPr lang="zh-CN" altLang="en-US" sz="1800" dirty="0">
              <a:solidFill>
                <a:srgbClr val="FF0000"/>
              </a:solidFill>
            </a:endParaRPr>
          </a:p>
        </p:txBody>
      </p:sp>
      <p:sp>
        <p:nvSpPr>
          <p:cNvPr id="12" name="矩形 11"/>
          <p:cNvSpPr>
            <a:spLocks noChangeArrowheads="1"/>
          </p:cNvSpPr>
          <p:nvPr/>
        </p:nvSpPr>
        <p:spPr bwMode="auto">
          <a:xfrm>
            <a:off x="7364735" y="5152827"/>
            <a:ext cx="3452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974806"/>
                </a:solidFill>
                <a:latin typeface="-apple-system-font"/>
              </a:rPr>
              <a:t>晶圆代工厂：</a:t>
            </a:r>
            <a:endParaRPr lang="en-US" altLang="zh-CN" sz="1800" b="1" dirty="0">
              <a:solidFill>
                <a:srgbClr val="974806"/>
              </a:solidFill>
              <a:latin typeface="-apple-system-font"/>
            </a:endParaRPr>
          </a:p>
          <a:p>
            <a:r>
              <a:rPr lang="en-US" altLang="zh-CN" sz="1800" b="1" dirty="0">
                <a:solidFill>
                  <a:srgbClr val="974806"/>
                </a:solidFill>
                <a:latin typeface="-apple-system-font"/>
              </a:rPr>
              <a:t>   </a:t>
            </a:r>
            <a:r>
              <a:rPr lang="zh-CN" altLang="en-US" sz="1800" b="1" dirty="0">
                <a:solidFill>
                  <a:srgbClr val="0070C0"/>
                </a:solidFill>
                <a:latin typeface="-apple-system-font"/>
              </a:rPr>
              <a:t>台积电，</a:t>
            </a:r>
            <a:r>
              <a:rPr lang="zh-CN" altLang="en-US" sz="1800" b="1" dirty="0">
                <a:solidFill>
                  <a:srgbClr val="0070C0"/>
                </a:solidFill>
              </a:rPr>
              <a:t>中芯国际</a:t>
            </a:r>
            <a:endParaRPr lang="zh-CN" altLang="en-US" sz="1800" dirty="0">
              <a:solidFill>
                <a:srgbClr val="0070C0"/>
              </a:solidFill>
            </a:endParaRPr>
          </a:p>
        </p:txBody>
      </p:sp>
      <p:sp>
        <p:nvSpPr>
          <p:cNvPr id="13" name="矩形 12"/>
          <p:cNvSpPr>
            <a:spLocks noChangeArrowheads="1"/>
          </p:cNvSpPr>
          <p:nvPr/>
        </p:nvSpPr>
        <p:spPr bwMode="auto">
          <a:xfrm>
            <a:off x="3288284" y="5484690"/>
            <a:ext cx="28797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pple-system-font"/>
              </a:rPr>
              <a:t>光刻机</a:t>
            </a:r>
            <a:r>
              <a:rPr lang="zh-CN" altLang="en-US" sz="1800" b="1" dirty="0">
                <a:solidFill>
                  <a:srgbClr val="974806"/>
                </a:solidFill>
                <a:latin typeface="-apple-system-font"/>
              </a:rPr>
              <a:t>，荷兰阿斯麦公司</a:t>
            </a:r>
            <a:r>
              <a:rPr lang="en-US" altLang="zh-CN" sz="1800" b="1" dirty="0">
                <a:solidFill>
                  <a:srgbClr val="974806"/>
                </a:solidFill>
                <a:latin typeface="-apple-system-font"/>
              </a:rPr>
              <a:t>(ASML)</a:t>
            </a:r>
            <a:r>
              <a:rPr lang="zh-CN" altLang="en-US" sz="1800" b="1" dirty="0">
                <a:solidFill>
                  <a:srgbClr val="333399"/>
                </a:solidFill>
                <a:latin typeface="-apple-system-font"/>
              </a:rPr>
              <a:t>唯一</a:t>
            </a:r>
            <a:r>
              <a:rPr lang="zh-CN" altLang="en-US" sz="1800" b="1" dirty="0"/>
              <a:t>高端光刻机生产商（</a:t>
            </a:r>
            <a:r>
              <a:rPr lang="en-US" altLang="zh-CN" sz="1800" b="1" dirty="0"/>
              <a:t>12</a:t>
            </a:r>
            <a:r>
              <a:rPr lang="zh-CN" altLang="en-US" sz="1800" b="1" dirty="0"/>
              <a:t>，</a:t>
            </a:r>
            <a:r>
              <a:rPr lang="en-US" altLang="zh-CN" sz="1800" b="1" dirty="0"/>
              <a:t>24</a:t>
            </a:r>
            <a:r>
              <a:rPr lang="zh-CN" altLang="en-US" sz="1800" b="1" dirty="0"/>
              <a:t>，</a:t>
            </a:r>
            <a:r>
              <a:rPr lang="en-US" altLang="zh-CN" sz="1800" b="1" dirty="0"/>
              <a:t>40</a:t>
            </a:r>
            <a:r>
              <a:rPr lang="zh-CN" altLang="en-US" sz="1800" b="1" dirty="0"/>
              <a:t>台</a:t>
            </a:r>
            <a:r>
              <a:rPr lang="en-US" altLang="zh-CN" sz="1800" b="1" dirty="0"/>
              <a:t>/</a:t>
            </a:r>
            <a:r>
              <a:rPr lang="zh-CN" altLang="en-US" sz="1800" b="1" dirty="0"/>
              <a:t>年）</a:t>
            </a:r>
            <a:endParaRPr lang="zh-CN" altLang="en-US" sz="1800" dirty="0"/>
          </a:p>
        </p:txBody>
      </p:sp>
      <p:sp>
        <p:nvSpPr>
          <p:cNvPr id="14" name="矩形 13"/>
          <p:cNvSpPr>
            <a:spLocks noChangeArrowheads="1"/>
          </p:cNvSpPr>
          <p:nvPr/>
        </p:nvSpPr>
        <p:spPr bwMode="auto">
          <a:xfrm>
            <a:off x="1703512" y="3921001"/>
            <a:ext cx="23042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pple-system-font"/>
              </a:rPr>
              <a:t>刻蚀机</a:t>
            </a:r>
            <a:r>
              <a:rPr lang="zh-CN" altLang="en-US" sz="1800" b="1" dirty="0">
                <a:solidFill>
                  <a:srgbClr val="974806"/>
                </a:solidFill>
                <a:latin typeface="-apple-system-font"/>
              </a:rPr>
              <a:t>，中国的状况要好很多，</a:t>
            </a:r>
            <a:r>
              <a:rPr lang="en-US" altLang="zh-CN" sz="1800" dirty="0">
                <a:solidFill>
                  <a:srgbClr val="333333"/>
                </a:solidFill>
                <a:latin typeface="-apple-system-font"/>
              </a:rPr>
              <a:t>16nm</a:t>
            </a:r>
            <a:r>
              <a:rPr lang="zh-CN" altLang="en-US" sz="1800" dirty="0">
                <a:solidFill>
                  <a:srgbClr val="333333"/>
                </a:solidFill>
                <a:latin typeface="-apple-system-font"/>
              </a:rPr>
              <a:t>已经量产，</a:t>
            </a:r>
            <a:r>
              <a:rPr lang="en-US" altLang="zh-CN" sz="1800" dirty="0">
                <a:solidFill>
                  <a:srgbClr val="333333"/>
                </a:solidFill>
                <a:latin typeface="-apple-system-font"/>
              </a:rPr>
              <a:t>7-10nm</a:t>
            </a:r>
            <a:r>
              <a:rPr lang="zh-CN" altLang="en-US" sz="1800" dirty="0">
                <a:solidFill>
                  <a:srgbClr val="333333"/>
                </a:solidFill>
                <a:latin typeface="-apple-system-font"/>
              </a:rPr>
              <a:t>也在上</a:t>
            </a:r>
            <a:endParaRPr lang="en-US" altLang="zh-CN" sz="1800" dirty="0">
              <a:solidFill>
                <a:srgbClr val="333333"/>
              </a:solidFill>
              <a:latin typeface="-apple-system-font"/>
            </a:endParaRPr>
          </a:p>
          <a:p>
            <a:r>
              <a:rPr lang="zh-CN" altLang="en-US" sz="1800" b="1" dirty="0">
                <a:solidFill>
                  <a:srgbClr val="FF0000"/>
                </a:solidFill>
              </a:rPr>
              <a:t>离子注入机</a:t>
            </a:r>
            <a:r>
              <a:rPr lang="en-US" altLang="zh-CN" sz="1800" dirty="0"/>
              <a:t>70%</a:t>
            </a:r>
            <a:r>
              <a:rPr lang="zh-CN" altLang="en-US" sz="1800" dirty="0"/>
              <a:t>的市场份额是美国应用材料公司</a:t>
            </a:r>
          </a:p>
        </p:txBody>
      </p:sp>
      <p:sp>
        <p:nvSpPr>
          <p:cNvPr id="15" name="矩形 14"/>
          <p:cNvSpPr>
            <a:spLocks noChangeArrowheads="1"/>
          </p:cNvSpPr>
          <p:nvPr/>
        </p:nvSpPr>
        <p:spPr bwMode="auto">
          <a:xfrm>
            <a:off x="1685256" y="1465263"/>
            <a:ext cx="3114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solidFill>
                  <a:srgbClr val="333333"/>
                </a:solidFill>
                <a:latin typeface="-apple-system-font"/>
              </a:rPr>
              <a:t>台湾的天下，</a:t>
            </a:r>
            <a:r>
              <a:rPr lang="zh-CN" altLang="en-US" sz="1800" b="1" dirty="0">
                <a:solidFill>
                  <a:srgbClr val="974806"/>
                </a:solidFill>
                <a:latin typeface="-apple-system-font"/>
              </a:rPr>
              <a:t>排名世界第一的日月光</a:t>
            </a:r>
            <a:r>
              <a:rPr lang="zh-CN" altLang="en-US" sz="1800" dirty="0">
                <a:solidFill>
                  <a:srgbClr val="333333"/>
                </a:solidFill>
                <a:latin typeface="-apple-system-font"/>
              </a:rPr>
              <a:t>，还跟着一堆实力不俗的小弟：</a:t>
            </a:r>
            <a:r>
              <a:rPr lang="zh-CN" altLang="en-US" sz="1800" b="1" dirty="0">
                <a:solidFill>
                  <a:srgbClr val="974806"/>
                </a:solidFill>
                <a:latin typeface="-apple-system-font"/>
              </a:rPr>
              <a:t>矽品、力成、南茂、欣邦、京元电子。</a:t>
            </a:r>
            <a:endParaRPr lang="en-US" altLang="zh-CN" sz="1800" b="1" dirty="0">
              <a:solidFill>
                <a:srgbClr val="974806"/>
              </a:solidFill>
              <a:latin typeface="-apple-system-font"/>
            </a:endParaRPr>
          </a:p>
          <a:p>
            <a:pPr algn="l"/>
            <a:r>
              <a:rPr lang="zh-CN" altLang="en-US" sz="1800" dirty="0"/>
              <a:t>大陆的三大封测巨头：</a:t>
            </a:r>
            <a:r>
              <a:rPr lang="zh-CN" altLang="en-US" sz="1800" b="1" dirty="0"/>
              <a:t>长电科技、华天科技、</a:t>
            </a:r>
            <a:endParaRPr lang="en-US" altLang="zh-CN" sz="1800" b="1" dirty="0"/>
          </a:p>
          <a:p>
            <a:pPr algn="l"/>
            <a:r>
              <a:rPr lang="zh-CN" altLang="en-US" sz="1800" b="1" dirty="0"/>
              <a:t>通富微电</a:t>
            </a:r>
            <a:endParaRPr lang="zh-CN" altLang="en-US" sz="1800" dirty="0"/>
          </a:p>
        </p:txBody>
      </p:sp>
    </p:spTree>
    <p:extLst>
      <p:ext uri="{BB962C8B-B14F-4D97-AF65-F5344CB8AC3E}">
        <p14:creationId xmlns:p14="http://schemas.microsoft.com/office/powerpoint/2010/main" val="423150536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smtClean="0"/>
              <a:t>Chip technology </a:t>
            </a:r>
            <a:endParaRPr lang="zh-CN" altLang="en-US" smtClean="0"/>
          </a:p>
        </p:txBody>
      </p:sp>
      <p:sp>
        <p:nvSpPr>
          <p:cNvPr id="25603" name="矩形 3"/>
          <p:cNvSpPr>
            <a:spLocks noChangeArrowheads="1"/>
          </p:cNvSpPr>
          <p:nvPr/>
        </p:nvSpPr>
        <p:spPr bwMode="auto">
          <a:xfrm>
            <a:off x="1343472" y="1052736"/>
            <a:ext cx="8893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2000" b="1" dirty="0">
                <a:solidFill>
                  <a:srgbClr val="974806"/>
                </a:solidFill>
                <a:latin typeface="-apple-system-font"/>
              </a:rPr>
              <a:t>中国芯片的总体水平差不多处在刚刚实现零突破的阶段，虽然市场份额微乎其微，但每个领域都参了一脚，前景还是可期待的。</a:t>
            </a:r>
            <a:endParaRPr lang="zh-CN" altLang="en-US" sz="2000" dirty="0"/>
          </a:p>
        </p:txBody>
      </p:sp>
      <p:pic>
        <p:nvPicPr>
          <p:cNvPr id="2560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728826"/>
            <a:ext cx="9655391"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880372"/>
      </p:ext>
    </p:extLst>
  </p:cSld>
  <p:clrMapOvr>
    <a:masterClrMapping/>
  </p:clrMapOvr>
  <p:transition spd="slow">
    <p:pull dir="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1"/>
            <a:ext cx="9144000" cy="936625"/>
          </a:xfrm>
        </p:spPr>
        <p:txBody>
          <a:bodyPr/>
          <a:lstStyle/>
          <a:p>
            <a:r>
              <a:rPr lang="en-US" altLang="zh-CN" dirty="0" smtClean="0"/>
              <a:t>What are the Big Bananas ?</a:t>
            </a:r>
            <a:endParaRPr lang="zh-CN" altLang="en-US" dirty="0"/>
          </a:p>
        </p:txBody>
      </p:sp>
      <p:sp>
        <p:nvSpPr>
          <p:cNvPr id="3" name="内容占位符 2"/>
          <p:cNvSpPr>
            <a:spLocks noGrp="1"/>
          </p:cNvSpPr>
          <p:nvPr>
            <p:ph idx="1"/>
          </p:nvPr>
        </p:nvSpPr>
        <p:spPr>
          <a:xfrm>
            <a:off x="1271464" y="1196752"/>
            <a:ext cx="9865096" cy="5095892"/>
          </a:xfrm>
        </p:spPr>
        <p:txBody>
          <a:bodyPr/>
          <a:lstStyle/>
          <a:p>
            <a:r>
              <a:rPr lang="en-US" altLang="zh-CN" b="1" dirty="0" smtClean="0"/>
              <a:t>Eckert-</a:t>
            </a:r>
            <a:r>
              <a:rPr lang="en-US" altLang="zh-CN" b="1" dirty="0" err="1" smtClean="0"/>
              <a:t>Mauchly</a:t>
            </a:r>
            <a:r>
              <a:rPr lang="en-US" altLang="zh-CN" b="1" dirty="0" smtClean="0"/>
              <a:t> Award</a:t>
            </a:r>
          </a:p>
          <a:p>
            <a:pPr lvl="1"/>
            <a:r>
              <a:rPr lang="en-US" altLang="zh-CN" sz="2400" b="1" dirty="0" err="1">
                <a:solidFill>
                  <a:srgbClr val="3333FF"/>
                </a:solidFill>
              </a:rPr>
              <a:t>http://www.computer.org/portal/web/awards/eckert</a:t>
            </a:r>
            <a:endParaRPr lang="en-US" altLang="zh-CN" sz="2400" b="1" dirty="0">
              <a:solidFill>
                <a:srgbClr val="3333FF"/>
              </a:solidFill>
            </a:endParaRPr>
          </a:p>
          <a:p>
            <a:pPr lvl="1"/>
            <a:r>
              <a:rPr lang="en-US" altLang="zh-CN" b="1" dirty="0" smtClean="0"/>
              <a:t>Administered jointly by ACM and IEEE Computer Society. The award of $5000 is given for contributions to computer and digital systems architecture where the field of computer architecture is considered at present to encompass the combined hardware-software design and analysis of computing and digital systems.</a:t>
            </a:r>
            <a:r>
              <a:rPr lang="en-US" altLang="zh-CN" dirty="0" smtClean="0"/>
              <a:t> </a:t>
            </a:r>
          </a:p>
          <a:p>
            <a:pPr lvl="1">
              <a:buNone/>
            </a:pPr>
            <a:endParaRPr lang="zh-CN" altLang="en-US" dirty="0"/>
          </a:p>
        </p:txBody>
      </p:sp>
    </p:spTree>
  </p:cSld>
  <p:clrMapOvr>
    <a:masterClrMapping/>
  </p:clrMapOvr>
  <p:transition spd="slow">
    <p:pull dir="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8"/>
          <p:cNvSpPr>
            <a:spLocks noGrp="1" noRot="1" noChangeArrowheads="1"/>
          </p:cNvSpPr>
          <p:nvPr>
            <p:ph type="title"/>
          </p:nvPr>
        </p:nvSpPr>
        <p:spPr>
          <a:xfrm>
            <a:off x="1524000" y="0"/>
            <a:ext cx="9144000" cy="908050"/>
          </a:xfrm>
        </p:spPr>
        <p:txBody>
          <a:bodyPr/>
          <a:lstStyle/>
          <a:p>
            <a:pPr eaLnBrk="1" hangingPunct="1"/>
            <a:r>
              <a:rPr lang="en-US" altLang="zh-CN" sz="4000" dirty="0"/>
              <a:t>  Eckert-</a:t>
            </a:r>
            <a:r>
              <a:rPr lang="en-US" altLang="zh-CN" sz="4000" dirty="0" err="1"/>
              <a:t>Mauchly</a:t>
            </a:r>
            <a:r>
              <a:rPr lang="en-US" altLang="zh-CN" sz="4000" dirty="0"/>
              <a:t> Award Recipients </a:t>
            </a:r>
          </a:p>
        </p:txBody>
      </p:sp>
      <p:sp>
        <p:nvSpPr>
          <p:cNvPr id="8" name="矩形 7"/>
          <p:cNvSpPr/>
          <p:nvPr/>
        </p:nvSpPr>
        <p:spPr bwMode="auto">
          <a:xfrm>
            <a:off x="3215680" y="6453336"/>
            <a:ext cx="2880320" cy="4046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pic>
        <p:nvPicPr>
          <p:cNvPr id="3" name="图片 2"/>
          <p:cNvPicPr>
            <a:picLocks noChangeAspect="1"/>
          </p:cNvPicPr>
          <p:nvPr/>
        </p:nvPicPr>
        <p:blipFill>
          <a:blip r:embed="rId2"/>
          <a:stretch>
            <a:fillRect/>
          </a:stretch>
        </p:blipFill>
        <p:spPr>
          <a:xfrm>
            <a:off x="2639616" y="739831"/>
            <a:ext cx="7962872" cy="6118169"/>
          </a:xfrm>
          <a:prstGeom prst="rect">
            <a:avLst/>
          </a:prstGeom>
        </p:spPr>
      </p:pic>
    </p:spTree>
  </p:cSld>
  <p:clrMapOvr>
    <a:masterClrMapping/>
  </p:clrMapOvr>
  <p:transition spd="slow">
    <p:pull dir="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a:xfrm>
            <a:off x="2782889" y="0"/>
            <a:ext cx="7634287" cy="908050"/>
          </a:xfrm>
        </p:spPr>
        <p:txBody>
          <a:bodyPr/>
          <a:lstStyle/>
          <a:p>
            <a:pPr eaLnBrk="1" hangingPunct="1"/>
            <a:r>
              <a:rPr lang="en-US" altLang="zh-CN" smtClean="0"/>
              <a:t>Big Men in Architecture(1)</a:t>
            </a:r>
          </a:p>
        </p:txBody>
      </p:sp>
      <p:sp>
        <p:nvSpPr>
          <p:cNvPr id="40963" name="Rectangle 3"/>
          <p:cNvSpPr>
            <a:spLocks noGrp="1" noRot="1" noChangeArrowheads="1"/>
          </p:cNvSpPr>
          <p:nvPr>
            <p:ph idx="1"/>
          </p:nvPr>
        </p:nvSpPr>
        <p:spPr>
          <a:xfrm>
            <a:off x="1631504" y="4581128"/>
            <a:ext cx="8534400" cy="1562100"/>
          </a:xfrm>
        </p:spPr>
        <p:txBody>
          <a:bodyPr>
            <a:normAutofit/>
          </a:bodyPr>
          <a:lstStyle/>
          <a:p>
            <a:pPr eaLnBrk="1" hangingPunct="1">
              <a:lnSpc>
                <a:spcPct val="90000"/>
              </a:lnSpc>
            </a:pPr>
            <a:r>
              <a:rPr lang="en-US" altLang="zh-CN" sz="2400" b="1" dirty="0">
                <a:solidFill>
                  <a:srgbClr val="0000FF"/>
                </a:solidFill>
              </a:rPr>
              <a:t>2007Mateo Valero</a:t>
            </a:r>
          </a:p>
          <a:p>
            <a:pPr lvl="1" eaLnBrk="1" hangingPunct="1">
              <a:lnSpc>
                <a:spcPct val="90000"/>
              </a:lnSpc>
              <a:buFont typeface="Wingdings" pitchFamily="2" charset="2"/>
              <a:buNone/>
            </a:pPr>
            <a:r>
              <a:rPr lang="en-US" altLang="zh-CN" sz="2400" dirty="0"/>
              <a:t>http://personals.ac.upc.edu/mateo/</a:t>
            </a:r>
            <a:endParaRPr lang="en-US" altLang="zh-CN" sz="2000" dirty="0"/>
          </a:p>
          <a:p>
            <a:pPr eaLnBrk="1" hangingPunct="1">
              <a:lnSpc>
                <a:spcPct val="90000"/>
              </a:lnSpc>
              <a:buFont typeface="Wingdings" pitchFamily="2" charset="2"/>
              <a:buNone/>
            </a:pPr>
            <a:r>
              <a:rPr lang="en-US" altLang="zh-CN" sz="2400" dirty="0"/>
              <a:t>   </a:t>
            </a:r>
            <a:r>
              <a:rPr lang="en-US" altLang="zh-CN" sz="2400" b="1" dirty="0"/>
              <a:t>For important contributions to </a:t>
            </a:r>
            <a:r>
              <a:rPr lang="en-US" altLang="zh-CN" sz="2400" b="1" dirty="0">
                <a:solidFill>
                  <a:srgbClr val="0000FF"/>
                </a:solidFill>
              </a:rPr>
              <a:t>instruction level parallelism</a:t>
            </a:r>
            <a:r>
              <a:rPr lang="en-US" altLang="zh-CN" sz="2400" b="1" dirty="0"/>
              <a:t> and </a:t>
            </a:r>
            <a:r>
              <a:rPr lang="en-US" altLang="zh-CN" sz="2400" b="1" dirty="0">
                <a:solidFill>
                  <a:srgbClr val="0000FF"/>
                </a:solidFill>
              </a:rPr>
              <a:t>superscalar</a:t>
            </a:r>
            <a:r>
              <a:rPr lang="en-US" altLang="zh-CN" sz="2400" b="1" dirty="0"/>
              <a:t> processor design. </a:t>
            </a:r>
          </a:p>
        </p:txBody>
      </p:sp>
      <p:pic>
        <p:nvPicPr>
          <p:cNvPr id="40964" name="Picture 5" descr="index"/>
          <p:cNvPicPr>
            <a:picLocks noChangeAspect="1" noChangeArrowheads="1"/>
          </p:cNvPicPr>
          <p:nvPr/>
        </p:nvPicPr>
        <p:blipFill>
          <a:blip r:embed="rId2"/>
          <a:srcRect/>
          <a:stretch>
            <a:fillRect/>
          </a:stretch>
        </p:blipFill>
        <p:spPr bwMode="auto">
          <a:xfrm>
            <a:off x="5808664" y="1196976"/>
            <a:ext cx="3641725" cy="3744913"/>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eaLnBrk="1" hangingPunct="1"/>
            <a:r>
              <a:rPr lang="en-US" altLang="zh-CN" dirty="0" smtClean="0"/>
              <a:t>Big Men in Architecture(2)</a:t>
            </a:r>
          </a:p>
        </p:txBody>
      </p:sp>
      <p:sp>
        <p:nvSpPr>
          <p:cNvPr id="41987" name="Rectangle 3"/>
          <p:cNvSpPr>
            <a:spLocks noGrp="1" noRot="1" noChangeArrowheads="1"/>
          </p:cNvSpPr>
          <p:nvPr>
            <p:ph idx="1"/>
          </p:nvPr>
        </p:nvSpPr>
        <p:spPr>
          <a:xfrm>
            <a:off x="4800600" y="1196975"/>
            <a:ext cx="5581650" cy="4724400"/>
          </a:xfrm>
        </p:spPr>
        <p:txBody>
          <a:bodyPr/>
          <a:lstStyle/>
          <a:p>
            <a:pPr eaLnBrk="1" hangingPunct="1"/>
            <a:r>
              <a:rPr lang="en-US" altLang="zh-CN" smtClean="0">
                <a:solidFill>
                  <a:srgbClr val="0000FF"/>
                </a:solidFill>
              </a:rPr>
              <a:t>2001 </a:t>
            </a:r>
            <a:r>
              <a:rPr lang="en-US" altLang="zh-CN" sz="2800" b="1">
                <a:solidFill>
                  <a:srgbClr val="0000FF"/>
                </a:solidFill>
              </a:rPr>
              <a:t>Hennessy, John</a:t>
            </a:r>
            <a:endParaRPr lang="en-US" altLang="zh-CN" smtClean="0">
              <a:solidFill>
                <a:srgbClr val="0000FF"/>
              </a:solidFill>
            </a:endParaRPr>
          </a:p>
          <a:p>
            <a:pPr eaLnBrk="1" hangingPunct="1">
              <a:buFont typeface="Wingdings" pitchFamily="2" charset="2"/>
              <a:buNone/>
            </a:pPr>
            <a:r>
              <a:rPr lang="en-US" altLang="zh-CN" smtClean="0"/>
              <a:t>   For being the founder and chief architect of the MIPS Computer Systems and contributing to the development of the landmark MIPS R2000 microprocessor. </a:t>
            </a:r>
          </a:p>
          <a:p>
            <a:pPr eaLnBrk="1" hangingPunct="1"/>
            <a:endParaRPr lang="en-US" altLang="zh-CN" smtClean="0"/>
          </a:p>
        </p:txBody>
      </p:sp>
      <p:pic>
        <p:nvPicPr>
          <p:cNvPr id="41988" name="Picture 4" descr="hennessyphoto2003_2"/>
          <p:cNvPicPr>
            <a:picLocks noChangeAspect="1" noChangeArrowheads="1"/>
          </p:cNvPicPr>
          <p:nvPr/>
        </p:nvPicPr>
        <p:blipFill>
          <a:blip r:embed="rId2"/>
          <a:srcRect/>
          <a:stretch>
            <a:fillRect/>
          </a:stretch>
        </p:blipFill>
        <p:spPr bwMode="auto">
          <a:xfrm>
            <a:off x="1919288" y="1412875"/>
            <a:ext cx="2601912" cy="3816350"/>
          </a:xfrm>
          <a:prstGeom prst="rect">
            <a:avLst/>
          </a:prstGeom>
          <a:noFill/>
          <a:ln w="9525">
            <a:noFill/>
            <a:miter lim="800000"/>
            <a:headEnd/>
            <a:tailEnd/>
          </a:ln>
        </p:spPr>
      </p:pic>
      <p:pic>
        <p:nvPicPr>
          <p:cNvPr id="41989" name="Picture 5" descr="hennessyphoto2003_2"/>
          <p:cNvPicPr>
            <a:picLocks noChangeAspect="1" noChangeArrowheads="1"/>
          </p:cNvPicPr>
          <p:nvPr/>
        </p:nvPicPr>
        <p:blipFill>
          <a:blip r:embed="rId2"/>
          <a:srcRect/>
          <a:stretch>
            <a:fillRect/>
          </a:stretch>
        </p:blipFill>
        <p:spPr bwMode="auto">
          <a:xfrm>
            <a:off x="1919288" y="1412876"/>
            <a:ext cx="2660650" cy="4124325"/>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Rot="1" noChangeArrowheads="1"/>
          </p:cNvSpPr>
          <p:nvPr>
            <p:ph type="title"/>
          </p:nvPr>
        </p:nvSpPr>
        <p:spPr/>
        <p:txBody>
          <a:bodyPr/>
          <a:lstStyle/>
          <a:p>
            <a:r>
              <a:rPr lang="en-US" altLang="zh-CN" dirty="0" err="1" smtClean="0">
                <a:solidFill>
                  <a:schemeClr val="bg1"/>
                </a:solidFill>
              </a:rPr>
              <a:t>i</a:t>
            </a:r>
            <a:r>
              <a:rPr lang="en-US" altLang="zh-CN" dirty="0" err="1" smtClean="0"/>
              <a:t>Evolution</a:t>
            </a:r>
            <a:r>
              <a:rPr lang="en-US" altLang="zh-CN" dirty="0" smtClean="0"/>
              <a:t> of computer </a:t>
            </a:r>
            <a:r>
              <a:rPr lang="en-US" altLang="zh-CN" dirty="0" err="1" smtClean="0"/>
              <a:t>market</a:t>
            </a:r>
            <a:r>
              <a:rPr lang="en-US" altLang="zh-CN" dirty="0" err="1" smtClean="0">
                <a:solidFill>
                  <a:schemeClr val="bg1"/>
                </a:solidFill>
              </a:rPr>
              <a:t>eomputer</a:t>
            </a:r>
            <a:r>
              <a:rPr lang="en-US" altLang="zh-CN" dirty="0" smtClean="0">
                <a:solidFill>
                  <a:schemeClr val="bg1"/>
                </a:solidFill>
              </a:rPr>
              <a:t>  </a:t>
            </a:r>
          </a:p>
        </p:txBody>
      </p:sp>
      <p:sp>
        <p:nvSpPr>
          <p:cNvPr id="14340" name="Rectangle 3"/>
          <p:cNvSpPr>
            <a:spLocks noGrp="1" noRot="1" noChangeArrowheads="1"/>
          </p:cNvSpPr>
          <p:nvPr>
            <p:ph idx="1"/>
          </p:nvPr>
        </p:nvSpPr>
        <p:spPr>
          <a:xfrm>
            <a:off x="1469361" y="1281450"/>
            <a:ext cx="8534400" cy="1524000"/>
          </a:xfrm>
        </p:spPr>
        <p:txBody>
          <a:bodyPr/>
          <a:lstStyle/>
          <a:p>
            <a:pPr eaLnBrk="1" hangingPunct="1"/>
            <a:r>
              <a:rPr lang="en-US" altLang="zh-CN" dirty="0" smtClean="0"/>
              <a:t>Original:</a:t>
            </a:r>
          </a:p>
          <a:p>
            <a:pPr lvl="1" eaLnBrk="1" hangingPunct="1">
              <a:buFont typeface="Wingdings" pitchFamily="2" charset="2"/>
              <a:buNone/>
            </a:pPr>
            <a:r>
              <a:rPr lang="en-US" altLang="zh-CN" b="1" dirty="0" smtClean="0">
                <a:latin typeface="Comic Sans MS" pitchFamily="66" charset="0"/>
              </a:rPr>
              <a:t>     Big Fishes Eating Little Fishes</a:t>
            </a:r>
          </a:p>
        </p:txBody>
      </p:sp>
      <p:grpSp>
        <p:nvGrpSpPr>
          <p:cNvPr id="14341" name="Group 4"/>
          <p:cNvGrpSpPr>
            <a:grpSpLocks/>
          </p:cNvGrpSpPr>
          <p:nvPr/>
        </p:nvGrpSpPr>
        <p:grpSpPr bwMode="auto">
          <a:xfrm>
            <a:off x="1991544" y="2924944"/>
            <a:ext cx="7696200" cy="1447800"/>
            <a:chOff x="807" y="1787"/>
            <a:chExt cx="4384" cy="507"/>
          </a:xfrm>
        </p:grpSpPr>
        <p:sp>
          <p:nvSpPr>
            <p:cNvPr id="14342" name="Freeform 5" descr="50%"/>
            <p:cNvSpPr>
              <a:spLocks/>
            </p:cNvSpPr>
            <p:nvPr/>
          </p:nvSpPr>
          <p:spPr bwMode="auto">
            <a:xfrm>
              <a:off x="888" y="205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3" name="Freeform 6" descr="50%"/>
            <p:cNvSpPr>
              <a:spLocks/>
            </p:cNvSpPr>
            <p:nvPr/>
          </p:nvSpPr>
          <p:spPr bwMode="auto">
            <a:xfrm>
              <a:off x="807" y="198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44" name="Group 7"/>
            <p:cNvGrpSpPr>
              <a:grpSpLocks/>
            </p:cNvGrpSpPr>
            <p:nvPr/>
          </p:nvGrpSpPr>
          <p:grpSpPr bwMode="auto">
            <a:xfrm>
              <a:off x="834" y="2048"/>
              <a:ext cx="2" cy="3"/>
              <a:chOff x="772" y="2047"/>
              <a:chExt cx="2" cy="3"/>
            </a:xfrm>
          </p:grpSpPr>
          <p:sp>
            <p:nvSpPr>
              <p:cNvPr id="14415" name="Oval 8" descr="50%"/>
              <p:cNvSpPr>
                <a:spLocks noChangeArrowheads="1"/>
              </p:cNvSpPr>
              <p:nvPr/>
            </p:nvSpPr>
            <p:spPr bwMode="auto">
              <a:xfrm>
                <a:off x="772" y="2047"/>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16" name="Arc 9" descr="50%"/>
              <p:cNvSpPr>
                <a:spLocks/>
              </p:cNvSpPr>
              <p:nvPr/>
            </p:nvSpPr>
            <p:spPr bwMode="auto">
              <a:xfrm>
                <a:off x="773" y="2048"/>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 cap="rnd">
                <a:noFill/>
                <a:round/>
                <a:headEnd/>
                <a:tailEnd/>
              </a:ln>
            </p:spPr>
            <p:txBody>
              <a:bodyPr wrap="none" anchor="ctr"/>
              <a:lstStyle/>
              <a:p>
                <a:endParaRPr lang="zh-CN" altLang="en-US"/>
              </a:p>
            </p:txBody>
          </p:sp>
        </p:grpSp>
        <p:grpSp>
          <p:nvGrpSpPr>
            <p:cNvPr id="14345" name="Group 10"/>
            <p:cNvGrpSpPr>
              <a:grpSpLocks/>
            </p:cNvGrpSpPr>
            <p:nvPr/>
          </p:nvGrpSpPr>
          <p:grpSpPr bwMode="auto">
            <a:xfrm>
              <a:off x="851" y="2060"/>
              <a:ext cx="23" cy="4"/>
              <a:chOff x="789" y="2059"/>
              <a:chExt cx="23" cy="4"/>
            </a:xfrm>
          </p:grpSpPr>
          <p:sp>
            <p:nvSpPr>
              <p:cNvPr id="14410" name="Arc 11" descr="50%"/>
              <p:cNvSpPr>
                <a:spLocks/>
              </p:cNvSpPr>
              <p:nvPr/>
            </p:nvSpPr>
            <p:spPr bwMode="auto">
              <a:xfrm>
                <a:off x="793"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1" name="Arc 12" descr="50%"/>
              <p:cNvSpPr>
                <a:spLocks/>
              </p:cNvSpPr>
              <p:nvPr/>
            </p:nvSpPr>
            <p:spPr bwMode="auto">
              <a:xfrm>
                <a:off x="789"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2" name="Arc 13" descr="50%"/>
              <p:cNvSpPr>
                <a:spLocks/>
              </p:cNvSpPr>
              <p:nvPr/>
            </p:nvSpPr>
            <p:spPr bwMode="auto">
              <a:xfrm>
                <a:off x="796"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3" name="Arc 14" descr="50%"/>
              <p:cNvSpPr>
                <a:spLocks/>
              </p:cNvSpPr>
              <p:nvPr/>
            </p:nvSpPr>
            <p:spPr bwMode="auto">
              <a:xfrm>
                <a:off x="800"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4" name="Arc 15" descr="50%"/>
              <p:cNvSpPr>
                <a:spLocks/>
              </p:cNvSpPr>
              <p:nvPr/>
            </p:nvSpPr>
            <p:spPr bwMode="auto">
              <a:xfrm>
                <a:off x="806" y="2059"/>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46" name="Freeform 16" descr="50%"/>
            <p:cNvSpPr>
              <a:spLocks/>
            </p:cNvSpPr>
            <p:nvPr/>
          </p:nvSpPr>
          <p:spPr bwMode="auto">
            <a:xfrm>
              <a:off x="807" y="198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47" name="Group 17"/>
            <p:cNvGrpSpPr>
              <a:grpSpLocks/>
            </p:cNvGrpSpPr>
            <p:nvPr/>
          </p:nvGrpSpPr>
          <p:grpSpPr bwMode="auto">
            <a:xfrm>
              <a:off x="871" y="2062"/>
              <a:ext cx="47" cy="37"/>
              <a:chOff x="809" y="2061"/>
              <a:chExt cx="47" cy="37"/>
            </a:xfrm>
          </p:grpSpPr>
          <p:sp>
            <p:nvSpPr>
              <p:cNvPr id="14408" name="Freeform 18" descr="50%"/>
              <p:cNvSpPr>
                <a:spLocks/>
              </p:cNvSpPr>
              <p:nvPr/>
            </p:nvSpPr>
            <p:spPr bwMode="auto">
              <a:xfrm>
                <a:off x="809" y="2067"/>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9" name="Freeform 19" descr="50%"/>
              <p:cNvSpPr>
                <a:spLocks/>
              </p:cNvSpPr>
              <p:nvPr/>
            </p:nvSpPr>
            <p:spPr bwMode="auto">
              <a:xfrm>
                <a:off x="810" y="2061"/>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48" name="Freeform 20" descr="50%"/>
            <p:cNvSpPr>
              <a:spLocks/>
            </p:cNvSpPr>
            <p:nvPr/>
          </p:nvSpPr>
          <p:spPr bwMode="auto">
            <a:xfrm>
              <a:off x="4020" y="2118"/>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9" name="Freeform 21" descr="50%"/>
            <p:cNvSpPr>
              <a:spLocks/>
            </p:cNvSpPr>
            <p:nvPr/>
          </p:nvSpPr>
          <p:spPr bwMode="auto">
            <a:xfrm>
              <a:off x="3624" y="1787"/>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0" name="Group 22"/>
            <p:cNvGrpSpPr>
              <a:grpSpLocks/>
            </p:cNvGrpSpPr>
            <p:nvPr/>
          </p:nvGrpSpPr>
          <p:grpSpPr bwMode="auto">
            <a:xfrm>
              <a:off x="3760" y="2072"/>
              <a:ext cx="33" cy="30"/>
              <a:chOff x="3698" y="2071"/>
              <a:chExt cx="33" cy="30"/>
            </a:xfrm>
          </p:grpSpPr>
          <p:sp>
            <p:nvSpPr>
              <p:cNvPr id="14406" name="Oval 23" descr="50%"/>
              <p:cNvSpPr>
                <a:spLocks noChangeArrowheads="1"/>
              </p:cNvSpPr>
              <p:nvPr/>
            </p:nvSpPr>
            <p:spPr bwMode="auto">
              <a:xfrm>
                <a:off x="3698" y="2071"/>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07" name="Arc 24" descr="50%"/>
              <p:cNvSpPr>
                <a:spLocks/>
              </p:cNvSpPr>
              <p:nvPr/>
            </p:nvSpPr>
            <p:spPr bwMode="auto">
              <a:xfrm>
                <a:off x="3704" y="2075"/>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1" name="Group 25"/>
            <p:cNvGrpSpPr>
              <a:grpSpLocks/>
            </p:cNvGrpSpPr>
            <p:nvPr/>
          </p:nvGrpSpPr>
          <p:grpSpPr bwMode="auto">
            <a:xfrm>
              <a:off x="3854" y="2107"/>
              <a:ext cx="99" cy="72"/>
              <a:chOff x="3792" y="2106"/>
              <a:chExt cx="99" cy="72"/>
            </a:xfrm>
          </p:grpSpPr>
          <p:sp>
            <p:nvSpPr>
              <p:cNvPr id="14401" name="Arc 26" descr="50%"/>
              <p:cNvSpPr>
                <a:spLocks/>
              </p:cNvSpPr>
              <p:nvPr/>
            </p:nvSpPr>
            <p:spPr bwMode="auto">
              <a:xfrm>
                <a:off x="3813"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2" name="Arc 27" descr="50%"/>
              <p:cNvSpPr>
                <a:spLocks/>
              </p:cNvSpPr>
              <p:nvPr/>
            </p:nvSpPr>
            <p:spPr bwMode="auto">
              <a:xfrm>
                <a:off x="3792" y="2106"/>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3" name="Arc 28" descr="50%"/>
              <p:cNvSpPr>
                <a:spLocks/>
              </p:cNvSpPr>
              <p:nvPr/>
            </p:nvSpPr>
            <p:spPr bwMode="auto">
              <a:xfrm>
                <a:off x="3834"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4" name="Arc 29" descr="50%"/>
              <p:cNvSpPr>
                <a:spLocks/>
              </p:cNvSpPr>
              <p:nvPr/>
            </p:nvSpPr>
            <p:spPr bwMode="auto">
              <a:xfrm>
                <a:off x="3855"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5" name="Arc 30" descr="50%"/>
              <p:cNvSpPr>
                <a:spLocks/>
              </p:cNvSpPr>
              <p:nvPr/>
            </p:nvSpPr>
            <p:spPr bwMode="auto">
              <a:xfrm>
                <a:off x="3878"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2" name="Freeform 31" descr="50%"/>
            <p:cNvSpPr>
              <a:spLocks/>
            </p:cNvSpPr>
            <p:nvPr/>
          </p:nvSpPr>
          <p:spPr bwMode="auto">
            <a:xfrm>
              <a:off x="3628" y="1792"/>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3" name="Group 32"/>
            <p:cNvGrpSpPr>
              <a:grpSpLocks/>
            </p:cNvGrpSpPr>
            <p:nvPr/>
          </p:nvGrpSpPr>
          <p:grpSpPr bwMode="auto">
            <a:xfrm>
              <a:off x="3940" y="2157"/>
              <a:ext cx="223" cy="137"/>
              <a:chOff x="3878" y="2156"/>
              <a:chExt cx="223" cy="137"/>
            </a:xfrm>
          </p:grpSpPr>
          <p:sp>
            <p:nvSpPr>
              <p:cNvPr id="14399" name="Freeform 33" descr="50%"/>
              <p:cNvSpPr>
                <a:spLocks/>
              </p:cNvSpPr>
              <p:nvPr/>
            </p:nvSpPr>
            <p:spPr bwMode="auto">
              <a:xfrm>
                <a:off x="3878" y="2159"/>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0" name="Freeform 34" descr="50%"/>
              <p:cNvSpPr>
                <a:spLocks/>
              </p:cNvSpPr>
              <p:nvPr/>
            </p:nvSpPr>
            <p:spPr bwMode="auto">
              <a:xfrm>
                <a:off x="3882" y="2156"/>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54" name="Freeform 35" descr="50%"/>
            <p:cNvSpPr>
              <a:spLocks/>
            </p:cNvSpPr>
            <p:nvPr/>
          </p:nvSpPr>
          <p:spPr bwMode="auto">
            <a:xfrm>
              <a:off x="2807" y="2094"/>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55" name="Freeform 36" descr="50%"/>
            <p:cNvSpPr>
              <a:spLocks/>
            </p:cNvSpPr>
            <p:nvPr/>
          </p:nvSpPr>
          <p:spPr bwMode="auto">
            <a:xfrm>
              <a:off x="2544" y="1872"/>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6" name="Group 37"/>
            <p:cNvGrpSpPr>
              <a:grpSpLocks/>
            </p:cNvGrpSpPr>
            <p:nvPr/>
          </p:nvGrpSpPr>
          <p:grpSpPr bwMode="auto">
            <a:xfrm>
              <a:off x="2634" y="2064"/>
              <a:ext cx="17" cy="15"/>
              <a:chOff x="2572" y="2063"/>
              <a:chExt cx="17" cy="15"/>
            </a:xfrm>
          </p:grpSpPr>
          <p:sp>
            <p:nvSpPr>
              <p:cNvPr id="14397" name="Oval 38" descr="50%"/>
              <p:cNvSpPr>
                <a:spLocks noChangeArrowheads="1"/>
              </p:cNvSpPr>
              <p:nvPr/>
            </p:nvSpPr>
            <p:spPr bwMode="auto">
              <a:xfrm>
                <a:off x="2572" y="2063"/>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98" name="Arc 39" descr="50%"/>
              <p:cNvSpPr>
                <a:spLocks/>
              </p:cNvSpPr>
              <p:nvPr/>
            </p:nvSpPr>
            <p:spPr bwMode="auto">
              <a:xfrm>
                <a:off x="2575" y="2064"/>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7" name="Group 40"/>
            <p:cNvGrpSpPr>
              <a:grpSpLocks/>
            </p:cNvGrpSpPr>
            <p:nvPr/>
          </p:nvGrpSpPr>
          <p:grpSpPr bwMode="auto">
            <a:xfrm>
              <a:off x="2695" y="2088"/>
              <a:ext cx="64" cy="44"/>
              <a:chOff x="2633" y="2087"/>
              <a:chExt cx="64" cy="44"/>
            </a:xfrm>
          </p:grpSpPr>
          <p:sp>
            <p:nvSpPr>
              <p:cNvPr id="14392" name="Arc 41" descr="50%"/>
              <p:cNvSpPr>
                <a:spLocks/>
              </p:cNvSpPr>
              <p:nvPr/>
            </p:nvSpPr>
            <p:spPr bwMode="auto">
              <a:xfrm>
                <a:off x="2647"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3" name="Arc 42" descr="50%"/>
              <p:cNvSpPr>
                <a:spLocks/>
              </p:cNvSpPr>
              <p:nvPr/>
            </p:nvSpPr>
            <p:spPr bwMode="auto">
              <a:xfrm>
                <a:off x="2633"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4" name="Arc 43" descr="50%"/>
              <p:cNvSpPr>
                <a:spLocks/>
              </p:cNvSpPr>
              <p:nvPr/>
            </p:nvSpPr>
            <p:spPr bwMode="auto">
              <a:xfrm>
                <a:off x="2661"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5" name="Arc 44" descr="50%"/>
              <p:cNvSpPr>
                <a:spLocks/>
              </p:cNvSpPr>
              <p:nvPr/>
            </p:nvSpPr>
            <p:spPr bwMode="auto">
              <a:xfrm>
                <a:off x="2675"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6" name="Arc 45" descr="50%"/>
              <p:cNvSpPr>
                <a:spLocks/>
              </p:cNvSpPr>
              <p:nvPr/>
            </p:nvSpPr>
            <p:spPr bwMode="auto">
              <a:xfrm>
                <a:off x="2691" y="2087"/>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8" name="Freeform 46" descr="50%"/>
            <p:cNvSpPr>
              <a:spLocks/>
            </p:cNvSpPr>
            <p:nvPr/>
          </p:nvSpPr>
          <p:spPr bwMode="auto">
            <a:xfrm>
              <a:off x="2544" y="1872"/>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9" name="Group 47"/>
            <p:cNvGrpSpPr>
              <a:grpSpLocks/>
            </p:cNvGrpSpPr>
            <p:nvPr/>
          </p:nvGrpSpPr>
          <p:grpSpPr bwMode="auto">
            <a:xfrm>
              <a:off x="2753" y="2119"/>
              <a:ext cx="151" cy="95"/>
              <a:chOff x="2691" y="2118"/>
              <a:chExt cx="151" cy="95"/>
            </a:xfrm>
          </p:grpSpPr>
          <p:sp>
            <p:nvSpPr>
              <p:cNvPr id="14390" name="Freeform 48" descr="50%"/>
              <p:cNvSpPr>
                <a:spLocks/>
              </p:cNvSpPr>
              <p:nvPr/>
            </p:nvSpPr>
            <p:spPr bwMode="auto">
              <a:xfrm>
                <a:off x="2691" y="2121"/>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91" name="Freeform 49" descr="50%"/>
              <p:cNvSpPr>
                <a:spLocks/>
              </p:cNvSpPr>
              <p:nvPr/>
            </p:nvSpPr>
            <p:spPr bwMode="auto">
              <a:xfrm>
                <a:off x="2694" y="211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0" name="Freeform 50" descr="50%"/>
            <p:cNvSpPr>
              <a:spLocks/>
            </p:cNvSpPr>
            <p:nvPr/>
          </p:nvSpPr>
          <p:spPr bwMode="auto">
            <a:xfrm>
              <a:off x="1984" y="2078"/>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1" name="Freeform 51" descr="50%"/>
            <p:cNvSpPr>
              <a:spLocks/>
            </p:cNvSpPr>
            <p:nvPr/>
          </p:nvSpPr>
          <p:spPr bwMode="auto">
            <a:xfrm>
              <a:off x="1804" y="1922"/>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2" name="Group 52"/>
            <p:cNvGrpSpPr>
              <a:grpSpLocks/>
            </p:cNvGrpSpPr>
            <p:nvPr/>
          </p:nvGrpSpPr>
          <p:grpSpPr bwMode="auto">
            <a:xfrm>
              <a:off x="1868" y="2058"/>
              <a:ext cx="8" cy="7"/>
              <a:chOff x="1806" y="2057"/>
              <a:chExt cx="8" cy="7"/>
            </a:xfrm>
          </p:grpSpPr>
          <p:sp>
            <p:nvSpPr>
              <p:cNvPr id="14388" name="Oval 53" descr="50%"/>
              <p:cNvSpPr>
                <a:spLocks noChangeArrowheads="1"/>
              </p:cNvSpPr>
              <p:nvPr/>
            </p:nvSpPr>
            <p:spPr bwMode="auto">
              <a:xfrm>
                <a:off x="1806" y="2057"/>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9" name="Arc 54" descr="50%"/>
              <p:cNvSpPr>
                <a:spLocks/>
              </p:cNvSpPr>
              <p:nvPr/>
            </p:nvSpPr>
            <p:spPr bwMode="auto">
              <a:xfrm>
                <a:off x="1807" y="2057"/>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3" name="Group 55"/>
            <p:cNvGrpSpPr>
              <a:grpSpLocks/>
            </p:cNvGrpSpPr>
            <p:nvPr/>
          </p:nvGrpSpPr>
          <p:grpSpPr bwMode="auto">
            <a:xfrm>
              <a:off x="1908" y="2075"/>
              <a:ext cx="38" cy="25"/>
              <a:chOff x="1846" y="2074"/>
              <a:chExt cx="38" cy="25"/>
            </a:xfrm>
          </p:grpSpPr>
          <p:sp>
            <p:nvSpPr>
              <p:cNvPr id="14383" name="Arc 56" descr="50%"/>
              <p:cNvSpPr>
                <a:spLocks/>
              </p:cNvSpPr>
              <p:nvPr/>
            </p:nvSpPr>
            <p:spPr bwMode="auto">
              <a:xfrm>
                <a:off x="1855"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4" name="Arc 57" descr="50%"/>
              <p:cNvSpPr>
                <a:spLocks/>
              </p:cNvSpPr>
              <p:nvPr/>
            </p:nvSpPr>
            <p:spPr bwMode="auto">
              <a:xfrm>
                <a:off x="1846"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5" name="Arc 58" descr="50%"/>
              <p:cNvSpPr>
                <a:spLocks/>
              </p:cNvSpPr>
              <p:nvPr/>
            </p:nvSpPr>
            <p:spPr bwMode="auto">
              <a:xfrm>
                <a:off x="186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6" name="Arc 59" descr="50%"/>
              <p:cNvSpPr>
                <a:spLocks/>
              </p:cNvSpPr>
              <p:nvPr/>
            </p:nvSpPr>
            <p:spPr bwMode="auto">
              <a:xfrm>
                <a:off x="1874"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7" name="Arc 60" descr="50%"/>
              <p:cNvSpPr>
                <a:spLocks/>
              </p:cNvSpPr>
              <p:nvPr/>
            </p:nvSpPr>
            <p:spPr bwMode="auto">
              <a:xfrm>
                <a:off x="188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64" name="Freeform 61" descr="50%"/>
            <p:cNvSpPr>
              <a:spLocks/>
            </p:cNvSpPr>
            <p:nvPr/>
          </p:nvSpPr>
          <p:spPr bwMode="auto">
            <a:xfrm>
              <a:off x="1806" y="1924"/>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65" name="Group 62"/>
            <p:cNvGrpSpPr>
              <a:grpSpLocks/>
            </p:cNvGrpSpPr>
            <p:nvPr/>
          </p:nvGrpSpPr>
          <p:grpSpPr bwMode="auto">
            <a:xfrm>
              <a:off x="1947" y="2092"/>
              <a:ext cx="102" cy="69"/>
              <a:chOff x="1885" y="2091"/>
              <a:chExt cx="102" cy="69"/>
            </a:xfrm>
          </p:grpSpPr>
          <p:sp>
            <p:nvSpPr>
              <p:cNvPr id="14381" name="Freeform 63" descr="50%"/>
              <p:cNvSpPr>
                <a:spLocks/>
              </p:cNvSpPr>
              <p:nvPr/>
            </p:nvSpPr>
            <p:spPr bwMode="auto">
              <a:xfrm>
                <a:off x="1885" y="2096"/>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82" name="Freeform 64" descr="50%"/>
              <p:cNvSpPr>
                <a:spLocks/>
              </p:cNvSpPr>
              <p:nvPr/>
            </p:nvSpPr>
            <p:spPr bwMode="auto">
              <a:xfrm>
                <a:off x="1887" y="2091"/>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6" name="Freeform 65" descr="50%"/>
            <p:cNvSpPr>
              <a:spLocks/>
            </p:cNvSpPr>
            <p:nvPr/>
          </p:nvSpPr>
          <p:spPr bwMode="auto">
            <a:xfrm>
              <a:off x="1372" y="206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7" name="Freeform 66" descr="50%"/>
            <p:cNvSpPr>
              <a:spLocks/>
            </p:cNvSpPr>
            <p:nvPr/>
          </p:nvSpPr>
          <p:spPr bwMode="auto">
            <a:xfrm>
              <a:off x="1251" y="195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8" name="Group 67"/>
            <p:cNvGrpSpPr>
              <a:grpSpLocks/>
            </p:cNvGrpSpPr>
            <p:nvPr/>
          </p:nvGrpSpPr>
          <p:grpSpPr bwMode="auto">
            <a:xfrm>
              <a:off x="1291" y="2051"/>
              <a:ext cx="7" cy="7"/>
              <a:chOff x="1229" y="2050"/>
              <a:chExt cx="7" cy="7"/>
            </a:xfrm>
          </p:grpSpPr>
          <p:sp>
            <p:nvSpPr>
              <p:cNvPr id="14379" name="Oval 68" descr="50%"/>
              <p:cNvSpPr>
                <a:spLocks noChangeArrowheads="1"/>
              </p:cNvSpPr>
              <p:nvPr/>
            </p:nvSpPr>
            <p:spPr bwMode="auto">
              <a:xfrm>
                <a:off x="1229" y="2050"/>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0" name="Arc 69" descr="50%"/>
              <p:cNvSpPr>
                <a:spLocks/>
              </p:cNvSpPr>
              <p:nvPr/>
            </p:nvSpPr>
            <p:spPr bwMode="auto">
              <a:xfrm>
                <a:off x="1233" y="2053"/>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9" name="Group 70"/>
            <p:cNvGrpSpPr>
              <a:grpSpLocks/>
            </p:cNvGrpSpPr>
            <p:nvPr/>
          </p:nvGrpSpPr>
          <p:grpSpPr bwMode="auto">
            <a:xfrm>
              <a:off x="1318" y="2067"/>
              <a:ext cx="30" cy="13"/>
              <a:chOff x="1256" y="2066"/>
              <a:chExt cx="30" cy="13"/>
            </a:xfrm>
          </p:grpSpPr>
          <p:sp>
            <p:nvSpPr>
              <p:cNvPr id="14374" name="Arc 71" descr="50%"/>
              <p:cNvSpPr>
                <a:spLocks/>
              </p:cNvSpPr>
              <p:nvPr/>
            </p:nvSpPr>
            <p:spPr bwMode="auto">
              <a:xfrm>
                <a:off x="126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5" name="Arc 72" descr="50%"/>
              <p:cNvSpPr>
                <a:spLocks/>
              </p:cNvSpPr>
              <p:nvPr/>
            </p:nvSpPr>
            <p:spPr bwMode="auto">
              <a:xfrm>
                <a:off x="1256"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6" name="Arc 73" descr="50%"/>
              <p:cNvSpPr>
                <a:spLocks/>
              </p:cNvSpPr>
              <p:nvPr/>
            </p:nvSpPr>
            <p:spPr bwMode="auto">
              <a:xfrm>
                <a:off x="1269"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7" name="Arc 74" descr="50%"/>
              <p:cNvSpPr>
                <a:spLocks/>
              </p:cNvSpPr>
              <p:nvPr/>
            </p:nvSpPr>
            <p:spPr bwMode="auto">
              <a:xfrm>
                <a:off x="1277"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8" name="Arc 75" descr="50%"/>
              <p:cNvSpPr>
                <a:spLocks/>
              </p:cNvSpPr>
              <p:nvPr/>
            </p:nvSpPr>
            <p:spPr bwMode="auto">
              <a:xfrm>
                <a:off x="128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70" name="Freeform 76" descr="50%"/>
            <p:cNvSpPr>
              <a:spLocks/>
            </p:cNvSpPr>
            <p:nvPr/>
          </p:nvSpPr>
          <p:spPr bwMode="auto">
            <a:xfrm>
              <a:off x="1252" y="196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71" name="Group 77"/>
            <p:cNvGrpSpPr>
              <a:grpSpLocks/>
            </p:cNvGrpSpPr>
            <p:nvPr/>
          </p:nvGrpSpPr>
          <p:grpSpPr bwMode="auto">
            <a:xfrm>
              <a:off x="1348" y="2075"/>
              <a:ext cx="69" cy="51"/>
              <a:chOff x="1286" y="2074"/>
              <a:chExt cx="69" cy="51"/>
            </a:xfrm>
          </p:grpSpPr>
          <p:sp>
            <p:nvSpPr>
              <p:cNvPr id="14372" name="Freeform 78" descr="50%"/>
              <p:cNvSpPr>
                <a:spLocks/>
              </p:cNvSpPr>
              <p:nvPr/>
            </p:nvSpPr>
            <p:spPr bwMode="auto">
              <a:xfrm>
                <a:off x="1286" y="2080"/>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73" name="Freeform 79" descr="50%"/>
              <p:cNvSpPr>
                <a:spLocks/>
              </p:cNvSpPr>
              <p:nvPr/>
            </p:nvSpPr>
            <p:spPr bwMode="auto">
              <a:xfrm>
                <a:off x="1287" y="2074"/>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Tree>
  </p:cSld>
  <p:clrMapOvr>
    <a:masterClrMapping/>
  </p:clrMapOvr>
  <p:transition spd="slow">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a:xfrm>
            <a:off x="2782889" y="0"/>
            <a:ext cx="7634287" cy="908050"/>
          </a:xfrm>
        </p:spPr>
        <p:txBody>
          <a:bodyPr/>
          <a:lstStyle/>
          <a:p>
            <a:pPr eaLnBrk="1" hangingPunct="1"/>
            <a:r>
              <a:rPr lang="en-US" altLang="zh-CN" smtClean="0"/>
              <a:t>Big Men in Architecture(3)</a:t>
            </a:r>
          </a:p>
        </p:txBody>
      </p:sp>
      <p:sp>
        <p:nvSpPr>
          <p:cNvPr id="43011" name="Rectangle 3"/>
          <p:cNvSpPr>
            <a:spLocks noGrp="1" noRot="1" noChangeArrowheads="1"/>
          </p:cNvSpPr>
          <p:nvPr>
            <p:ph idx="1"/>
          </p:nvPr>
        </p:nvSpPr>
        <p:spPr>
          <a:xfrm>
            <a:off x="2133600" y="5084763"/>
            <a:ext cx="8534400" cy="1223962"/>
          </a:xfrm>
        </p:spPr>
        <p:txBody>
          <a:bodyPr/>
          <a:lstStyle/>
          <a:p>
            <a:pPr eaLnBrk="1" hangingPunct="1">
              <a:lnSpc>
                <a:spcPct val="90000"/>
              </a:lnSpc>
            </a:pPr>
            <a:r>
              <a:rPr lang="en-US" altLang="zh-CN" sz="2400" b="1" dirty="0">
                <a:solidFill>
                  <a:srgbClr val="0000FF"/>
                </a:solidFill>
              </a:rPr>
              <a:t>1999 ACM Turing Award</a:t>
            </a:r>
          </a:p>
          <a:p>
            <a:pPr eaLnBrk="1" hangingPunct="1">
              <a:lnSpc>
                <a:spcPct val="90000"/>
              </a:lnSpc>
              <a:buFont typeface="Wingdings" pitchFamily="2" charset="2"/>
              <a:buNone/>
            </a:pPr>
            <a:r>
              <a:rPr lang="en-US" altLang="zh-CN" sz="2400" dirty="0"/>
              <a:t>     landmark contributions to computer architecture, operating systems, and software engineering."</a:t>
            </a:r>
          </a:p>
        </p:txBody>
      </p:sp>
      <p:pic>
        <p:nvPicPr>
          <p:cNvPr id="43012" name="Picture 5" descr="Brookspic"/>
          <p:cNvPicPr>
            <a:picLocks noChangeAspect="1" noChangeArrowheads="1"/>
          </p:cNvPicPr>
          <p:nvPr/>
        </p:nvPicPr>
        <p:blipFill>
          <a:blip r:embed="rId2"/>
          <a:srcRect/>
          <a:stretch>
            <a:fillRect/>
          </a:stretch>
        </p:blipFill>
        <p:spPr bwMode="auto">
          <a:xfrm>
            <a:off x="1847850" y="1052513"/>
            <a:ext cx="2922588" cy="3136900"/>
          </a:xfrm>
          <a:prstGeom prst="rect">
            <a:avLst/>
          </a:prstGeom>
          <a:noFill/>
          <a:ln w="9525">
            <a:noFill/>
            <a:miter lim="800000"/>
            <a:headEnd/>
            <a:tailEnd/>
          </a:ln>
        </p:spPr>
      </p:pic>
      <p:sp>
        <p:nvSpPr>
          <p:cNvPr id="43013" name="Text Box 6"/>
          <p:cNvSpPr txBox="1">
            <a:spLocks noChangeArrowheads="1"/>
          </p:cNvSpPr>
          <p:nvPr/>
        </p:nvSpPr>
        <p:spPr bwMode="auto">
          <a:xfrm>
            <a:off x="5519738" y="1196976"/>
            <a:ext cx="5148262" cy="4062651"/>
          </a:xfrm>
          <a:prstGeom prst="rect">
            <a:avLst/>
          </a:prstGeom>
          <a:noFill/>
          <a:ln w="12700" cap="sq" algn="ctr">
            <a:noFill/>
            <a:miter lim="800000"/>
            <a:headEnd/>
            <a:tailEnd/>
          </a:ln>
        </p:spPr>
        <p:txBody>
          <a:bodyPr lIns="44436" tIns="36501" rIns="71415" bIns="-36501">
            <a:spAutoFit/>
          </a:bodyPr>
          <a:lstStyle/>
          <a:p>
            <a:pPr eaLnBrk="0" fontAlgn="ctr" hangingPunct="0"/>
            <a:r>
              <a:rPr lang="en-US" altLang="zh-CN" sz="2400" b="1">
                <a:solidFill>
                  <a:srgbClr val="0000FF"/>
                </a:solidFill>
              </a:rPr>
              <a:t>2004 </a:t>
            </a:r>
            <a:r>
              <a:rPr lang="en-US" altLang="zh-CN" sz="2400" b="1">
                <a:solidFill>
                  <a:srgbClr val="0000FF"/>
                </a:solidFill>
                <a:hlinkClick r:id="rId3"/>
              </a:rPr>
              <a:t>Eckert-Mauchly Award</a:t>
            </a:r>
            <a:r>
              <a:rPr kumimoji="1" lang="en-US" altLang="zh-CN" sz="2400">
                <a:latin typeface="Times New Roman" pitchFamily="18" charset="0"/>
              </a:rPr>
              <a:t> </a:t>
            </a:r>
            <a:endParaRPr kumimoji="1" lang="en-US" altLang="zh-CN" sz="2400" b="1">
              <a:latin typeface="Times New Roman" pitchFamily="18" charset="0"/>
            </a:endParaRPr>
          </a:p>
          <a:p>
            <a:pPr eaLnBrk="0" fontAlgn="ctr" hangingPunct="0"/>
            <a:r>
              <a:rPr kumimoji="1" lang="en-US" altLang="zh-CN" sz="2400">
                <a:latin typeface="Times New Roman" pitchFamily="18" charset="0"/>
              </a:rPr>
              <a:t>"For the definition of computer architecture and contributions to the concept of computer families and to the principles of instruction set design; for seminal contributions in instruction sequencing, including interrupt systems and execute instructions; and for contributions to the IBM 360 instruction set architecture."</a:t>
            </a:r>
            <a:br>
              <a:rPr kumimoji="1" lang="en-US" altLang="zh-CN" sz="2400">
                <a:latin typeface="Times New Roman" pitchFamily="18" charset="0"/>
              </a:rPr>
            </a:br>
            <a:endParaRPr kumimoji="1" lang="en-US" altLang="zh-CN" sz="2400">
              <a:latin typeface="Times New Roman" pitchFamily="18" charset="0"/>
            </a:endParaRPr>
          </a:p>
        </p:txBody>
      </p:sp>
      <p:sp>
        <p:nvSpPr>
          <p:cNvPr id="43014" name="Text Box 7"/>
          <p:cNvSpPr txBox="1">
            <a:spLocks noChangeArrowheads="1"/>
          </p:cNvSpPr>
          <p:nvPr/>
        </p:nvSpPr>
        <p:spPr bwMode="auto">
          <a:xfrm>
            <a:off x="1774826" y="4221163"/>
            <a:ext cx="3554413" cy="609600"/>
          </a:xfrm>
          <a:prstGeom prst="rect">
            <a:avLst/>
          </a:prstGeom>
          <a:noFill/>
          <a:ln w="12700" cap="sq" algn="ctr">
            <a:noFill/>
            <a:miter lim="800000"/>
            <a:headEnd/>
            <a:tailEnd/>
          </a:ln>
        </p:spPr>
        <p:txBody>
          <a:bodyPr wrap="none" lIns="44436" tIns="36501" rIns="71415" bIns="-36501">
            <a:spAutoFit/>
          </a:bodyPr>
          <a:lstStyle/>
          <a:p>
            <a:pPr algn="ctr" eaLnBrk="0" fontAlgn="ctr" hangingPunct="0"/>
            <a:r>
              <a:rPr kumimoji="1" lang="en-US" altLang="zh-CN" sz="2000" b="1">
                <a:solidFill>
                  <a:srgbClr val="FF3300"/>
                </a:solidFill>
                <a:latin typeface="Times New Roman" pitchFamily="18" charset="0"/>
              </a:rPr>
              <a:t>Frederick</a:t>
            </a:r>
            <a:r>
              <a:rPr kumimoji="1" lang="en-US" altLang="zh-CN" sz="2000" b="1">
                <a:solidFill>
                  <a:srgbClr val="FF3300"/>
                </a:solidFill>
                <a:latin typeface="宋体" pitchFamily="2" charset="-122"/>
              </a:rPr>
              <a:t> </a:t>
            </a:r>
            <a:r>
              <a:rPr kumimoji="1" lang="en-US" altLang="zh-CN" sz="2000" b="1">
                <a:solidFill>
                  <a:srgbClr val="FF3300"/>
                </a:solidFill>
                <a:latin typeface="Times New Roman" pitchFamily="18" charset="0"/>
              </a:rPr>
              <a:t>P.</a:t>
            </a:r>
            <a:r>
              <a:rPr kumimoji="1" lang="en-US" altLang="zh-CN" sz="2000" b="1">
                <a:solidFill>
                  <a:srgbClr val="FF3300"/>
                </a:solidFill>
                <a:latin typeface="宋体" pitchFamily="2" charset="-122"/>
              </a:rPr>
              <a:t> </a:t>
            </a:r>
            <a:r>
              <a:rPr kumimoji="1" lang="en-US" altLang="zh-CN" sz="2000" b="1">
                <a:solidFill>
                  <a:srgbClr val="FF3300"/>
                </a:solidFill>
                <a:latin typeface="Times New Roman" pitchFamily="18" charset="0"/>
              </a:rPr>
              <a:t>Brooks</a:t>
            </a:r>
          </a:p>
          <a:p>
            <a:pPr algn="ctr" eaLnBrk="0" fontAlgn="ctr" hangingPunct="0"/>
            <a:r>
              <a:rPr kumimoji="1" lang="en-US" altLang="zh-CN" sz="2000" b="1">
                <a:solidFill>
                  <a:srgbClr val="0000FF"/>
                </a:solidFill>
                <a:latin typeface="Times New Roman" pitchFamily="18" charset="0"/>
              </a:rPr>
              <a:t>http://www.cs.unc.edu/~brooks/</a:t>
            </a:r>
          </a:p>
        </p:txBody>
      </p:sp>
    </p:spTree>
  </p:cSld>
  <p:clrMapOvr>
    <a:masterClrMapping/>
  </p:clrMapOvr>
  <p:transition spd="slow">
    <p:pull dir="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pPr eaLnBrk="1" hangingPunct="1"/>
            <a:r>
              <a:rPr lang="en-US" altLang="zh-CN" smtClean="0"/>
              <a:t>Big Men in Architecture(5)</a:t>
            </a:r>
          </a:p>
        </p:txBody>
      </p:sp>
      <p:sp>
        <p:nvSpPr>
          <p:cNvPr id="242691" name="Rectangle 3"/>
          <p:cNvSpPr>
            <a:spLocks noGrp="1" noRot="1" noChangeArrowheads="1"/>
          </p:cNvSpPr>
          <p:nvPr>
            <p:ph idx="1"/>
          </p:nvPr>
        </p:nvSpPr>
        <p:spPr>
          <a:xfrm>
            <a:off x="1337056" y="1241742"/>
            <a:ext cx="8784654" cy="4858420"/>
          </a:xfrm>
        </p:spPr>
        <p:txBody>
          <a:bodyPr/>
          <a:lstStyle/>
          <a:p>
            <a:pPr eaLnBrk="1" hangingPunct="1"/>
            <a:r>
              <a:rPr lang="en-US" altLang="zh-CN" dirty="0" smtClean="0"/>
              <a:t>1996  Yale </a:t>
            </a:r>
            <a:r>
              <a:rPr lang="en-US" altLang="zh-CN" dirty="0" err="1" smtClean="0"/>
              <a:t>Patt</a:t>
            </a:r>
            <a:endParaRPr lang="en-US" altLang="zh-CN" dirty="0" smtClean="0"/>
          </a:p>
          <a:p>
            <a:pPr eaLnBrk="1" hangingPunct="1">
              <a:buFont typeface="Wingdings" pitchFamily="2" charset="2"/>
              <a:buNone/>
            </a:pPr>
            <a:r>
              <a:rPr lang="en-US" altLang="zh-CN" dirty="0" smtClean="0"/>
              <a:t>    For important contributions to instruction level parallelism and superscalar processor design. </a:t>
            </a:r>
            <a:endParaRPr lang="en-US" altLang="zh-CN" dirty="0"/>
          </a:p>
          <a:p>
            <a:r>
              <a:rPr lang="en-US" altLang="zh-CN" dirty="0" smtClean="0"/>
              <a:t>Introduction </a:t>
            </a:r>
            <a:r>
              <a:rPr lang="en-US" altLang="zh-CN" dirty="0"/>
              <a:t>to computing </a:t>
            </a:r>
            <a:r>
              <a:rPr lang="en-US" altLang="zh-CN" dirty="0" smtClean="0"/>
              <a:t>systems</a:t>
            </a:r>
          </a:p>
          <a:p>
            <a:pPr marL="0" indent="0">
              <a:buNone/>
            </a:pPr>
            <a:r>
              <a:rPr lang="zh-CN" altLang="en-US" dirty="0" smtClean="0"/>
              <a:t>  （</a:t>
            </a:r>
            <a:r>
              <a:rPr lang="en-US" altLang="zh-CN" dirty="0" smtClean="0"/>
              <a:t>2013-2017, 2019</a:t>
            </a:r>
            <a:r>
              <a:rPr lang="zh-CN" altLang="en-US" dirty="0" smtClean="0"/>
              <a:t>）</a:t>
            </a:r>
            <a:endParaRPr lang="en-US" altLang="zh-CN" dirty="0"/>
          </a:p>
        </p:txBody>
      </p:sp>
      <p:pic>
        <p:nvPicPr>
          <p:cNvPr id="242692" name="Picture 4" descr="DSCF3479_1"/>
          <p:cNvPicPr>
            <a:picLocks noChangeAspect="1" noChangeArrowheads="1"/>
          </p:cNvPicPr>
          <p:nvPr/>
        </p:nvPicPr>
        <p:blipFill>
          <a:blip r:embed="rId2"/>
          <a:srcRect/>
          <a:stretch>
            <a:fillRect/>
          </a:stretch>
        </p:blipFill>
        <p:spPr bwMode="auto">
          <a:xfrm>
            <a:off x="6888088" y="2771836"/>
            <a:ext cx="4104456" cy="3319234"/>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 to="" calcmode="lin" valueType="num">
                                      <p:cBhvr>
                                        <p:cTn id="7" dur="1" fill="hold"/>
                                        <p:tgtEl>
                                          <p:spTgt spid="242691">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42692"/>
                                        </p:tgtEl>
                                        <p:attrNameLst>
                                          <p:attrName>style.visibility</p:attrName>
                                        </p:attrNameLst>
                                      </p:cBhvr>
                                      <p:to>
                                        <p:strVal val="visible"/>
                                      </p:to>
                                    </p:set>
                                    <p:anim to="" calcmode="lin" valueType="num">
                                      <p:cBhvr>
                                        <p:cTn id="12" dur="1" fill="hold"/>
                                        <p:tgtEl>
                                          <p:spTgt spid="24269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pPr eaLnBrk="1" hangingPunct="1"/>
            <a:r>
              <a:rPr lang="en-US" altLang="zh-CN" smtClean="0"/>
              <a:t>Big Men in Architecture(6)</a:t>
            </a:r>
          </a:p>
        </p:txBody>
      </p:sp>
      <p:sp>
        <p:nvSpPr>
          <p:cNvPr id="46083" name="Rectangle 3"/>
          <p:cNvSpPr>
            <a:spLocks noGrp="1" noRot="1" noChangeArrowheads="1"/>
          </p:cNvSpPr>
          <p:nvPr>
            <p:ph idx="1"/>
          </p:nvPr>
        </p:nvSpPr>
        <p:spPr>
          <a:xfrm>
            <a:off x="1774825" y="1196975"/>
            <a:ext cx="5487988" cy="4724400"/>
          </a:xfrm>
        </p:spPr>
        <p:txBody>
          <a:bodyPr/>
          <a:lstStyle/>
          <a:p>
            <a:pPr eaLnBrk="1" hangingPunct="1"/>
            <a:r>
              <a:rPr lang="en-US" altLang="zh-CN" smtClean="0">
                <a:solidFill>
                  <a:srgbClr val="0000FF"/>
                </a:solidFill>
              </a:rPr>
              <a:t>1992 </a:t>
            </a:r>
            <a:r>
              <a:rPr lang="en-US" altLang="zh-CN" b="1" smtClean="0">
                <a:solidFill>
                  <a:srgbClr val="0000FF"/>
                </a:solidFill>
              </a:rPr>
              <a:t>Michael J. Flynn</a:t>
            </a:r>
            <a:r>
              <a:rPr lang="en-US" altLang="zh-CN" smtClean="0"/>
              <a:t> </a:t>
            </a:r>
          </a:p>
          <a:p>
            <a:pPr eaLnBrk="1" hangingPunct="1">
              <a:buFont typeface="Wingdings" pitchFamily="2" charset="2"/>
              <a:buNone/>
            </a:pPr>
            <a:r>
              <a:rPr lang="en-US" altLang="zh-CN" sz="1800"/>
              <a:t>        </a:t>
            </a:r>
            <a:r>
              <a:rPr lang="en-US" altLang="zh-CN" sz="2000"/>
              <a:t>http://www.cpe.calpoly.edu/IAB/flynn.html</a:t>
            </a:r>
          </a:p>
          <a:p>
            <a:pPr eaLnBrk="1" hangingPunct="1"/>
            <a:r>
              <a:rPr lang="en-US" altLang="zh-CN" smtClean="0"/>
              <a:t>For his important and seminal contributions to processor organization and classification, computer arithmetic and performance evaluation. </a:t>
            </a:r>
          </a:p>
        </p:txBody>
      </p:sp>
      <p:pic>
        <p:nvPicPr>
          <p:cNvPr id="46084" name="Picture 4" descr="flynn,michael"/>
          <p:cNvPicPr>
            <a:picLocks noChangeAspect="1" noChangeArrowheads="1"/>
          </p:cNvPicPr>
          <p:nvPr/>
        </p:nvPicPr>
        <p:blipFill>
          <a:blip r:embed="rId2"/>
          <a:srcRect/>
          <a:stretch>
            <a:fillRect/>
          </a:stretch>
        </p:blipFill>
        <p:spPr bwMode="auto">
          <a:xfrm>
            <a:off x="7319963" y="1412876"/>
            <a:ext cx="2646362" cy="3527425"/>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en-US" altLang="zh-CN" smtClean="0"/>
              <a:t>Big Men in Architecture(7)</a:t>
            </a:r>
          </a:p>
        </p:txBody>
      </p:sp>
      <p:sp>
        <p:nvSpPr>
          <p:cNvPr id="47107" name="Rectangle 3"/>
          <p:cNvSpPr>
            <a:spLocks noGrp="1" noRot="1" noChangeArrowheads="1"/>
          </p:cNvSpPr>
          <p:nvPr>
            <p:ph idx="1"/>
          </p:nvPr>
        </p:nvSpPr>
        <p:spPr>
          <a:xfrm>
            <a:off x="1847850" y="1557338"/>
            <a:ext cx="4338638" cy="4724400"/>
          </a:xfrm>
        </p:spPr>
        <p:txBody>
          <a:bodyPr/>
          <a:lstStyle/>
          <a:p>
            <a:pPr eaLnBrk="1" hangingPunct="1"/>
            <a:r>
              <a:rPr lang="en-US" altLang="zh-CN" sz="2800" b="1"/>
              <a:t>1989</a:t>
            </a:r>
            <a:r>
              <a:rPr lang="en-US" altLang="zh-CN" sz="2800"/>
              <a:t> </a:t>
            </a:r>
            <a:r>
              <a:rPr lang="en-US" altLang="zh-CN" sz="2800" b="1">
                <a:solidFill>
                  <a:srgbClr val="005499"/>
                </a:solidFill>
                <a:hlinkClick r:id="rId2"/>
              </a:rPr>
              <a:t>Cray, Seymour</a:t>
            </a:r>
            <a:endParaRPr lang="en-US" altLang="zh-CN" sz="2800" b="1">
              <a:solidFill>
                <a:srgbClr val="005499"/>
              </a:solidFill>
            </a:endParaRPr>
          </a:p>
          <a:p>
            <a:pPr eaLnBrk="1" hangingPunct="1"/>
            <a:r>
              <a:rPr kumimoji="1" lang="en-US" altLang="zh-CN" b="1" smtClean="0"/>
              <a:t>For a career of achievements that have advanced supercomputing design.</a:t>
            </a:r>
            <a:r>
              <a:rPr kumimoji="1" lang="en-US" altLang="zh-CN" smtClean="0"/>
              <a:t> </a:t>
            </a:r>
          </a:p>
        </p:txBody>
      </p:sp>
      <p:pic>
        <p:nvPicPr>
          <p:cNvPr id="47108" name="Picture 4" descr="PORTRAIT"/>
          <p:cNvPicPr>
            <a:picLocks noChangeAspect="1" noChangeArrowheads="1"/>
          </p:cNvPicPr>
          <p:nvPr/>
        </p:nvPicPr>
        <p:blipFill>
          <a:blip r:embed="rId3"/>
          <a:srcRect/>
          <a:stretch>
            <a:fillRect/>
          </a:stretch>
        </p:blipFill>
        <p:spPr bwMode="auto">
          <a:xfrm>
            <a:off x="7175500" y="1412875"/>
            <a:ext cx="3009900" cy="4319588"/>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2495551" y="0"/>
            <a:ext cx="7921625" cy="908050"/>
          </a:xfrm>
        </p:spPr>
        <p:txBody>
          <a:bodyPr/>
          <a:lstStyle/>
          <a:p>
            <a:pPr eaLnBrk="1" hangingPunct="1"/>
            <a:r>
              <a:rPr lang="en-US" altLang="zh-CN" smtClean="0"/>
              <a:t>Big Men in Architecture(8)</a:t>
            </a:r>
          </a:p>
        </p:txBody>
      </p:sp>
      <p:sp>
        <p:nvSpPr>
          <p:cNvPr id="254979" name="Rectangle 3"/>
          <p:cNvSpPr>
            <a:spLocks noGrp="1" noRot="1" noChangeArrowheads="1"/>
          </p:cNvSpPr>
          <p:nvPr>
            <p:ph idx="1"/>
          </p:nvPr>
        </p:nvSpPr>
        <p:spPr>
          <a:xfrm>
            <a:off x="1524000" y="4724400"/>
            <a:ext cx="8839200" cy="2641600"/>
          </a:xfrm>
        </p:spPr>
        <p:txBody>
          <a:bodyPr/>
          <a:lstStyle/>
          <a:p>
            <a:pPr eaLnBrk="1" hangingPunct="1"/>
            <a:r>
              <a:rPr lang="en-US" altLang="zh-CN" sz="2800" b="1"/>
              <a:t>1987</a:t>
            </a:r>
            <a:r>
              <a:rPr lang="en-US" altLang="zh-CN" sz="2800"/>
              <a:t> </a:t>
            </a:r>
            <a:r>
              <a:rPr lang="en-US" altLang="zh-CN" sz="2800">
                <a:hlinkClick r:id="rId2"/>
              </a:rPr>
              <a:t>Amdahl, Gene M.</a:t>
            </a:r>
            <a:r>
              <a:rPr lang="en-US" altLang="zh-CN" sz="2800"/>
              <a:t/>
            </a:r>
            <a:br>
              <a:rPr lang="en-US" altLang="zh-CN" sz="2800"/>
            </a:br>
            <a:r>
              <a:rPr lang="en-US" altLang="zh-CN" sz="2800"/>
              <a:t>For outstanding innovations in computer architecture, including pipelining, instruction look-ahead, and cache memory. </a:t>
            </a:r>
          </a:p>
        </p:txBody>
      </p:sp>
      <p:pic>
        <p:nvPicPr>
          <p:cNvPr id="254980" name="Picture 4" descr="Amdale"/>
          <p:cNvPicPr>
            <a:picLocks noChangeAspect="1" noChangeArrowheads="1"/>
          </p:cNvPicPr>
          <p:nvPr/>
        </p:nvPicPr>
        <p:blipFill>
          <a:blip r:embed="rId3"/>
          <a:srcRect/>
          <a:stretch>
            <a:fillRect/>
          </a:stretch>
        </p:blipFill>
        <p:spPr bwMode="auto">
          <a:xfrm>
            <a:off x="1381125" y="908467"/>
            <a:ext cx="4978400" cy="6237287"/>
          </a:xfrm>
          <a:prstGeom prst="rect">
            <a:avLst/>
          </a:prstGeom>
          <a:noFill/>
          <a:ln w="9525">
            <a:noFill/>
            <a:miter lim="800000"/>
            <a:headEnd/>
            <a:tailEnd/>
          </a:ln>
        </p:spPr>
      </p:pic>
      <p:pic>
        <p:nvPicPr>
          <p:cNvPr id="254982" name="Picture 6" descr="IBM-compatible_mainframe"/>
          <p:cNvPicPr>
            <a:picLocks noChangeAspect="1" noChangeArrowheads="1"/>
          </p:cNvPicPr>
          <p:nvPr/>
        </p:nvPicPr>
        <p:blipFill>
          <a:blip r:embed="rId4"/>
          <a:srcRect/>
          <a:stretch>
            <a:fillRect/>
          </a:stretch>
        </p:blipFill>
        <p:spPr bwMode="auto">
          <a:xfrm>
            <a:off x="6816725" y="1268413"/>
            <a:ext cx="3403600" cy="3960812"/>
          </a:xfrm>
          <a:prstGeom prst="rect">
            <a:avLst/>
          </a:prstGeom>
          <a:noFill/>
          <a:ln w="9525">
            <a:noFill/>
            <a:miter lim="800000"/>
            <a:headEnd/>
            <a:tailEnd/>
          </a:ln>
        </p:spPr>
      </p:pic>
      <p:sp>
        <p:nvSpPr>
          <p:cNvPr id="48134" name="Rectangle 7"/>
          <p:cNvSpPr>
            <a:spLocks noChangeArrowheads="1"/>
          </p:cNvSpPr>
          <p:nvPr/>
        </p:nvSpPr>
        <p:spPr bwMode="auto">
          <a:xfrm>
            <a:off x="3931658" y="5863889"/>
            <a:ext cx="117046" cy="430887"/>
          </a:xfrm>
          <a:prstGeom prst="rect">
            <a:avLst/>
          </a:prstGeom>
          <a:noFill/>
          <a:ln w="12700" cap="sq" algn="ctr">
            <a:noFill/>
            <a:miter lim="800000"/>
            <a:headEnd/>
            <a:tailEnd/>
          </a:ln>
        </p:spPr>
        <p:txBody>
          <a:bodyPr wrap="none" lIns="44436" tIns="36501" rIns="71415" bIns="-36501" anchor="ctr">
            <a:spAutoFit/>
          </a:bodyPr>
          <a:lstStyle/>
          <a:p>
            <a:endParaRPr lang="zh-CN" altLang="en-US"/>
          </a:p>
        </p:txBody>
      </p:sp>
      <p:grpSp>
        <p:nvGrpSpPr>
          <p:cNvPr id="2" name="Group 10"/>
          <p:cNvGrpSpPr>
            <a:grpSpLocks/>
          </p:cNvGrpSpPr>
          <p:nvPr/>
        </p:nvGrpSpPr>
        <p:grpSpPr bwMode="auto">
          <a:xfrm>
            <a:off x="1403353" y="5080002"/>
            <a:ext cx="4932364" cy="1741488"/>
            <a:chOff x="3031" y="3200"/>
            <a:chExt cx="3107" cy="1097"/>
          </a:xfrm>
        </p:grpSpPr>
        <p:sp>
          <p:nvSpPr>
            <p:cNvPr id="48137" name="Rectangle 9"/>
            <p:cNvSpPr>
              <a:spLocks noChangeArrowheads="1"/>
            </p:cNvSpPr>
            <p:nvPr/>
          </p:nvSpPr>
          <p:spPr bwMode="auto">
            <a:xfrm>
              <a:off x="3031" y="3200"/>
              <a:ext cx="3107" cy="1097"/>
            </a:xfrm>
            <a:prstGeom prst="rect">
              <a:avLst/>
            </a:prstGeom>
            <a:solidFill>
              <a:srgbClr val="FFFFFF"/>
            </a:solidFill>
            <a:ln w="9525">
              <a:solidFill>
                <a:srgbClr val="000000"/>
              </a:solidFill>
              <a:miter lim="800000"/>
              <a:headEnd/>
              <a:tailEnd/>
            </a:ln>
          </p:spPr>
          <p:txBody>
            <a:bodyPr/>
            <a:lstStyle/>
            <a:p>
              <a:endParaRPr lang="zh-CN" altLang="en-US"/>
            </a:p>
          </p:txBody>
        </p:sp>
        <p:sp>
          <p:nvSpPr>
            <p:cNvPr id="48138" name="Text Box 5"/>
            <p:cNvSpPr txBox="1">
              <a:spLocks noChangeArrowheads="1"/>
            </p:cNvSpPr>
            <p:nvPr/>
          </p:nvSpPr>
          <p:spPr bwMode="auto">
            <a:xfrm>
              <a:off x="3157" y="3256"/>
              <a:ext cx="2981" cy="969"/>
            </a:xfrm>
            <a:prstGeom prst="rect">
              <a:avLst/>
            </a:prstGeom>
            <a:noFill/>
            <a:ln w="12700" cap="sq" algn="ctr">
              <a:noFill/>
              <a:miter lim="800000"/>
              <a:headEnd/>
              <a:tailEnd/>
            </a:ln>
          </p:spPr>
          <p:txBody>
            <a:bodyPr wrap="square" lIns="44436" tIns="36501" rIns="71415" bIns="-36501">
              <a:spAutoFit/>
            </a:bodyPr>
            <a:lstStyle/>
            <a:p>
              <a:pPr eaLnBrk="0" fontAlgn="ctr" hangingPunct="0"/>
              <a:r>
                <a:rPr kumimoji="1" lang="en-US" altLang="zh-CN" sz="2000" b="1" dirty="0">
                  <a:solidFill>
                    <a:srgbClr val="FF3300"/>
                  </a:solidFill>
                  <a:latin typeface="Times New Roman" pitchFamily="18" charset="0"/>
                </a:rPr>
                <a:t>In 1975, Dr. Amdahl stands beside the Wisconsin Integrally Synchronized Computer (WISC), which he designed in 1950. It was built in 1952. (Image courtesy of Dr. Gene M. Amdahl.)</a:t>
              </a:r>
            </a:p>
          </p:txBody>
        </p:sp>
      </p:grpSp>
      <p:sp>
        <p:nvSpPr>
          <p:cNvPr id="48136" name="Rectangle 8"/>
          <p:cNvSpPr>
            <a:spLocks noChangeArrowheads="1"/>
          </p:cNvSpPr>
          <p:nvPr/>
        </p:nvSpPr>
        <p:spPr bwMode="auto">
          <a:xfrm>
            <a:off x="1524001" y="5828170"/>
            <a:ext cx="4932363" cy="430887"/>
          </a:xfrm>
          <a:prstGeom prst="rect">
            <a:avLst/>
          </a:prstGeom>
          <a:noFill/>
          <a:ln w="12700" cap="sq" algn="ctr">
            <a:noFill/>
            <a:miter lim="800000"/>
            <a:headEnd/>
            <a:tailEnd/>
          </a:ln>
        </p:spPr>
        <p:txBody>
          <a:bodyPr lIns="44436" tIns="36501" rIns="71415" bIns="-36501" anchor="ctr">
            <a:spAutoFit/>
          </a:bodyPr>
          <a:lstStyle/>
          <a:p>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 to="" calcmode="lin" valueType="num">
                                      <p:cBhvr>
                                        <p:cTn id="7" dur="1" fill="hold"/>
                                        <p:tgtEl>
                                          <p:spTgt spid="254979">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 to="" calcmode="lin" valueType="num">
                                      <p:cBhvr>
                                        <p:cTn id="12" dur="1" fill="hold"/>
                                        <p:tgtEl>
                                          <p:spTgt spid="254980"/>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to="" calcmode="lin" valueType="num">
                                      <p:cBhvr>
                                        <p:cTn id="17" dur="1" fill="hold"/>
                                        <p:tgtEl>
                                          <p:spTgt spid="2"/>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54982"/>
                                        </p:tgtEl>
                                        <p:attrNameLst>
                                          <p:attrName>style.visibility</p:attrName>
                                        </p:attrNameLst>
                                      </p:cBhvr>
                                      <p:to>
                                        <p:strVal val="visible"/>
                                      </p:to>
                                    </p:set>
                                    <p:anim to="" calcmode="lin" valueType="num">
                                      <p:cBhvr>
                                        <p:cTn id="22" dur="1" fill="hold"/>
                                        <p:tgtEl>
                                          <p:spTgt spid="25498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Top conferences and Journals</a:t>
            </a:r>
            <a:endParaRPr lang="zh-CN" altLang="en-US" dirty="0"/>
          </a:p>
        </p:txBody>
      </p:sp>
      <p:sp>
        <p:nvSpPr>
          <p:cNvPr id="3" name="内容占位符 2"/>
          <p:cNvSpPr>
            <a:spLocks noGrp="1"/>
          </p:cNvSpPr>
          <p:nvPr>
            <p:ph idx="1"/>
          </p:nvPr>
        </p:nvSpPr>
        <p:spPr/>
        <p:txBody>
          <a:bodyPr/>
          <a:lstStyle/>
          <a:p>
            <a:r>
              <a:rPr lang="en-US" altLang="zh-CN" dirty="0" smtClean="0"/>
              <a:t>Top conference:  </a:t>
            </a:r>
          </a:p>
          <a:p>
            <a:pPr lvl="1"/>
            <a:r>
              <a:rPr lang="en-US" altLang="zh-CN" dirty="0" smtClean="0">
                <a:solidFill>
                  <a:srgbClr val="FF0000"/>
                </a:solidFill>
              </a:rPr>
              <a:t> </a:t>
            </a:r>
            <a:r>
              <a:rPr lang="en-US" altLang="zh-CN" dirty="0" err="1" smtClean="0">
                <a:solidFill>
                  <a:srgbClr val="FF0000"/>
                </a:solidFill>
              </a:rPr>
              <a:t>ISCA</a:t>
            </a:r>
            <a:endParaRPr lang="en-US" altLang="zh-CN" dirty="0" smtClean="0">
              <a:solidFill>
                <a:srgbClr val="FF0000"/>
              </a:solidFill>
            </a:endParaRPr>
          </a:p>
          <a:p>
            <a:pPr lvl="1"/>
            <a:r>
              <a:rPr lang="en-US" altLang="zh-CN" dirty="0" smtClean="0">
                <a:solidFill>
                  <a:srgbClr val="FF0000"/>
                </a:solidFill>
              </a:rPr>
              <a:t> MICRO, </a:t>
            </a:r>
          </a:p>
          <a:p>
            <a:pPr lvl="1"/>
            <a:r>
              <a:rPr lang="en-US" altLang="zh-CN" dirty="0" smtClean="0">
                <a:solidFill>
                  <a:srgbClr val="FF0000"/>
                </a:solidFill>
              </a:rPr>
              <a:t>…</a:t>
            </a:r>
          </a:p>
          <a:p>
            <a:r>
              <a:rPr lang="en-US" altLang="zh-CN" dirty="0" smtClean="0"/>
              <a:t>Top journals:  </a:t>
            </a:r>
          </a:p>
          <a:p>
            <a:pPr lvl="1"/>
            <a:r>
              <a:rPr lang="en-US" altLang="zh-CN" dirty="0" smtClean="0">
                <a:solidFill>
                  <a:srgbClr val="FF0000"/>
                </a:solidFill>
              </a:rPr>
              <a:t>IEEE Tran. on Computers                                              IF  3.131</a:t>
            </a:r>
          </a:p>
          <a:p>
            <a:pPr lvl="1"/>
            <a:r>
              <a:rPr lang="en-US" altLang="zh-CN" dirty="0" smtClean="0">
                <a:solidFill>
                  <a:srgbClr val="FF0000"/>
                </a:solidFill>
              </a:rPr>
              <a:t>ACM Tran. on Computer Systems                                 IF 1.917</a:t>
            </a:r>
          </a:p>
          <a:p>
            <a:pPr lvl="1"/>
            <a:r>
              <a:rPr lang="en-US" altLang="zh-CN" dirty="0" smtClean="0">
                <a:solidFill>
                  <a:srgbClr val="FF0000"/>
                </a:solidFill>
              </a:rPr>
              <a:t>IEEE Tran. on Parallel and Distributed Systems.          IF  3.402 </a:t>
            </a:r>
          </a:p>
          <a:p>
            <a:pPr marL="457200" lvl="1" indent="0">
              <a:buNone/>
            </a:pPr>
            <a:endParaRPr lang="zh-CN" altLang="en-US" dirty="0">
              <a:solidFill>
                <a:srgbClr val="FF0000"/>
              </a:solidFill>
            </a:endParaRPr>
          </a:p>
        </p:txBody>
      </p:sp>
    </p:spTree>
  </p:cSld>
  <p:clrMapOvr>
    <a:masterClrMapping/>
  </p:clrMapOvr>
  <p:transition spd="slow">
    <p:pull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87488" y="3068960"/>
            <a:ext cx="9144000" cy="2387600"/>
          </a:xfrm>
        </p:spPr>
        <p:txBody>
          <a:bodyPr/>
          <a:lstStyle/>
          <a:p>
            <a:endParaRPr lang="zh-CN" altLang="en-US"/>
          </a:p>
        </p:txBody>
      </p:sp>
      <p:sp>
        <p:nvSpPr>
          <p:cNvPr id="6" name="内容占位符 5"/>
          <p:cNvSpPr>
            <a:spLocks noGrp="1"/>
          </p:cNvSpPr>
          <p:nvPr>
            <p:ph type="subTitle" idx="1"/>
          </p:nvPr>
        </p:nvSpPr>
        <p:spPr>
          <a:xfrm>
            <a:off x="1199456" y="1122363"/>
            <a:ext cx="9144000" cy="1655762"/>
          </a:xfrm>
        </p:spPr>
        <p:txBody>
          <a:bodyPr/>
          <a:lstStyle/>
          <a:p>
            <a:r>
              <a:rPr lang="en-US" altLang="zh-CN" dirty="0" smtClean="0">
                <a:solidFill>
                  <a:srgbClr val="FF0000"/>
                </a:solidFill>
              </a:rPr>
              <a:t>What’s a CA designer’s task ?</a:t>
            </a:r>
          </a:p>
        </p:txBody>
      </p:sp>
    </p:spTree>
  </p:cSld>
  <p:clrMapOvr>
    <a:masterClrMapping/>
  </p:clrMapOvr>
  <p:transition spd="slow">
    <p:pull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2782889" y="1"/>
            <a:ext cx="8137525" cy="692695"/>
          </a:xfrm>
        </p:spPr>
        <p:txBody>
          <a:bodyPr/>
          <a:lstStyle/>
          <a:p>
            <a:pPr eaLnBrk="1" hangingPunct="1"/>
            <a:r>
              <a:rPr lang="en-US" altLang="zh-CN" sz="3200" dirty="0"/>
              <a:t>Computer Design Engineering life cycle</a:t>
            </a:r>
            <a:r>
              <a:rPr lang="en-US" altLang="zh-CN" sz="4000" dirty="0"/>
              <a:t> </a:t>
            </a:r>
          </a:p>
        </p:txBody>
      </p:sp>
      <p:sp>
        <p:nvSpPr>
          <p:cNvPr id="215049" name="Rectangle 9"/>
          <p:cNvSpPr>
            <a:spLocks noGrp="1" noRot="1" noChangeArrowheads="1"/>
          </p:cNvSpPr>
          <p:nvPr>
            <p:ph idx="1"/>
          </p:nvPr>
        </p:nvSpPr>
        <p:spPr>
          <a:xfrm>
            <a:off x="2134642" y="1918802"/>
            <a:ext cx="2786062" cy="887412"/>
          </a:xfrm>
        </p:spPr>
        <p:txBody>
          <a:bodyPr/>
          <a:lstStyle/>
          <a:p>
            <a:pPr eaLnBrk="1" hangingPunct="1">
              <a:lnSpc>
                <a:spcPct val="90000"/>
              </a:lnSpc>
              <a:buFont typeface="Wingdings" pitchFamily="2" charset="2"/>
              <a:buNone/>
            </a:pPr>
            <a:r>
              <a:rPr lang="en-US" altLang="zh-CN" sz="2000" b="1" dirty="0">
                <a:latin typeface="Comic Sans MS" pitchFamily="66" charset="0"/>
              </a:rPr>
              <a:t>User requirement</a:t>
            </a:r>
          </a:p>
          <a:p>
            <a:pPr eaLnBrk="1" hangingPunct="1">
              <a:lnSpc>
                <a:spcPct val="90000"/>
              </a:lnSpc>
              <a:buFont typeface="Wingdings" pitchFamily="2" charset="2"/>
              <a:buNone/>
            </a:pPr>
            <a:r>
              <a:rPr lang="en-US" altLang="zh-CN" sz="2000" b="1" dirty="0">
                <a:latin typeface="Comic Sans MS" pitchFamily="66" charset="0"/>
              </a:rPr>
              <a:t>Analysis(1.2)</a:t>
            </a:r>
          </a:p>
        </p:txBody>
      </p:sp>
      <p:grpSp>
        <p:nvGrpSpPr>
          <p:cNvPr id="63491" name="Group 3"/>
          <p:cNvGrpSpPr>
            <a:grpSpLocks/>
          </p:cNvGrpSpPr>
          <p:nvPr/>
        </p:nvGrpSpPr>
        <p:grpSpPr bwMode="auto">
          <a:xfrm>
            <a:off x="3766812" y="692696"/>
            <a:ext cx="5113337" cy="5543550"/>
            <a:chOff x="1334" y="872"/>
            <a:chExt cx="3065" cy="3185"/>
          </a:xfrm>
        </p:grpSpPr>
        <p:sp>
          <p:nvSpPr>
            <p:cNvPr id="6350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63502" name="Group 5"/>
            <p:cNvGrpSpPr>
              <a:grpSpLocks/>
            </p:cNvGrpSpPr>
            <p:nvPr/>
          </p:nvGrpSpPr>
          <p:grpSpPr bwMode="auto">
            <a:xfrm>
              <a:off x="1334" y="872"/>
              <a:ext cx="3065" cy="3185"/>
              <a:chOff x="1334" y="872"/>
              <a:chExt cx="3065" cy="3185"/>
            </a:xfrm>
          </p:grpSpPr>
          <p:sp>
            <p:nvSpPr>
              <p:cNvPr id="6350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63504" name="Freeform 7"/>
              <p:cNvSpPr>
                <a:spLocks/>
              </p:cNvSpPr>
              <p:nvPr/>
            </p:nvSpPr>
            <p:spPr bwMode="auto">
              <a:xfrm>
                <a:off x="3049" y="1208"/>
                <a:ext cx="1350"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6350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15050" name="Rectangle 10"/>
          <p:cNvSpPr>
            <a:spLocks noChangeArrowheads="1"/>
          </p:cNvSpPr>
          <p:nvPr/>
        </p:nvSpPr>
        <p:spPr bwMode="auto">
          <a:xfrm>
            <a:off x="3983680" y="809991"/>
            <a:ext cx="4680521"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i="0" dirty="0">
                <a:latin typeface="Comic Sans MS" pitchFamily="66" charset="0"/>
              </a:rPr>
              <a:t>Evaluating Existing</a:t>
            </a:r>
          </a:p>
          <a:p>
            <a:pPr marL="342900" indent="-342900">
              <a:lnSpc>
                <a:spcPct val="90000"/>
              </a:lnSpc>
              <a:spcBef>
                <a:spcPct val="20000"/>
              </a:spcBef>
              <a:buClr>
                <a:schemeClr val="tx2"/>
              </a:buClr>
            </a:pPr>
            <a:r>
              <a:rPr lang="en-US" altLang="zh-CN" sz="2000" b="1" i="0" dirty="0">
                <a:latin typeface="Comic Sans MS" pitchFamily="66" charset="0"/>
              </a:rPr>
              <a:t>Systems for </a:t>
            </a:r>
            <a:r>
              <a:rPr lang="en-US" altLang="zh-CN" sz="2000" b="1" i="0" dirty="0" smtClean="0">
                <a:latin typeface="Comic Sans MS" pitchFamily="66" charset="0"/>
              </a:rPr>
              <a:t>Bottleneck(</a:t>
            </a:r>
            <a:r>
              <a:rPr lang="en-US" altLang="zh-CN" sz="2000" b="1" i="0" dirty="0" err="1" smtClean="0">
                <a:latin typeface="Comic Sans MS" pitchFamily="66" charset="0"/>
              </a:rPr>
              <a:t>app.B</a:t>
            </a:r>
            <a:r>
              <a:rPr lang="en-US" altLang="zh-CN" sz="2000" b="1" i="0" dirty="0">
                <a:latin typeface="Comic Sans MS" pitchFamily="66" charset="0"/>
              </a:rPr>
              <a:t>)</a:t>
            </a:r>
          </a:p>
        </p:txBody>
      </p:sp>
      <p:sp>
        <p:nvSpPr>
          <p:cNvPr id="215051" name="Rectangle 11"/>
          <p:cNvSpPr>
            <a:spLocks noChangeArrowheads="1"/>
          </p:cNvSpPr>
          <p:nvPr/>
        </p:nvSpPr>
        <p:spPr bwMode="auto">
          <a:xfrm>
            <a:off x="4950981" y="2986522"/>
            <a:ext cx="3311525" cy="1441450"/>
          </a:xfrm>
          <a:prstGeom prst="rect">
            <a:avLst/>
          </a:prstGeom>
          <a:noFill/>
          <a:ln w="9525">
            <a:noFill/>
            <a:miter lim="800000"/>
            <a:headEnd/>
            <a:tailEnd/>
          </a:ln>
        </p:spPr>
        <p:txBody>
          <a:bodyPr/>
          <a:lstStyle/>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Technology Trend 1.4</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Power Trend  1,5</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Comic Sans MS" pitchFamily="66" charset="0"/>
              </a:rPr>
              <a:t>Cost Trend  1.6</a:t>
            </a:r>
          </a:p>
          <a:p>
            <a:pPr marL="342900" indent="-342900" algn="l">
              <a:lnSpc>
                <a:spcPct val="90000"/>
              </a:lnSpc>
              <a:spcBef>
                <a:spcPct val="20000"/>
              </a:spcBef>
              <a:buClr>
                <a:schemeClr val="tx2"/>
              </a:buClr>
              <a:buFont typeface="Wingdings" pitchFamily="2" charset="2"/>
              <a:buChar char="q"/>
              <a:defRPr/>
            </a:pPr>
            <a:r>
              <a:rPr lang="en-US" altLang="zh-CN" sz="2000" b="1" i="0" dirty="0" smtClean="0">
                <a:effectLst>
                  <a:outerShdw blurRad="38100" dist="38100" dir="2700000" algn="tl">
                    <a:srgbClr val="C0C0C0"/>
                  </a:outerShdw>
                </a:effectLst>
                <a:latin typeface="Comic Sans MS" pitchFamily="66" charset="0"/>
              </a:rPr>
              <a:t>Dependability 1,7</a:t>
            </a:r>
            <a:endParaRPr lang="en-US" altLang="zh-CN" sz="2000" b="1" i="0" dirty="0">
              <a:effectLst>
                <a:outerShdw blurRad="38100" dist="38100" dir="2700000" algn="tl">
                  <a:srgbClr val="C0C0C0"/>
                </a:outerShdw>
              </a:effectLst>
              <a:latin typeface="Comic Sans MS" pitchFamily="66" charset="0"/>
            </a:endParaRPr>
          </a:p>
        </p:txBody>
      </p:sp>
      <p:sp>
        <p:nvSpPr>
          <p:cNvPr id="215052" name="Text Box 12"/>
          <p:cNvSpPr txBox="1">
            <a:spLocks noChangeArrowheads="1"/>
          </p:cNvSpPr>
          <p:nvPr/>
        </p:nvSpPr>
        <p:spPr bwMode="auto">
          <a:xfrm>
            <a:off x="8132170" y="2860893"/>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i="0" dirty="0">
                <a:solidFill>
                  <a:srgbClr val="FF3300"/>
                </a:solidFill>
                <a:latin typeface="Comic Sans MS" pitchFamily="66" charset="0"/>
              </a:rPr>
              <a:t>Quantitative</a:t>
            </a:r>
            <a:r>
              <a:rPr kumimoji="1" lang="en-US" altLang="zh-CN" sz="2400" b="1" i="0" dirty="0">
                <a:solidFill>
                  <a:srgbClr val="FF3300"/>
                </a:solidFill>
                <a:latin typeface="Comic Sans MS" pitchFamily="66" charset="0"/>
              </a:rPr>
              <a:t> Principles</a:t>
            </a:r>
          </a:p>
          <a:p>
            <a:pPr marL="342900" indent="-342900">
              <a:spcBef>
                <a:spcPct val="20000"/>
              </a:spcBef>
              <a:buClr>
                <a:schemeClr val="accent1"/>
              </a:buClr>
              <a:buSzPct val="80000"/>
            </a:pPr>
            <a:r>
              <a:rPr kumimoji="1" lang="en-US" altLang="zh-CN" sz="2400" b="1" i="0" dirty="0">
                <a:solidFill>
                  <a:srgbClr val="FF3300"/>
                </a:solidFill>
                <a:latin typeface="Comic Sans MS" pitchFamily="66" charset="0"/>
              </a:rPr>
              <a:t>1.9  </a:t>
            </a:r>
          </a:p>
        </p:txBody>
      </p:sp>
      <p:sp>
        <p:nvSpPr>
          <p:cNvPr id="215053" name="Rectangle 13"/>
          <p:cNvSpPr>
            <a:spLocks noChangeArrowheads="1"/>
          </p:cNvSpPr>
          <p:nvPr/>
        </p:nvSpPr>
        <p:spPr bwMode="auto">
          <a:xfrm>
            <a:off x="8368833" y="4452941"/>
            <a:ext cx="2218557" cy="1197764"/>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400" b="1" i="0" dirty="0">
                <a:effectLst>
                  <a:outerShdw blurRad="38100" dist="38100" dir="2700000" algn="tl">
                    <a:srgbClr val="C0C0C0"/>
                  </a:outerShdw>
                </a:effectLst>
                <a:latin typeface="Comic Sans MS" pitchFamily="66" charset="0"/>
              </a:rPr>
              <a:t>Simulate New</a:t>
            </a:r>
          </a:p>
          <a:p>
            <a:pPr eaLnBrk="0" hangingPunct="0">
              <a:defRPr/>
            </a:pPr>
            <a:r>
              <a:rPr kumimoji="1" lang="en-US" altLang="zh-CN" sz="2400" b="1" i="0" dirty="0">
                <a:effectLst>
                  <a:outerShdw blurRad="38100" dist="38100" dir="2700000" algn="tl">
                    <a:srgbClr val="C0C0C0"/>
                  </a:outerShdw>
                </a:effectLst>
                <a:latin typeface="Comic Sans MS" pitchFamily="66" charset="0"/>
              </a:rPr>
              <a:t>Designs and</a:t>
            </a:r>
          </a:p>
          <a:p>
            <a:pPr eaLnBrk="0" hangingPunct="0">
              <a:defRPr/>
            </a:pPr>
            <a:r>
              <a:rPr kumimoji="1" lang="en-US" altLang="zh-CN" sz="2400" b="1" i="0" dirty="0">
                <a:effectLst>
                  <a:outerShdw blurRad="38100" dist="38100" dir="2700000" algn="tl">
                    <a:srgbClr val="C0C0C0"/>
                  </a:outerShdw>
                </a:effectLst>
                <a:latin typeface="Comic Sans MS" pitchFamily="66" charset="0"/>
              </a:rPr>
              <a:t>Organizations</a:t>
            </a:r>
          </a:p>
        </p:txBody>
      </p:sp>
      <p:sp>
        <p:nvSpPr>
          <p:cNvPr id="215054" name="Rectangle 14"/>
          <p:cNvSpPr>
            <a:spLocks noChangeArrowheads="1"/>
          </p:cNvSpPr>
          <p:nvPr/>
        </p:nvSpPr>
        <p:spPr bwMode="auto">
          <a:xfrm>
            <a:off x="3149949" y="5262286"/>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Comic Sans MS" pitchFamily="66" charset="0"/>
              </a:rPr>
              <a:t>Workloads</a:t>
            </a:r>
          </a:p>
        </p:txBody>
      </p:sp>
      <p:sp>
        <p:nvSpPr>
          <p:cNvPr id="215055" name="Rectangle 15"/>
          <p:cNvSpPr>
            <a:spLocks noChangeArrowheads="1"/>
          </p:cNvSpPr>
          <p:nvPr/>
        </p:nvSpPr>
        <p:spPr bwMode="auto">
          <a:xfrm>
            <a:off x="1757761" y="3934741"/>
            <a:ext cx="2736850" cy="762000"/>
          </a:xfrm>
          <a:prstGeom prst="rect">
            <a:avLst/>
          </a:prstGeom>
          <a:noFill/>
          <a:ln w="9525" algn="ctr">
            <a:noFill/>
            <a:miter lim="800000"/>
            <a:headEnd/>
            <a:tailEnd/>
          </a:ln>
          <a:effectLst/>
        </p:spPr>
        <p:txBody>
          <a:bodyPr>
            <a:spAutoFit/>
          </a:bodyPr>
          <a:lstStyle/>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Comic Sans MS" pitchFamily="66" charset="0"/>
              </a:rPr>
              <a:t>Implement Next</a:t>
            </a:r>
          </a:p>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Comic Sans MS" pitchFamily="66" charset="0"/>
              </a:rPr>
              <a:t>Generation System</a:t>
            </a:r>
          </a:p>
        </p:txBody>
      </p:sp>
      <p:sp>
        <p:nvSpPr>
          <p:cNvPr id="215056" name="Rectangle 16"/>
          <p:cNvSpPr>
            <a:spLocks noChangeArrowheads="1"/>
          </p:cNvSpPr>
          <p:nvPr/>
        </p:nvSpPr>
        <p:spPr bwMode="auto">
          <a:xfrm>
            <a:off x="7570659" y="1650808"/>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Comic Sans MS" pitchFamily="66" charset="0"/>
              </a:rPr>
              <a:t>Benchmarks(1.8)</a:t>
            </a:r>
          </a:p>
        </p:txBody>
      </p:sp>
      <p:sp>
        <p:nvSpPr>
          <p:cNvPr id="215057" name="Rectangle 17"/>
          <p:cNvSpPr>
            <a:spLocks noChangeArrowheads="1"/>
          </p:cNvSpPr>
          <p:nvPr/>
        </p:nvSpPr>
        <p:spPr bwMode="auto">
          <a:xfrm>
            <a:off x="4727848" y="6025944"/>
            <a:ext cx="3307596" cy="646331"/>
          </a:xfrm>
          <a:prstGeom prst="rect">
            <a:avLst/>
          </a:prstGeom>
          <a:noFill/>
          <a:ln w="9525" algn="ctr">
            <a:noFill/>
            <a:miter lim="800000"/>
            <a:headEnd/>
            <a:tailEnd/>
          </a:ln>
        </p:spPr>
        <p:txBody>
          <a:bodyPr wrap="square">
            <a:spAutoFit/>
          </a:bodyPr>
          <a:lstStyle/>
          <a:p>
            <a:pPr marL="342900" indent="-342900">
              <a:lnSpc>
                <a:spcPct val="90000"/>
              </a:lnSpc>
              <a:spcBef>
                <a:spcPct val="20000"/>
              </a:spcBef>
              <a:buClr>
                <a:schemeClr val="accent1"/>
              </a:buClr>
              <a:buSzPct val="80000"/>
            </a:pPr>
            <a:r>
              <a:rPr kumimoji="1" lang="en-US" altLang="zh-CN" sz="2000" b="1" i="0" dirty="0">
                <a:latin typeface="Comic Sans MS" pitchFamily="66" charset="0"/>
              </a:rPr>
              <a:t>Evaluating for </a:t>
            </a:r>
            <a:r>
              <a:rPr kumimoji="1" lang="en-US" altLang="zh-CN" sz="2000" b="1" i="0" dirty="0" smtClean="0">
                <a:latin typeface="Comic Sans MS" pitchFamily="66" charset="0"/>
              </a:rPr>
              <a:t>energy-performance cost (1.8</a:t>
            </a:r>
            <a:r>
              <a:rPr kumimoji="1" lang="en-US" altLang="zh-CN" sz="2000" b="1" i="0" dirty="0">
                <a:latin typeface="Comic Sans MS" pitchFamily="66" charset="0"/>
              </a:rPr>
              <a:t>)</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 calcmode="lin" valueType="num">
                                      <p:cBhvr>
                                        <p:cTn id="19" dur="1000" fill="hold"/>
                                        <p:tgtEl>
                                          <p:spTgt spid="215051"/>
                                        </p:tgtEl>
                                        <p:attrNameLst>
                                          <p:attrName>ppt_w</p:attrName>
                                        </p:attrNameLst>
                                      </p:cBhvr>
                                      <p:tavLst>
                                        <p:tav tm="0">
                                          <p:val>
                                            <p:strVal val="#ppt_w*0.70"/>
                                          </p:val>
                                        </p:tav>
                                        <p:tav tm="100000">
                                          <p:val>
                                            <p:strVal val="#ppt_w"/>
                                          </p:val>
                                        </p:tav>
                                      </p:tavLst>
                                    </p:anim>
                                    <p:anim calcmode="lin" valueType="num">
                                      <p:cBhvr>
                                        <p:cTn id="20" dur="1000" fill="hold"/>
                                        <p:tgtEl>
                                          <p:spTgt spid="215051"/>
                                        </p:tgtEl>
                                        <p:attrNameLst>
                                          <p:attrName>ppt_h</p:attrName>
                                        </p:attrNameLst>
                                      </p:cBhvr>
                                      <p:tavLst>
                                        <p:tav tm="0">
                                          <p:val>
                                            <p:strVal val="#ppt_h"/>
                                          </p:val>
                                        </p:tav>
                                        <p:tav tm="100000">
                                          <p:val>
                                            <p:strVal val="#ppt_h"/>
                                          </p:val>
                                        </p:tav>
                                      </p:tavLst>
                                    </p:anim>
                                    <p:animEffect transition="in" filter="fade">
                                      <p:cBhvr>
                                        <p:cTn id="21" dur="1000"/>
                                        <p:tgtEl>
                                          <p:spTgt spid="2150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505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50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5057"/>
                                        </p:tgtEl>
                                        <p:attrNameLst>
                                          <p:attrName>style.visibility</p:attrName>
                                        </p:attrNameLst>
                                      </p:cBhvr>
                                      <p:to>
                                        <p:strVal val="visible"/>
                                      </p:to>
                                    </p:set>
                                    <p:animEffect transition="in" filter="fade">
                                      <p:cBhvr>
                                        <p:cTn id="34" dur="1000"/>
                                        <p:tgtEl>
                                          <p:spTgt spid="215057"/>
                                        </p:tgtEl>
                                      </p:cBhvr>
                                    </p:animEffect>
                                    <p:anim calcmode="lin" valueType="num">
                                      <p:cBhvr>
                                        <p:cTn id="35" dur="1000" fill="hold"/>
                                        <p:tgtEl>
                                          <p:spTgt spid="215057"/>
                                        </p:tgtEl>
                                        <p:attrNameLst>
                                          <p:attrName>ppt_x</p:attrName>
                                        </p:attrNameLst>
                                      </p:cBhvr>
                                      <p:tavLst>
                                        <p:tav tm="0">
                                          <p:val>
                                            <p:strVal val="#ppt_x"/>
                                          </p:val>
                                        </p:tav>
                                        <p:tav tm="100000">
                                          <p:val>
                                            <p:strVal val="#ppt_x"/>
                                          </p:val>
                                        </p:tav>
                                      </p:tavLst>
                                    </p:anim>
                                    <p:anim calcmode="lin" valueType="num">
                                      <p:cBhvr>
                                        <p:cTn id="36" dur="1000" fill="hold"/>
                                        <p:tgtEl>
                                          <p:spTgt spid="2150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5054"/>
                                        </p:tgtEl>
                                        <p:attrNameLst>
                                          <p:attrName>style.visibility</p:attrName>
                                        </p:attrNameLst>
                                      </p:cBhvr>
                                      <p:to>
                                        <p:strVal val="visible"/>
                                      </p:to>
                                    </p:set>
                                    <p:anim calcmode="lin" valueType="num">
                                      <p:cBhvr additive="base">
                                        <p:cTn id="41" dur="500" fill="hold"/>
                                        <p:tgtEl>
                                          <p:spTgt spid="215054"/>
                                        </p:tgtEl>
                                        <p:attrNameLst>
                                          <p:attrName>ppt_x</p:attrName>
                                        </p:attrNameLst>
                                      </p:cBhvr>
                                      <p:tavLst>
                                        <p:tav tm="0">
                                          <p:val>
                                            <p:strVal val="#ppt_x"/>
                                          </p:val>
                                        </p:tav>
                                        <p:tav tm="100000">
                                          <p:val>
                                            <p:strVal val="#ppt_x"/>
                                          </p:val>
                                        </p:tav>
                                      </p:tavLst>
                                    </p:anim>
                                    <p:anim calcmode="lin" valueType="num">
                                      <p:cBhvr additive="base">
                                        <p:cTn id="42" dur="500" fill="hold"/>
                                        <p:tgtEl>
                                          <p:spTgt spid="2150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p:bldP spid="215050" grpId="0"/>
      <p:bldP spid="215051" grpId="0"/>
      <p:bldP spid="215052" grpId="0"/>
      <p:bldP spid="215053" grpId="0"/>
      <p:bldP spid="215054" grpId="0"/>
      <p:bldP spid="215055" grpId="0"/>
      <p:bldP spid="215056" grpId="0"/>
      <p:bldP spid="21505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smtClean="0"/>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Comic Sans MS" pitchFamily="66" charset="0"/>
              </a:rPr>
              <a:t>1.1  Introduction</a:t>
            </a:r>
          </a:p>
          <a:p>
            <a:pPr eaLnBrk="1" hangingPunct="1">
              <a:lnSpc>
                <a:spcPct val="90000"/>
              </a:lnSpc>
              <a:buFont typeface="Wingdings" pitchFamily="2" charset="2"/>
              <a:buNone/>
            </a:pPr>
            <a:r>
              <a:rPr lang="en-US" altLang="zh-CN" sz="2800" dirty="0">
                <a:latin typeface="Comic Sans MS"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Comic Sans MS" pitchFamily="66" charset="0"/>
              </a:rPr>
              <a:t>1.4  Trends in Technology</a:t>
            </a:r>
          </a:p>
          <a:p>
            <a:pPr eaLnBrk="1" hangingPunct="1">
              <a:lnSpc>
                <a:spcPct val="90000"/>
              </a:lnSpc>
              <a:buFont typeface="Wingdings" pitchFamily="2" charset="2"/>
              <a:buNone/>
            </a:pPr>
            <a:r>
              <a:rPr lang="en-US" altLang="zh-CN" sz="2800" dirty="0">
                <a:latin typeface="Comic Sans MS" pitchFamily="66" charset="0"/>
              </a:rPr>
              <a:t>1.5  Trends in power in Integrated circuits</a:t>
            </a:r>
          </a:p>
          <a:p>
            <a:pPr eaLnBrk="1" hangingPunct="1">
              <a:lnSpc>
                <a:spcPct val="90000"/>
              </a:lnSpc>
              <a:buFont typeface="Wingdings" pitchFamily="2" charset="2"/>
              <a:buNone/>
            </a:pPr>
            <a:r>
              <a:rPr lang="en-US" altLang="zh-CN" sz="2800" dirty="0">
                <a:latin typeface="Comic Sans MS" pitchFamily="66" charset="0"/>
              </a:rPr>
              <a:t>1.6  Trends in Cost</a:t>
            </a:r>
          </a:p>
          <a:p>
            <a:pPr eaLnBrk="1" hangingPunct="1">
              <a:lnSpc>
                <a:spcPct val="90000"/>
              </a:lnSpc>
              <a:buFont typeface="Wingdings" pitchFamily="2" charset="2"/>
              <a:buNone/>
            </a:pPr>
            <a:r>
              <a:rPr lang="en-US" altLang="zh-CN" sz="2800" dirty="0">
                <a:latin typeface="Comic Sans MS" pitchFamily="66" charset="0"/>
              </a:rPr>
              <a:t>1.7  Dependability</a:t>
            </a:r>
          </a:p>
          <a:p>
            <a:pPr eaLnBrk="1" hangingPunct="1">
              <a:lnSpc>
                <a:spcPct val="90000"/>
              </a:lnSpc>
              <a:buFont typeface="Wingdings" pitchFamily="2" charset="2"/>
              <a:buNone/>
            </a:pPr>
            <a:r>
              <a:rPr lang="en-US" altLang="zh-CN" sz="2800" dirty="0">
                <a:latin typeface="Comic Sans MS" pitchFamily="66" charset="0"/>
              </a:rPr>
              <a:t>1.8  Measuring, Reporting and </a:t>
            </a:r>
            <a:r>
              <a:rPr lang="en-US" altLang="zh-CN" sz="2800" dirty="0" err="1">
                <a:latin typeface="Comic Sans MS" pitchFamily="66" charset="0"/>
              </a:rPr>
              <a:t>summerizing</a:t>
            </a:r>
            <a:r>
              <a:rPr lang="en-US" altLang="zh-CN" sz="2800" dirty="0">
                <a:latin typeface="Comic Sans MS" pitchFamily="66" charset="0"/>
              </a:rPr>
              <a:t> </a:t>
            </a:r>
            <a:r>
              <a:rPr lang="en-US" altLang="zh-CN" sz="2800" dirty="0" err="1">
                <a:latin typeface="Comic Sans MS" pitchFamily="66" charset="0"/>
              </a:rPr>
              <a:t>Perf</a:t>
            </a:r>
            <a:r>
              <a:rPr lang="en-US" altLang="zh-CN" sz="2800" dirty="0">
                <a:latin typeface="Comic Sans MS" pitchFamily="66" charset="0"/>
              </a:rPr>
              <a:t>.</a:t>
            </a:r>
          </a:p>
          <a:p>
            <a:pPr eaLnBrk="1" hangingPunct="1">
              <a:lnSpc>
                <a:spcPct val="90000"/>
              </a:lnSpc>
              <a:buFont typeface="Wingdings" pitchFamily="2" charset="2"/>
              <a:buNone/>
            </a:pPr>
            <a:r>
              <a:rPr lang="en-US" altLang="zh-CN" sz="2800" dirty="0">
                <a:solidFill>
                  <a:srgbClr val="FF0000"/>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latin typeface="Comic Sans MS" pitchFamily="66" charset="0"/>
              </a:rPr>
              <a:t>1.10 Putting it altogether</a:t>
            </a:r>
            <a:endParaRPr lang="en-US" altLang="zh-CN" sz="28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524000" y="1"/>
            <a:ext cx="8915400" cy="1196975"/>
          </a:xfrm>
        </p:spPr>
        <p:txBody>
          <a:bodyPr/>
          <a:lstStyle/>
          <a:p>
            <a:pPr eaLnBrk="1" hangingPunct="1"/>
            <a:r>
              <a:rPr lang="en-US" altLang="zh-CN" sz="3600" dirty="0"/>
              <a:t>Summary: Task of computer design</a:t>
            </a:r>
            <a:r>
              <a:rPr lang="en-US" altLang="zh-CN" dirty="0" smtClean="0"/>
              <a:t> </a:t>
            </a:r>
          </a:p>
        </p:txBody>
      </p:sp>
      <p:sp>
        <p:nvSpPr>
          <p:cNvPr id="91139" name="Rectangle 3"/>
          <p:cNvSpPr>
            <a:spLocks noGrp="1" noRot="1" noChangeArrowheads="1"/>
          </p:cNvSpPr>
          <p:nvPr>
            <p:ph idx="1"/>
          </p:nvPr>
        </p:nvSpPr>
        <p:spPr>
          <a:xfrm>
            <a:off x="1828800" y="1285861"/>
            <a:ext cx="8839200" cy="4805379"/>
          </a:xfrm>
        </p:spPr>
        <p:txBody>
          <a:bodyPr/>
          <a:lstStyle/>
          <a:p>
            <a:pPr eaLnBrk="1" hangingPunct="1">
              <a:lnSpc>
                <a:spcPct val="90000"/>
              </a:lnSpc>
              <a:defRPr/>
            </a:pPr>
            <a:r>
              <a:rPr lang="en-US" altLang="zh-CN" sz="2800" dirty="0">
                <a:solidFill>
                  <a:srgbClr val="FF3300"/>
                </a:solidFill>
                <a:latin typeface="Comic Sans MS" pitchFamily="66" charset="0"/>
              </a:rPr>
              <a:t>Considerations</a:t>
            </a:r>
            <a:r>
              <a:rPr lang="en-US" altLang="zh-CN" sz="2800" dirty="0">
                <a:latin typeface="Comic Sans MS" pitchFamily="66" charset="0"/>
              </a:rPr>
              <a:t>:</a:t>
            </a:r>
          </a:p>
          <a:p>
            <a:pPr lvl="1" eaLnBrk="1" hangingPunct="1">
              <a:lnSpc>
                <a:spcPct val="90000"/>
              </a:lnSpc>
              <a:defRPr/>
            </a:pPr>
            <a:r>
              <a:rPr lang="en-US" altLang="zh-CN" sz="2000" dirty="0">
                <a:latin typeface="Comic Sans MS" pitchFamily="66" charset="0"/>
              </a:rPr>
              <a:t>functional and non functional requirements </a:t>
            </a:r>
          </a:p>
          <a:p>
            <a:pPr lvl="1" eaLnBrk="1" hangingPunct="1">
              <a:lnSpc>
                <a:spcPct val="90000"/>
              </a:lnSpc>
              <a:defRPr/>
            </a:pPr>
            <a:r>
              <a:rPr lang="en-US" altLang="zh-CN" sz="2000" dirty="0">
                <a:latin typeface="Comic Sans MS" pitchFamily="66" charset="0"/>
              </a:rPr>
              <a:t>implementation complexity</a:t>
            </a:r>
          </a:p>
          <a:p>
            <a:pPr lvl="2" eaLnBrk="1" hangingPunct="1">
              <a:lnSpc>
                <a:spcPct val="90000"/>
              </a:lnSpc>
              <a:defRPr/>
            </a:pPr>
            <a:r>
              <a:rPr lang="en-US" altLang="zh-CN" sz="1800" dirty="0">
                <a:latin typeface="Comic Sans MS" pitchFamily="66" charset="0"/>
              </a:rPr>
              <a:t> Complex designs take longer to complete </a:t>
            </a:r>
          </a:p>
          <a:p>
            <a:pPr lvl="2" eaLnBrk="1" hangingPunct="1">
              <a:lnSpc>
                <a:spcPct val="90000"/>
              </a:lnSpc>
              <a:defRPr/>
            </a:pPr>
            <a:r>
              <a:rPr lang="en-US" altLang="zh-CN" sz="1800" dirty="0">
                <a:latin typeface="Comic Sans MS" pitchFamily="66" charset="0"/>
              </a:rPr>
              <a:t> Complex designs must provide higher performance to be competitive</a:t>
            </a:r>
          </a:p>
          <a:p>
            <a:pPr lvl="1" eaLnBrk="1" hangingPunct="1">
              <a:lnSpc>
                <a:spcPct val="90000"/>
              </a:lnSpc>
              <a:defRPr/>
            </a:pPr>
            <a:r>
              <a:rPr lang="en-US" altLang="zh-CN" sz="2000" b="1" dirty="0">
                <a:solidFill>
                  <a:srgbClr val="0000FF"/>
                </a:solidFill>
                <a:latin typeface="Comic Sans MS" pitchFamily="66" charset="0"/>
              </a:rPr>
              <a:t>Technology trends</a:t>
            </a:r>
            <a:endParaRPr lang="en-US" altLang="zh-CN" sz="2000" b="1" dirty="0">
              <a:latin typeface="Comic Sans MS" pitchFamily="66" charset="0"/>
            </a:endParaRPr>
          </a:p>
          <a:p>
            <a:pPr lvl="2" eaLnBrk="1" hangingPunct="1">
              <a:lnSpc>
                <a:spcPct val="90000"/>
              </a:lnSpc>
              <a:defRPr/>
            </a:pPr>
            <a:r>
              <a:rPr lang="en-US" altLang="zh-CN" sz="1800" dirty="0">
                <a:latin typeface="Comic Sans MS" pitchFamily="66" charset="0"/>
              </a:rPr>
              <a:t> Not only what's available today, but also what will be available when the system is ready to ship. (more on this later) </a:t>
            </a:r>
          </a:p>
          <a:p>
            <a:pPr lvl="1" eaLnBrk="1" hangingPunct="1">
              <a:lnSpc>
                <a:spcPct val="90000"/>
              </a:lnSpc>
              <a:defRPr/>
            </a:pPr>
            <a:r>
              <a:rPr lang="en-US" altLang="zh-CN" sz="2000" b="1" dirty="0">
                <a:latin typeface="Comic Sans MS" pitchFamily="66" charset="0"/>
              </a:rPr>
              <a:t>Trends in Power in IC</a:t>
            </a:r>
          </a:p>
          <a:p>
            <a:pPr lvl="1" eaLnBrk="1" hangingPunct="1">
              <a:lnSpc>
                <a:spcPct val="90000"/>
              </a:lnSpc>
              <a:defRPr/>
            </a:pPr>
            <a:r>
              <a:rPr lang="en-US" altLang="zh-CN" sz="2000" b="1" dirty="0">
                <a:latin typeface="Comic Sans MS" pitchFamily="66" charset="0"/>
              </a:rPr>
              <a:t>Trends in cost</a:t>
            </a:r>
          </a:p>
          <a:p>
            <a:pPr eaLnBrk="1" hangingPunct="1">
              <a:lnSpc>
                <a:spcPct val="90000"/>
              </a:lnSpc>
              <a:defRPr/>
            </a:pPr>
            <a:r>
              <a:rPr lang="en-US" altLang="zh-CN" sz="2800" dirty="0">
                <a:solidFill>
                  <a:srgbClr val="FF3300"/>
                </a:solidFill>
                <a:latin typeface="Comic Sans MS" pitchFamily="66" charset="0"/>
              </a:rPr>
              <a:t>Arguments</a:t>
            </a:r>
            <a:endParaRPr lang="en-US" altLang="zh-CN" sz="2800" dirty="0">
              <a:latin typeface="Comic Sans MS" pitchFamily="66" charset="0"/>
            </a:endParaRPr>
          </a:p>
          <a:p>
            <a:pPr lvl="1" eaLnBrk="1" hangingPunct="1">
              <a:lnSpc>
                <a:spcPct val="90000"/>
              </a:lnSpc>
              <a:defRPr/>
            </a:pPr>
            <a:r>
              <a:rPr lang="en-US" altLang="zh-CN" sz="2400" dirty="0">
                <a:latin typeface="Comic Sans MS" pitchFamily="66" charset="0"/>
              </a:rPr>
              <a:t>Evaluate Existing Systems for Bottlenecks</a:t>
            </a:r>
            <a:endParaRPr lang="en-US" altLang="zh-CN" b="1" dirty="0" smtClean="0">
              <a:effectLst>
                <a:outerShdw blurRad="38100" dist="38100" dir="2700000" algn="tl">
                  <a:srgbClr val="C0C0C0"/>
                </a:outerShdw>
              </a:effectLst>
              <a:latin typeface="Comic Sans MS" pitchFamily="66" charset="0"/>
            </a:endParaRPr>
          </a:p>
          <a:p>
            <a:pPr eaLnBrk="1" hangingPunct="1">
              <a:lnSpc>
                <a:spcPct val="90000"/>
              </a:lnSpc>
              <a:defRPr/>
            </a:pPr>
            <a:r>
              <a:rPr lang="en-US" altLang="zh-CN" sz="2800" dirty="0">
                <a:solidFill>
                  <a:srgbClr val="FF3300"/>
                </a:solidFill>
                <a:latin typeface="Comic Sans MS" pitchFamily="66" charset="0"/>
              </a:rPr>
              <a:t>Quantitative Principles</a:t>
            </a:r>
            <a:endParaRPr lang="en-US" altLang="zh-CN" dirty="0" smtClean="0">
              <a:latin typeface="Comic Sans MS" pitchFamily="66" charset="0"/>
            </a:endParaRPr>
          </a:p>
        </p:txBody>
      </p:sp>
    </p:spTree>
  </p:cSld>
  <p:clrMapOvr>
    <a:masterClrMapping/>
  </p:clrMapOvr>
  <p:transition spd="slow">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Rot="1" noChangeArrowheads="1"/>
          </p:cNvSpPr>
          <p:nvPr>
            <p:ph type="title"/>
          </p:nvPr>
        </p:nvSpPr>
        <p:spPr>
          <a:xfrm>
            <a:off x="1809720" y="1"/>
            <a:ext cx="8347080" cy="981075"/>
          </a:xfrm>
        </p:spPr>
        <p:txBody>
          <a:bodyPr/>
          <a:lstStyle/>
          <a:p>
            <a:pPr eaLnBrk="1" hangingPunct="1"/>
            <a:r>
              <a:rPr lang="en-US" altLang="zh-CN" dirty="0" smtClean="0">
                <a:solidFill>
                  <a:srgbClr val="3333FF"/>
                </a:solidFill>
              </a:rPr>
              <a:t>   </a:t>
            </a:r>
            <a:r>
              <a:rPr lang="en-US" altLang="zh-CN" dirty="0" smtClean="0">
                <a:solidFill>
                  <a:schemeClr val="bg1"/>
                </a:solidFill>
              </a:rPr>
              <a:t>1988 Computer Food Chain</a:t>
            </a:r>
          </a:p>
        </p:txBody>
      </p:sp>
      <p:grpSp>
        <p:nvGrpSpPr>
          <p:cNvPr id="15364" name="Group 3"/>
          <p:cNvGrpSpPr>
            <a:grpSpLocks/>
          </p:cNvGrpSpPr>
          <p:nvPr/>
        </p:nvGrpSpPr>
        <p:grpSpPr bwMode="auto">
          <a:xfrm>
            <a:off x="1271464" y="1304478"/>
            <a:ext cx="7734330" cy="4784724"/>
            <a:chOff x="718" y="1228"/>
            <a:chExt cx="4332" cy="2576"/>
          </a:xfrm>
        </p:grpSpPr>
        <p:sp>
          <p:nvSpPr>
            <p:cNvPr id="15365" name="Rectangle 4"/>
            <p:cNvSpPr>
              <a:spLocks noChangeArrowheads="1"/>
            </p:cNvSpPr>
            <p:nvPr/>
          </p:nvSpPr>
          <p:spPr bwMode="auto">
            <a:xfrm>
              <a:off x="4766" y="2382"/>
              <a:ext cx="268" cy="229"/>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PC</a:t>
              </a:r>
            </a:p>
          </p:txBody>
        </p:sp>
        <p:sp>
          <p:nvSpPr>
            <p:cNvPr id="15366" name="Rectangle 5"/>
            <p:cNvSpPr>
              <a:spLocks noChangeArrowheads="1"/>
            </p:cNvSpPr>
            <p:nvPr/>
          </p:nvSpPr>
          <p:spPr bwMode="auto">
            <a:xfrm>
              <a:off x="4198" y="2382"/>
              <a:ext cx="572"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Work-</a:t>
              </a:r>
            </a:p>
            <a:p>
              <a:pPr eaLnBrk="0" hangingPunct="0"/>
              <a:r>
                <a:rPr kumimoji="1" lang="en-US" altLang="zh-CN" sz="1800" i="0">
                  <a:latin typeface="Comic Sans MS" pitchFamily="66" charset="0"/>
                </a:rPr>
                <a:t>station</a:t>
              </a:r>
            </a:p>
          </p:txBody>
        </p:sp>
        <p:sp>
          <p:nvSpPr>
            <p:cNvPr id="15367" name="Rectangle 6"/>
            <p:cNvSpPr>
              <a:spLocks noChangeArrowheads="1"/>
            </p:cNvSpPr>
            <p:nvPr/>
          </p:nvSpPr>
          <p:spPr bwMode="auto">
            <a:xfrm>
              <a:off x="3496" y="2478"/>
              <a:ext cx="727"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Mini-</a:t>
              </a:r>
            </a:p>
            <a:p>
              <a:pPr eaLnBrk="0" hangingPunct="0"/>
              <a:r>
                <a:rPr kumimoji="1" lang="en-US" altLang="zh-CN" sz="1800" i="0">
                  <a:latin typeface="Comic Sans MS" pitchFamily="66" charset="0"/>
                </a:rPr>
                <a:t>computer</a:t>
              </a:r>
            </a:p>
          </p:txBody>
        </p:sp>
        <p:sp>
          <p:nvSpPr>
            <p:cNvPr id="15368" name="Rectangle 7"/>
            <p:cNvSpPr>
              <a:spLocks noChangeArrowheads="1"/>
            </p:cNvSpPr>
            <p:nvPr/>
          </p:nvSpPr>
          <p:spPr bwMode="auto">
            <a:xfrm>
              <a:off x="1568" y="1854"/>
              <a:ext cx="818" cy="231"/>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Mainframe</a:t>
              </a:r>
            </a:p>
          </p:txBody>
        </p:sp>
        <p:sp>
          <p:nvSpPr>
            <p:cNvPr id="15369" name="Rectangle 8"/>
            <p:cNvSpPr>
              <a:spLocks noChangeArrowheads="1"/>
            </p:cNvSpPr>
            <p:nvPr/>
          </p:nvSpPr>
          <p:spPr bwMode="auto">
            <a:xfrm>
              <a:off x="2300" y="2526"/>
              <a:ext cx="1079" cy="402"/>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Mini-</a:t>
              </a:r>
            </a:p>
            <a:p>
              <a:pPr eaLnBrk="0" hangingPunct="0"/>
              <a:r>
                <a:rPr kumimoji="1" lang="en-US" altLang="zh-CN" sz="1800" i="0">
                  <a:latin typeface="Comic Sans MS" pitchFamily="66" charset="0"/>
                </a:rPr>
                <a:t>supercomputer</a:t>
              </a:r>
            </a:p>
          </p:txBody>
        </p:sp>
        <p:sp>
          <p:nvSpPr>
            <p:cNvPr id="15370" name="Rectangle 9"/>
            <p:cNvSpPr>
              <a:spLocks noChangeArrowheads="1"/>
            </p:cNvSpPr>
            <p:nvPr/>
          </p:nvSpPr>
          <p:spPr bwMode="auto">
            <a:xfrm>
              <a:off x="984" y="2574"/>
              <a:ext cx="1118" cy="231"/>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Supercomputer</a:t>
              </a:r>
            </a:p>
          </p:txBody>
        </p:sp>
        <p:sp>
          <p:nvSpPr>
            <p:cNvPr id="15371" name="Freeform 10" descr="50%"/>
            <p:cNvSpPr>
              <a:spLocks/>
            </p:cNvSpPr>
            <p:nvPr/>
          </p:nvSpPr>
          <p:spPr bwMode="auto">
            <a:xfrm>
              <a:off x="1398" y="1718"/>
              <a:ext cx="275" cy="2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2" name="Freeform 11" descr="50%"/>
            <p:cNvSpPr>
              <a:spLocks/>
            </p:cNvSpPr>
            <p:nvPr/>
          </p:nvSpPr>
          <p:spPr bwMode="auto">
            <a:xfrm>
              <a:off x="807" y="1228"/>
              <a:ext cx="2339" cy="650"/>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3" name="Group 12"/>
            <p:cNvGrpSpPr>
              <a:grpSpLocks/>
            </p:cNvGrpSpPr>
            <p:nvPr/>
          </p:nvGrpSpPr>
          <p:grpSpPr bwMode="auto">
            <a:xfrm>
              <a:off x="1008" y="1648"/>
              <a:ext cx="57" cy="51"/>
              <a:chOff x="1008" y="1648"/>
              <a:chExt cx="57" cy="51"/>
            </a:xfrm>
          </p:grpSpPr>
          <p:sp>
            <p:nvSpPr>
              <p:cNvPr id="15948" name="Oval 13" descr="50%"/>
              <p:cNvSpPr>
                <a:spLocks noChangeArrowheads="1"/>
              </p:cNvSpPr>
              <p:nvPr/>
            </p:nvSpPr>
            <p:spPr bwMode="auto">
              <a:xfrm>
                <a:off x="1008" y="1648"/>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9" name="Arc 14" descr="50%"/>
              <p:cNvSpPr>
                <a:spLocks/>
              </p:cNvSpPr>
              <p:nvPr/>
            </p:nvSpPr>
            <p:spPr bwMode="auto">
              <a:xfrm>
                <a:off x="1019" y="1654"/>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74" name="Group 15"/>
            <p:cNvGrpSpPr>
              <a:grpSpLocks/>
            </p:cNvGrpSpPr>
            <p:nvPr/>
          </p:nvGrpSpPr>
          <p:grpSpPr bwMode="auto">
            <a:xfrm>
              <a:off x="1151" y="1698"/>
              <a:ext cx="153" cy="114"/>
              <a:chOff x="1151" y="1698"/>
              <a:chExt cx="153" cy="114"/>
            </a:xfrm>
          </p:grpSpPr>
          <p:sp>
            <p:nvSpPr>
              <p:cNvPr id="15943" name="Arc 16" descr="50%"/>
              <p:cNvSpPr>
                <a:spLocks/>
              </p:cNvSpPr>
              <p:nvPr/>
            </p:nvSpPr>
            <p:spPr bwMode="auto">
              <a:xfrm>
                <a:off x="1183" y="1698"/>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4" name="Arc 17" descr="50%"/>
              <p:cNvSpPr>
                <a:spLocks/>
              </p:cNvSpPr>
              <p:nvPr/>
            </p:nvSpPr>
            <p:spPr bwMode="auto">
              <a:xfrm>
                <a:off x="1151" y="1698"/>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5" name="Arc 18" descr="50%"/>
              <p:cNvSpPr>
                <a:spLocks/>
              </p:cNvSpPr>
              <p:nvPr/>
            </p:nvSpPr>
            <p:spPr bwMode="auto">
              <a:xfrm>
                <a:off x="1215"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6" name="Arc 19" descr="50%"/>
              <p:cNvSpPr>
                <a:spLocks/>
              </p:cNvSpPr>
              <p:nvPr/>
            </p:nvSpPr>
            <p:spPr bwMode="auto">
              <a:xfrm>
                <a:off x="1246"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7" name="Arc 20" descr="50%"/>
              <p:cNvSpPr>
                <a:spLocks/>
              </p:cNvSpPr>
              <p:nvPr/>
            </p:nvSpPr>
            <p:spPr bwMode="auto">
              <a:xfrm>
                <a:off x="1281"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75" name="Freeform 21" descr="50%"/>
            <p:cNvSpPr>
              <a:spLocks/>
            </p:cNvSpPr>
            <p:nvPr/>
          </p:nvSpPr>
          <p:spPr bwMode="auto">
            <a:xfrm>
              <a:off x="813" y="1236"/>
              <a:ext cx="2322" cy="434"/>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76" name="Group 22"/>
            <p:cNvGrpSpPr>
              <a:grpSpLocks/>
            </p:cNvGrpSpPr>
            <p:nvPr/>
          </p:nvGrpSpPr>
          <p:grpSpPr bwMode="auto">
            <a:xfrm>
              <a:off x="1279" y="1775"/>
              <a:ext cx="333" cy="202"/>
              <a:chOff x="1279" y="1775"/>
              <a:chExt cx="333" cy="202"/>
            </a:xfrm>
          </p:grpSpPr>
          <p:sp>
            <p:nvSpPr>
              <p:cNvPr id="15941" name="Freeform 23" descr="50%"/>
              <p:cNvSpPr>
                <a:spLocks/>
              </p:cNvSpPr>
              <p:nvPr/>
            </p:nvSpPr>
            <p:spPr bwMode="auto">
              <a:xfrm>
                <a:off x="1279" y="1779"/>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42" name="Freeform 24" descr="50%"/>
              <p:cNvSpPr>
                <a:spLocks/>
              </p:cNvSpPr>
              <p:nvPr/>
            </p:nvSpPr>
            <p:spPr bwMode="auto">
              <a:xfrm>
                <a:off x="1285" y="1775"/>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77" name="Freeform 25" descr="50%"/>
            <p:cNvSpPr>
              <a:spLocks/>
            </p:cNvSpPr>
            <p:nvPr/>
          </p:nvSpPr>
          <p:spPr bwMode="auto">
            <a:xfrm>
              <a:off x="1114" y="2453"/>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8" name="Freeform 26" descr="50%"/>
            <p:cNvSpPr>
              <a:spLocks/>
            </p:cNvSpPr>
            <p:nvPr/>
          </p:nvSpPr>
          <p:spPr bwMode="auto">
            <a:xfrm>
              <a:off x="718" y="2122"/>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9" name="Group 27"/>
            <p:cNvGrpSpPr>
              <a:grpSpLocks/>
            </p:cNvGrpSpPr>
            <p:nvPr/>
          </p:nvGrpSpPr>
          <p:grpSpPr bwMode="auto">
            <a:xfrm>
              <a:off x="854" y="2407"/>
              <a:ext cx="33" cy="30"/>
              <a:chOff x="854" y="2407"/>
              <a:chExt cx="33" cy="30"/>
            </a:xfrm>
          </p:grpSpPr>
          <p:sp>
            <p:nvSpPr>
              <p:cNvPr id="15939" name="Oval 28" descr="50%"/>
              <p:cNvSpPr>
                <a:spLocks noChangeArrowheads="1"/>
              </p:cNvSpPr>
              <p:nvPr/>
            </p:nvSpPr>
            <p:spPr bwMode="auto">
              <a:xfrm>
                <a:off x="854" y="240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0" name="Arc 29" descr="50%"/>
              <p:cNvSpPr>
                <a:spLocks/>
              </p:cNvSpPr>
              <p:nvPr/>
            </p:nvSpPr>
            <p:spPr bwMode="auto">
              <a:xfrm>
                <a:off x="860" y="241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0" name="Group 30"/>
            <p:cNvGrpSpPr>
              <a:grpSpLocks/>
            </p:cNvGrpSpPr>
            <p:nvPr/>
          </p:nvGrpSpPr>
          <p:grpSpPr bwMode="auto">
            <a:xfrm>
              <a:off x="948" y="2442"/>
              <a:ext cx="99" cy="72"/>
              <a:chOff x="948" y="2442"/>
              <a:chExt cx="99" cy="72"/>
            </a:xfrm>
          </p:grpSpPr>
          <p:sp>
            <p:nvSpPr>
              <p:cNvPr id="15934" name="Arc 31" descr="50%"/>
              <p:cNvSpPr>
                <a:spLocks/>
              </p:cNvSpPr>
              <p:nvPr/>
            </p:nvSpPr>
            <p:spPr bwMode="auto">
              <a:xfrm>
                <a:off x="969"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5" name="Arc 32" descr="50%"/>
              <p:cNvSpPr>
                <a:spLocks/>
              </p:cNvSpPr>
              <p:nvPr/>
            </p:nvSpPr>
            <p:spPr bwMode="auto">
              <a:xfrm>
                <a:off x="948" y="244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6" name="Arc 33" descr="50%"/>
              <p:cNvSpPr>
                <a:spLocks/>
              </p:cNvSpPr>
              <p:nvPr/>
            </p:nvSpPr>
            <p:spPr bwMode="auto">
              <a:xfrm>
                <a:off x="990"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7" name="Arc 34" descr="50%"/>
              <p:cNvSpPr>
                <a:spLocks/>
              </p:cNvSpPr>
              <p:nvPr/>
            </p:nvSpPr>
            <p:spPr bwMode="auto">
              <a:xfrm>
                <a:off x="1011"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8" name="Arc 35" descr="50%"/>
              <p:cNvSpPr>
                <a:spLocks/>
              </p:cNvSpPr>
              <p:nvPr/>
            </p:nvSpPr>
            <p:spPr bwMode="auto">
              <a:xfrm>
                <a:off x="1034"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1" name="Freeform 36" descr="50%"/>
            <p:cNvSpPr>
              <a:spLocks/>
            </p:cNvSpPr>
            <p:nvPr/>
          </p:nvSpPr>
          <p:spPr bwMode="auto">
            <a:xfrm>
              <a:off x="722" y="2127"/>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2" name="Group 37"/>
            <p:cNvGrpSpPr>
              <a:grpSpLocks/>
            </p:cNvGrpSpPr>
            <p:nvPr/>
          </p:nvGrpSpPr>
          <p:grpSpPr bwMode="auto">
            <a:xfrm>
              <a:off x="1034" y="2492"/>
              <a:ext cx="223" cy="137"/>
              <a:chOff x="1034" y="2492"/>
              <a:chExt cx="223" cy="137"/>
            </a:xfrm>
          </p:grpSpPr>
          <p:sp>
            <p:nvSpPr>
              <p:cNvPr id="15932" name="Freeform 38" descr="50%"/>
              <p:cNvSpPr>
                <a:spLocks/>
              </p:cNvSpPr>
              <p:nvPr/>
            </p:nvSpPr>
            <p:spPr bwMode="auto">
              <a:xfrm>
                <a:off x="1034" y="249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33" name="Freeform 39" descr="50%"/>
              <p:cNvSpPr>
                <a:spLocks/>
              </p:cNvSpPr>
              <p:nvPr/>
            </p:nvSpPr>
            <p:spPr bwMode="auto">
              <a:xfrm>
                <a:off x="1038" y="249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3" name="Freeform 40" descr="50%"/>
            <p:cNvSpPr>
              <a:spLocks/>
            </p:cNvSpPr>
            <p:nvPr/>
          </p:nvSpPr>
          <p:spPr bwMode="auto">
            <a:xfrm>
              <a:off x="2589" y="2385"/>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84" name="Freeform 41" descr="50%"/>
            <p:cNvSpPr>
              <a:spLocks/>
            </p:cNvSpPr>
            <p:nvPr/>
          </p:nvSpPr>
          <p:spPr bwMode="auto">
            <a:xfrm>
              <a:off x="2323" y="2160"/>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85" name="Group 42"/>
            <p:cNvGrpSpPr>
              <a:grpSpLocks/>
            </p:cNvGrpSpPr>
            <p:nvPr/>
          </p:nvGrpSpPr>
          <p:grpSpPr bwMode="auto">
            <a:xfrm>
              <a:off x="2416" y="2355"/>
              <a:ext cx="17" cy="15"/>
              <a:chOff x="2416" y="2355"/>
              <a:chExt cx="17" cy="15"/>
            </a:xfrm>
          </p:grpSpPr>
          <p:sp>
            <p:nvSpPr>
              <p:cNvPr id="15930" name="Oval 43" descr="50%"/>
              <p:cNvSpPr>
                <a:spLocks noChangeArrowheads="1"/>
              </p:cNvSpPr>
              <p:nvPr/>
            </p:nvSpPr>
            <p:spPr bwMode="auto">
              <a:xfrm>
                <a:off x="2416" y="2355"/>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31" name="Arc 44" descr="50%"/>
              <p:cNvSpPr>
                <a:spLocks/>
              </p:cNvSpPr>
              <p:nvPr/>
            </p:nvSpPr>
            <p:spPr bwMode="auto">
              <a:xfrm>
                <a:off x="2419" y="2356"/>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6" name="Group 45"/>
            <p:cNvGrpSpPr>
              <a:grpSpLocks/>
            </p:cNvGrpSpPr>
            <p:nvPr/>
          </p:nvGrpSpPr>
          <p:grpSpPr bwMode="auto">
            <a:xfrm>
              <a:off x="2477" y="2379"/>
              <a:ext cx="64" cy="44"/>
              <a:chOff x="2477" y="2379"/>
              <a:chExt cx="64" cy="44"/>
            </a:xfrm>
          </p:grpSpPr>
          <p:sp>
            <p:nvSpPr>
              <p:cNvPr id="15925" name="Arc 46" descr="50%"/>
              <p:cNvSpPr>
                <a:spLocks/>
              </p:cNvSpPr>
              <p:nvPr/>
            </p:nvSpPr>
            <p:spPr bwMode="auto">
              <a:xfrm>
                <a:off x="2491"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6" name="Arc 47" descr="50%"/>
              <p:cNvSpPr>
                <a:spLocks/>
              </p:cNvSpPr>
              <p:nvPr/>
            </p:nvSpPr>
            <p:spPr bwMode="auto">
              <a:xfrm>
                <a:off x="2477"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7" name="Arc 48" descr="50%"/>
              <p:cNvSpPr>
                <a:spLocks/>
              </p:cNvSpPr>
              <p:nvPr/>
            </p:nvSpPr>
            <p:spPr bwMode="auto">
              <a:xfrm>
                <a:off x="2505"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8" name="Arc 49" descr="50%"/>
              <p:cNvSpPr>
                <a:spLocks/>
              </p:cNvSpPr>
              <p:nvPr/>
            </p:nvSpPr>
            <p:spPr bwMode="auto">
              <a:xfrm>
                <a:off x="2519"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9" name="Arc 50" descr="50%"/>
              <p:cNvSpPr>
                <a:spLocks/>
              </p:cNvSpPr>
              <p:nvPr/>
            </p:nvSpPr>
            <p:spPr bwMode="auto">
              <a:xfrm>
                <a:off x="2535" y="2379"/>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7" name="Freeform 51" descr="50%"/>
            <p:cNvSpPr>
              <a:spLocks/>
            </p:cNvSpPr>
            <p:nvPr/>
          </p:nvSpPr>
          <p:spPr bwMode="auto">
            <a:xfrm>
              <a:off x="2326" y="2163"/>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8" name="Group 52"/>
            <p:cNvGrpSpPr>
              <a:grpSpLocks/>
            </p:cNvGrpSpPr>
            <p:nvPr/>
          </p:nvGrpSpPr>
          <p:grpSpPr bwMode="auto">
            <a:xfrm>
              <a:off x="2535" y="2410"/>
              <a:ext cx="151" cy="95"/>
              <a:chOff x="2535" y="2410"/>
              <a:chExt cx="151" cy="95"/>
            </a:xfrm>
          </p:grpSpPr>
          <p:sp>
            <p:nvSpPr>
              <p:cNvPr id="15923" name="Freeform 53" descr="50%"/>
              <p:cNvSpPr>
                <a:spLocks/>
              </p:cNvSpPr>
              <p:nvPr/>
            </p:nvSpPr>
            <p:spPr bwMode="auto">
              <a:xfrm>
                <a:off x="2535" y="2413"/>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24" name="Freeform 54" descr="50%"/>
              <p:cNvSpPr>
                <a:spLocks/>
              </p:cNvSpPr>
              <p:nvPr/>
            </p:nvSpPr>
            <p:spPr bwMode="auto">
              <a:xfrm>
                <a:off x="2538" y="2410"/>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9" name="Freeform 55" descr="50%"/>
            <p:cNvSpPr>
              <a:spLocks/>
            </p:cNvSpPr>
            <p:nvPr/>
          </p:nvSpPr>
          <p:spPr bwMode="auto">
            <a:xfrm>
              <a:off x="3650" y="2373"/>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0" name="Freeform 56" descr="50%"/>
            <p:cNvSpPr>
              <a:spLocks/>
            </p:cNvSpPr>
            <p:nvPr/>
          </p:nvSpPr>
          <p:spPr bwMode="auto">
            <a:xfrm>
              <a:off x="3470" y="2217"/>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1" name="Group 57"/>
            <p:cNvGrpSpPr>
              <a:grpSpLocks/>
            </p:cNvGrpSpPr>
            <p:nvPr/>
          </p:nvGrpSpPr>
          <p:grpSpPr bwMode="auto">
            <a:xfrm>
              <a:off x="3426" y="1969"/>
              <a:ext cx="8" cy="7"/>
              <a:chOff x="3426" y="1969"/>
              <a:chExt cx="8" cy="7"/>
            </a:xfrm>
          </p:grpSpPr>
          <p:sp>
            <p:nvSpPr>
              <p:cNvPr id="15921" name="Oval 58" descr="50%"/>
              <p:cNvSpPr>
                <a:spLocks noChangeArrowheads="1"/>
              </p:cNvSpPr>
              <p:nvPr/>
            </p:nvSpPr>
            <p:spPr bwMode="auto">
              <a:xfrm>
                <a:off x="3426" y="1969"/>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22" name="Arc 59" descr="50%"/>
              <p:cNvSpPr>
                <a:spLocks/>
              </p:cNvSpPr>
              <p:nvPr/>
            </p:nvSpPr>
            <p:spPr bwMode="auto">
              <a:xfrm>
                <a:off x="3427" y="1969"/>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2" name="Group 60"/>
            <p:cNvGrpSpPr>
              <a:grpSpLocks/>
            </p:cNvGrpSpPr>
            <p:nvPr/>
          </p:nvGrpSpPr>
          <p:grpSpPr bwMode="auto">
            <a:xfrm>
              <a:off x="3574" y="2370"/>
              <a:ext cx="38" cy="25"/>
              <a:chOff x="3574" y="2370"/>
              <a:chExt cx="38" cy="25"/>
            </a:xfrm>
          </p:grpSpPr>
          <p:sp>
            <p:nvSpPr>
              <p:cNvPr id="15916" name="Arc 61" descr="50%"/>
              <p:cNvSpPr>
                <a:spLocks/>
              </p:cNvSpPr>
              <p:nvPr/>
            </p:nvSpPr>
            <p:spPr bwMode="auto">
              <a:xfrm>
                <a:off x="3583"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7" name="Arc 62" descr="50%"/>
              <p:cNvSpPr>
                <a:spLocks/>
              </p:cNvSpPr>
              <p:nvPr/>
            </p:nvSpPr>
            <p:spPr bwMode="auto">
              <a:xfrm>
                <a:off x="3574"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8" name="Arc 63" descr="50%"/>
              <p:cNvSpPr>
                <a:spLocks/>
              </p:cNvSpPr>
              <p:nvPr/>
            </p:nvSpPr>
            <p:spPr bwMode="auto">
              <a:xfrm>
                <a:off x="359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9" name="Arc 64" descr="50%"/>
              <p:cNvSpPr>
                <a:spLocks/>
              </p:cNvSpPr>
              <p:nvPr/>
            </p:nvSpPr>
            <p:spPr bwMode="auto">
              <a:xfrm>
                <a:off x="3602"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0" name="Arc 65" descr="50%"/>
              <p:cNvSpPr>
                <a:spLocks/>
              </p:cNvSpPr>
              <p:nvPr/>
            </p:nvSpPr>
            <p:spPr bwMode="auto">
              <a:xfrm>
                <a:off x="361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3" name="Freeform 66" descr="50%"/>
            <p:cNvSpPr>
              <a:spLocks/>
            </p:cNvSpPr>
            <p:nvPr/>
          </p:nvSpPr>
          <p:spPr bwMode="auto">
            <a:xfrm>
              <a:off x="3472" y="2219"/>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94" name="Group 67"/>
            <p:cNvGrpSpPr>
              <a:grpSpLocks/>
            </p:cNvGrpSpPr>
            <p:nvPr/>
          </p:nvGrpSpPr>
          <p:grpSpPr bwMode="auto">
            <a:xfrm>
              <a:off x="3613" y="2387"/>
              <a:ext cx="102" cy="69"/>
              <a:chOff x="3613" y="2387"/>
              <a:chExt cx="102" cy="69"/>
            </a:xfrm>
          </p:grpSpPr>
          <p:sp>
            <p:nvSpPr>
              <p:cNvPr id="15914" name="Freeform 68" descr="50%"/>
              <p:cNvSpPr>
                <a:spLocks/>
              </p:cNvSpPr>
              <p:nvPr/>
            </p:nvSpPr>
            <p:spPr bwMode="auto">
              <a:xfrm>
                <a:off x="3613" y="2392"/>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15" name="Freeform 69" descr="50%"/>
              <p:cNvSpPr>
                <a:spLocks/>
              </p:cNvSpPr>
              <p:nvPr/>
            </p:nvSpPr>
            <p:spPr bwMode="auto">
              <a:xfrm>
                <a:off x="3615" y="238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95" name="Freeform 70" descr="50%"/>
            <p:cNvSpPr>
              <a:spLocks/>
            </p:cNvSpPr>
            <p:nvPr/>
          </p:nvSpPr>
          <p:spPr bwMode="auto">
            <a:xfrm>
              <a:off x="4334" y="2365"/>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6" name="Freeform 71" descr="50%"/>
            <p:cNvSpPr>
              <a:spLocks/>
            </p:cNvSpPr>
            <p:nvPr/>
          </p:nvSpPr>
          <p:spPr bwMode="auto">
            <a:xfrm>
              <a:off x="4213" y="2257"/>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7" name="Group 72"/>
            <p:cNvGrpSpPr>
              <a:grpSpLocks/>
            </p:cNvGrpSpPr>
            <p:nvPr/>
          </p:nvGrpSpPr>
          <p:grpSpPr bwMode="auto">
            <a:xfrm>
              <a:off x="4253" y="2349"/>
              <a:ext cx="7" cy="7"/>
              <a:chOff x="4253" y="2349"/>
              <a:chExt cx="7" cy="7"/>
            </a:xfrm>
          </p:grpSpPr>
          <p:sp>
            <p:nvSpPr>
              <p:cNvPr id="15912" name="Oval 73" descr="50%"/>
              <p:cNvSpPr>
                <a:spLocks noChangeArrowheads="1"/>
              </p:cNvSpPr>
              <p:nvPr/>
            </p:nvSpPr>
            <p:spPr bwMode="auto">
              <a:xfrm>
                <a:off x="4253" y="234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13" name="Arc 74" descr="50%"/>
              <p:cNvSpPr>
                <a:spLocks/>
              </p:cNvSpPr>
              <p:nvPr/>
            </p:nvSpPr>
            <p:spPr bwMode="auto">
              <a:xfrm>
                <a:off x="4257" y="235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8" name="Group 75"/>
            <p:cNvGrpSpPr>
              <a:grpSpLocks/>
            </p:cNvGrpSpPr>
            <p:nvPr/>
          </p:nvGrpSpPr>
          <p:grpSpPr bwMode="auto">
            <a:xfrm>
              <a:off x="4280" y="2365"/>
              <a:ext cx="30" cy="13"/>
              <a:chOff x="4280" y="2365"/>
              <a:chExt cx="30" cy="13"/>
            </a:xfrm>
          </p:grpSpPr>
          <p:sp>
            <p:nvSpPr>
              <p:cNvPr id="15907" name="Arc 76" descr="50%"/>
              <p:cNvSpPr>
                <a:spLocks/>
              </p:cNvSpPr>
              <p:nvPr/>
            </p:nvSpPr>
            <p:spPr bwMode="auto">
              <a:xfrm>
                <a:off x="428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8" name="Arc 77" descr="50%"/>
              <p:cNvSpPr>
                <a:spLocks/>
              </p:cNvSpPr>
              <p:nvPr/>
            </p:nvSpPr>
            <p:spPr bwMode="auto">
              <a:xfrm>
                <a:off x="4280"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9" name="Arc 78" descr="50%"/>
              <p:cNvSpPr>
                <a:spLocks/>
              </p:cNvSpPr>
              <p:nvPr/>
            </p:nvSpPr>
            <p:spPr bwMode="auto">
              <a:xfrm>
                <a:off x="4293"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0" name="Arc 79" descr="50%"/>
              <p:cNvSpPr>
                <a:spLocks/>
              </p:cNvSpPr>
              <p:nvPr/>
            </p:nvSpPr>
            <p:spPr bwMode="auto">
              <a:xfrm>
                <a:off x="4301"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1" name="Arc 80" descr="50%"/>
              <p:cNvSpPr>
                <a:spLocks/>
              </p:cNvSpPr>
              <p:nvPr/>
            </p:nvSpPr>
            <p:spPr bwMode="auto">
              <a:xfrm>
                <a:off x="430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9" name="Freeform 81" descr="50%"/>
            <p:cNvSpPr>
              <a:spLocks/>
            </p:cNvSpPr>
            <p:nvPr/>
          </p:nvSpPr>
          <p:spPr bwMode="auto">
            <a:xfrm>
              <a:off x="4214" y="2258"/>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00" name="Group 82"/>
            <p:cNvGrpSpPr>
              <a:grpSpLocks/>
            </p:cNvGrpSpPr>
            <p:nvPr/>
          </p:nvGrpSpPr>
          <p:grpSpPr bwMode="auto">
            <a:xfrm>
              <a:off x="4310" y="2373"/>
              <a:ext cx="69" cy="51"/>
              <a:chOff x="4310" y="2373"/>
              <a:chExt cx="69" cy="51"/>
            </a:xfrm>
          </p:grpSpPr>
          <p:sp>
            <p:nvSpPr>
              <p:cNvPr id="15905" name="Freeform 83" descr="50%"/>
              <p:cNvSpPr>
                <a:spLocks/>
              </p:cNvSpPr>
              <p:nvPr/>
            </p:nvSpPr>
            <p:spPr bwMode="auto">
              <a:xfrm>
                <a:off x="4310" y="237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06" name="Freeform 84" descr="50%"/>
              <p:cNvSpPr>
                <a:spLocks/>
              </p:cNvSpPr>
              <p:nvPr/>
            </p:nvSpPr>
            <p:spPr bwMode="auto">
              <a:xfrm>
                <a:off x="4311" y="237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5401" name="Group 85"/>
            <p:cNvGrpSpPr>
              <a:grpSpLocks/>
            </p:cNvGrpSpPr>
            <p:nvPr/>
          </p:nvGrpSpPr>
          <p:grpSpPr bwMode="auto">
            <a:xfrm>
              <a:off x="4729" y="2288"/>
              <a:ext cx="321" cy="113"/>
              <a:chOff x="4729" y="2288"/>
              <a:chExt cx="321" cy="113"/>
            </a:xfrm>
          </p:grpSpPr>
          <p:sp>
            <p:nvSpPr>
              <p:cNvPr id="15890" name="Freeform 86" descr="50%"/>
              <p:cNvSpPr>
                <a:spLocks/>
              </p:cNvSpPr>
              <p:nvPr/>
            </p:nvSpPr>
            <p:spPr bwMode="auto">
              <a:xfrm>
                <a:off x="4810" y="236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1" name="Freeform 87" descr="50%"/>
              <p:cNvSpPr>
                <a:spLocks/>
              </p:cNvSpPr>
              <p:nvPr/>
            </p:nvSpPr>
            <p:spPr bwMode="auto">
              <a:xfrm>
                <a:off x="4729" y="228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92" name="Group 88"/>
              <p:cNvGrpSpPr>
                <a:grpSpLocks/>
              </p:cNvGrpSpPr>
              <p:nvPr/>
            </p:nvGrpSpPr>
            <p:grpSpPr bwMode="auto">
              <a:xfrm>
                <a:off x="4756" y="2350"/>
                <a:ext cx="2" cy="3"/>
                <a:chOff x="4756" y="2350"/>
                <a:chExt cx="2" cy="3"/>
              </a:xfrm>
            </p:grpSpPr>
            <p:sp>
              <p:nvSpPr>
                <p:cNvPr id="15903" name="Oval 89" descr="50%"/>
                <p:cNvSpPr>
                  <a:spLocks noChangeArrowheads="1"/>
                </p:cNvSpPr>
                <p:nvPr/>
              </p:nvSpPr>
              <p:spPr bwMode="auto">
                <a:xfrm>
                  <a:off x="4756" y="235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04" name="Arc 90" descr="50%"/>
                <p:cNvSpPr>
                  <a:spLocks/>
                </p:cNvSpPr>
                <p:nvPr/>
              </p:nvSpPr>
              <p:spPr bwMode="auto">
                <a:xfrm>
                  <a:off x="4757" y="235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93" name="Group 91"/>
              <p:cNvGrpSpPr>
                <a:grpSpLocks/>
              </p:cNvGrpSpPr>
              <p:nvPr/>
            </p:nvGrpSpPr>
            <p:grpSpPr bwMode="auto">
              <a:xfrm>
                <a:off x="4773" y="2362"/>
                <a:ext cx="23" cy="4"/>
                <a:chOff x="4773" y="2362"/>
                <a:chExt cx="23" cy="4"/>
              </a:xfrm>
            </p:grpSpPr>
            <p:sp>
              <p:nvSpPr>
                <p:cNvPr id="15898" name="Arc 92" descr="50%"/>
                <p:cNvSpPr>
                  <a:spLocks/>
                </p:cNvSpPr>
                <p:nvPr/>
              </p:nvSpPr>
              <p:spPr bwMode="auto">
                <a:xfrm>
                  <a:off x="4777"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99" name="Arc 93" descr="50%"/>
                <p:cNvSpPr>
                  <a:spLocks/>
                </p:cNvSpPr>
                <p:nvPr/>
              </p:nvSpPr>
              <p:spPr bwMode="auto">
                <a:xfrm>
                  <a:off x="4773"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0" name="Arc 94" descr="50%"/>
                <p:cNvSpPr>
                  <a:spLocks/>
                </p:cNvSpPr>
                <p:nvPr/>
              </p:nvSpPr>
              <p:spPr bwMode="auto">
                <a:xfrm>
                  <a:off x="4780"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1" name="Arc 95" descr="50%"/>
                <p:cNvSpPr>
                  <a:spLocks/>
                </p:cNvSpPr>
                <p:nvPr/>
              </p:nvSpPr>
              <p:spPr bwMode="auto">
                <a:xfrm>
                  <a:off x="4784"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2" name="Arc 96" descr="50%"/>
                <p:cNvSpPr>
                  <a:spLocks/>
                </p:cNvSpPr>
                <p:nvPr/>
              </p:nvSpPr>
              <p:spPr bwMode="auto">
                <a:xfrm>
                  <a:off x="4790" y="236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94" name="Freeform 97" descr="50%"/>
              <p:cNvSpPr>
                <a:spLocks/>
              </p:cNvSpPr>
              <p:nvPr/>
            </p:nvSpPr>
            <p:spPr bwMode="auto">
              <a:xfrm>
                <a:off x="4729" y="229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95" name="Group 98"/>
              <p:cNvGrpSpPr>
                <a:grpSpLocks/>
              </p:cNvGrpSpPr>
              <p:nvPr/>
            </p:nvGrpSpPr>
            <p:grpSpPr bwMode="auto">
              <a:xfrm>
                <a:off x="4793" y="2364"/>
                <a:ext cx="47" cy="37"/>
                <a:chOff x="4793" y="2364"/>
                <a:chExt cx="47" cy="37"/>
              </a:xfrm>
            </p:grpSpPr>
            <p:sp>
              <p:nvSpPr>
                <p:cNvPr id="15896" name="Freeform 99" descr="50%"/>
                <p:cNvSpPr>
                  <a:spLocks/>
                </p:cNvSpPr>
                <p:nvPr/>
              </p:nvSpPr>
              <p:spPr bwMode="auto">
                <a:xfrm>
                  <a:off x="4793" y="237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7" name="Freeform 100" descr="50%"/>
                <p:cNvSpPr>
                  <a:spLocks/>
                </p:cNvSpPr>
                <p:nvPr/>
              </p:nvSpPr>
              <p:spPr bwMode="auto">
                <a:xfrm>
                  <a:off x="4794" y="236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5402" name="Rectangle 101"/>
            <p:cNvSpPr>
              <a:spLocks noChangeArrowheads="1"/>
            </p:cNvSpPr>
            <p:nvPr/>
          </p:nvSpPr>
          <p:spPr bwMode="auto">
            <a:xfrm>
              <a:off x="1403" y="3402"/>
              <a:ext cx="1312" cy="402"/>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a:latin typeface="Comic Sans MS" pitchFamily="66" charset="0"/>
                </a:rPr>
                <a:t>Massively Parallel Processors</a:t>
              </a:r>
            </a:p>
          </p:txBody>
        </p:sp>
        <p:grpSp>
          <p:nvGrpSpPr>
            <p:cNvPr id="15403" name="Group 102"/>
            <p:cNvGrpSpPr>
              <a:grpSpLocks/>
            </p:cNvGrpSpPr>
            <p:nvPr/>
          </p:nvGrpSpPr>
          <p:grpSpPr bwMode="auto">
            <a:xfrm>
              <a:off x="1093" y="2864"/>
              <a:ext cx="2121" cy="497"/>
              <a:chOff x="1093" y="2864"/>
              <a:chExt cx="2121" cy="497"/>
            </a:xfrm>
          </p:grpSpPr>
          <p:grpSp>
            <p:nvGrpSpPr>
              <p:cNvPr id="15404" name="Group 103"/>
              <p:cNvGrpSpPr>
                <a:grpSpLocks/>
              </p:cNvGrpSpPr>
              <p:nvPr/>
            </p:nvGrpSpPr>
            <p:grpSpPr bwMode="auto">
              <a:xfrm>
                <a:off x="1093" y="2864"/>
                <a:ext cx="321" cy="497"/>
                <a:chOff x="1093" y="2864"/>
                <a:chExt cx="321" cy="497"/>
              </a:xfrm>
            </p:grpSpPr>
            <p:grpSp>
              <p:nvGrpSpPr>
                <p:cNvPr id="15810" name="Group 104"/>
                <p:cNvGrpSpPr>
                  <a:grpSpLocks/>
                </p:cNvGrpSpPr>
                <p:nvPr/>
              </p:nvGrpSpPr>
              <p:grpSpPr bwMode="auto">
                <a:xfrm>
                  <a:off x="1093" y="2864"/>
                  <a:ext cx="321" cy="113"/>
                  <a:chOff x="1093" y="2864"/>
                  <a:chExt cx="321" cy="113"/>
                </a:xfrm>
              </p:grpSpPr>
              <p:sp>
                <p:nvSpPr>
                  <p:cNvPr id="15875" name="Freeform 105" descr="50%"/>
                  <p:cNvSpPr>
                    <a:spLocks/>
                  </p:cNvSpPr>
                  <p:nvPr/>
                </p:nvSpPr>
                <p:spPr bwMode="auto">
                  <a:xfrm>
                    <a:off x="11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76" name="Freeform 106" descr="50%"/>
                  <p:cNvSpPr>
                    <a:spLocks/>
                  </p:cNvSpPr>
                  <p:nvPr/>
                </p:nvSpPr>
                <p:spPr bwMode="auto">
                  <a:xfrm>
                    <a:off x="10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77" name="Group 107"/>
                  <p:cNvGrpSpPr>
                    <a:grpSpLocks/>
                  </p:cNvGrpSpPr>
                  <p:nvPr/>
                </p:nvGrpSpPr>
                <p:grpSpPr bwMode="auto">
                  <a:xfrm>
                    <a:off x="1120" y="2926"/>
                    <a:ext cx="2" cy="3"/>
                    <a:chOff x="1120" y="2926"/>
                    <a:chExt cx="2" cy="3"/>
                  </a:xfrm>
                </p:grpSpPr>
                <p:sp>
                  <p:nvSpPr>
                    <p:cNvPr id="15888" name="Oval 108" descr="50%"/>
                    <p:cNvSpPr>
                      <a:spLocks noChangeArrowheads="1"/>
                    </p:cNvSpPr>
                    <p:nvPr/>
                  </p:nvSpPr>
                  <p:spPr bwMode="auto">
                    <a:xfrm>
                      <a:off x="11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89" name="Arc 109" descr="50%"/>
                    <p:cNvSpPr>
                      <a:spLocks/>
                    </p:cNvSpPr>
                    <p:nvPr/>
                  </p:nvSpPr>
                  <p:spPr bwMode="auto">
                    <a:xfrm>
                      <a:off x="11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78" name="Group 110"/>
                  <p:cNvGrpSpPr>
                    <a:grpSpLocks/>
                  </p:cNvGrpSpPr>
                  <p:nvPr/>
                </p:nvGrpSpPr>
                <p:grpSpPr bwMode="auto">
                  <a:xfrm>
                    <a:off x="1137" y="2938"/>
                    <a:ext cx="23" cy="4"/>
                    <a:chOff x="1137" y="2938"/>
                    <a:chExt cx="23" cy="4"/>
                  </a:xfrm>
                </p:grpSpPr>
                <p:sp>
                  <p:nvSpPr>
                    <p:cNvPr id="15883" name="Arc 111" descr="50%"/>
                    <p:cNvSpPr>
                      <a:spLocks/>
                    </p:cNvSpPr>
                    <p:nvPr/>
                  </p:nvSpPr>
                  <p:spPr bwMode="auto">
                    <a:xfrm>
                      <a:off x="11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4" name="Arc 112" descr="50%"/>
                    <p:cNvSpPr>
                      <a:spLocks/>
                    </p:cNvSpPr>
                    <p:nvPr/>
                  </p:nvSpPr>
                  <p:spPr bwMode="auto">
                    <a:xfrm>
                      <a:off x="11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5" name="Arc 113" descr="50%"/>
                    <p:cNvSpPr>
                      <a:spLocks/>
                    </p:cNvSpPr>
                    <p:nvPr/>
                  </p:nvSpPr>
                  <p:spPr bwMode="auto">
                    <a:xfrm>
                      <a:off x="11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6" name="Arc 114" descr="50%"/>
                    <p:cNvSpPr>
                      <a:spLocks/>
                    </p:cNvSpPr>
                    <p:nvPr/>
                  </p:nvSpPr>
                  <p:spPr bwMode="auto">
                    <a:xfrm>
                      <a:off x="11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7" name="Arc 115" descr="50%"/>
                    <p:cNvSpPr>
                      <a:spLocks/>
                    </p:cNvSpPr>
                    <p:nvPr/>
                  </p:nvSpPr>
                  <p:spPr bwMode="auto">
                    <a:xfrm>
                      <a:off x="11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79" name="Freeform 116" descr="50%"/>
                  <p:cNvSpPr>
                    <a:spLocks/>
                  </p:cNvSpPr>
                  <p:nvPr/>
                </p:nvSpPr>
                <p:spPr bwMode="auto">
                  <a:xfrm>
                    <a:off x="10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80" name="Group 117"/>
                  <p:cNvGrpSpPr>
                    <a:grpSpLocks/>
                  </p:cNvGrpSpPr>
                  <p:nvPr/>
                </p:nvGrpSpPr>
                <p:grpSpPr bwMode="auto">
                  <a:xfrm>
                    <a:off x="1157" y="2940"/>
                    <a:ext cx="47" cy="37"/>
                    <a:chOff x="1157" y="2940"/>
                    <a:chExt cx="47" cy="37"/>
                  </a:xfrm>
                </p:grpSpPr>
                <p:sp>
                  <p:nvSpPr>
                    <p:cNvPr id="15881" name="Freeform 118" descr="50%"/>
                    <p:cNvSpPr>
                      <a:spLocks/>
                    </p:cNvSpPr>
                    <p:nvPr/>
                  </p:nvSpPr>
                  <p:spPr bwMode="auto">
                    <a:xfrm>
                      <a:off x="11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82" name="Freeform 119" descr="50%"/>
                    <p:cNvSpPr>
                      <a:spLocks/>
                    </p:cNvSpPr>
                    <p:nvPr/>
                  </p:nvSpPr>
                  <p:spPr bwMode="auto">
                    <a:xfrm>
                      <a:off x="11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1" name="Group 120"/>
                <p:cNvGrpSpPr>
                  <a:grpSpLocks/>
                </p:cNvGrpSpPr>
                <p:nvPr/>
              </p:nvGrpSpPr>
              <p:grpSpPr bwMode="auto">
                <a:xfrm>
                  <a:off x="1093" y="2960"/>
                  <a:ext cx="321" cy="113"/>
                  <a:chOff x="1093" y="2960"/>
                  <a:chExt cx="321" cy="113"/>
                </a:xfrm>
              </p:grpSpPr>
              <p:sp>
                <p:nvSpPr>
                  <p:cNvPr id="15860" name="Freeform 121" descr="50%"/>
                  <p:cNvSpPr>
                    <a:spLocks/>
                  </p:cNvSpPr>
                  <p:nvPr/>
                </p:nvSpPr>
                <p:spPr bwMode="auto">
                  <a:xfrm>
                    <a:off x="11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1" name="Freeform 122" descr="50%"/>
                  <p:cNvSpPr>
                    <a:spLocks/>
                  </p:cNvSpPr>
                  <p:nvPr/>
                </p:nvSpPr>
                <p:spPr bwMode="auto">
                  <a:xfrm>
                    <a:off x="10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62" name="Group 123"/>
                  <p:cNvGrpSpPr>
                    <a:grpSpLocks/>
                  </p:cNvGrpSpPr>
                  <p:nvPr/>
                </p:nvGrpSpPr>
                <p:grpSpPr bwMode="auto">
                  <a:xfrm>
                    <a:off x="1120" y="3022"/>
                    <a:ext cx="2" cy="3"/>
                    <a:chOff x="1120" y="3022"/>
                    <a:chExt cx="2" cy="3"/>
                  </a:xfrm>
                </p:grpSpPr>
                <p:sp>
                  <p:nvSpPr>
                    <p:cNvPr id="15873" name="Oval 124" descr="50%"/>
                    <p:cNvSpPr>
                      <a:spLocks noChangeArrowheads="1"/>
                    </p:cNvSpPr>
                    <p:nvPr/>
                  </p:nvSpPr>
                  <p:spPr bwMode="auto">
                    <a:xfrm>
                      <a:off x="11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74" name="Arc 125" descr="50%"/>
                    <p:cNvSpPr>
                      <a:spLocks/>
                    </p:cNvSpPr>
                    <p:nvPr/>
                  </p:nvSpPr>
                  <p:spPr bwMode="auto">
                    <a:xfrm>
                      <a:off x="11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63" name="Group 126"/>
                  <p:cNvGrpSpPr>
                    <a:grpSpLocks/>
                  </p:cNvGrpSpPr>
                  <p:nvPr/>
                </p:nvGrpSpPr>
                <p:grpSpPr bwMode="auto">
                  <a:xfrm>
                    <a:off x="1137" y="3034"/>
                    <a:ext cx="23" cy="4"/>
                    <a:chOff x="1137" y="3034"/>
                    <a:chExt cx="23" cy="4"/>
                  </a:xfrm>
                </p:grpSpPr>
                <p:sp>
                  <p:nvSpPr>
                    <p:cNvPr id="15868" name="Arc 127" descr="50%"/>
                    <p:cNvSpPr>
                      <a:spLocks/>
                    </p:cNvSpPr>
                    <p:nvPr/>
                  </p:nvSpPr>
                  <p:spPr bwMode="auto">
                    <a:xfrm>
                      <a:off x="11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69" name="Arc 128" descr="50%"/>
                    <p:cNvSpPr>
                      <a:spLocks/>
                    </p:cNvSpPr>
                    <p:nvPr/>
                  </p:nvSpPr>
                  <p:spPr bwMode="auto">
                    <a:xfrm>
                      <a:off x="11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0" name="Arc 129" descr="50%"/>
                    <p:cNvSpPr>
                      <a:spLocks/>
                    </p:cNvSpPr>
                    <p:nvPr/>
                  </p:nvSpPr>
                  <p:spPr bwMode="auto">
                    <a:xfrm>
                      <a:off x="11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1" name="Arc 130" descr="50%"/>
                    <p:cNvSpPr>
                      <a:spLocks/>
                    </p:cNvSpPr>
                    <p:nvPr/>
                  </p:nvSpPr>
                  <p:spPr bwMode="auto">
                    <a:xfrm>
                      <a:off x="11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2" name="Arc 131" descr="50%"/>
                    <p:cNvSpPr>
                      <a:spLocks/>
                    </p:cNvSpPr>
                    <p:nvPr/>
                  </p:nvSpPr>
                  <p:spPr bwMode="auto">
                    <a:xfrm>
                      <a:off x="11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64" name="Freeform 132" descr="50%"/>
                  <p:cNvSpPr>
                    <a:spLocks/>
                  </p:cNvSpPr>
                  <p:nvPr/>
                </p:nvSpPr>
                <p:spPr bwMode="auto">
                  <a:xfrm>
                    <a:off x="10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65" name="Group 133"/>
                  <p:cNvGrpSpPr>
                    <a:grpSpLocks/>
                  </p:cNvGrpSpPr>
                  <p:nvPr/>
                </p:nvGrpSpPr>
                <p:grpSpPr bwMode="auto">
                  <a:xfrm>
                    <a:off x="1157" y="3036"/>
                    <a:ext cx="47" cy="37"/>
                    <a:chOff x="1157" y="3036"/>
                    <a:chExt cx="47" cy="37"/>
                  </a:xfrm>
                </p:grpSpPr>
                <p:sp>
                  <p:nvSpPr>
                    <p:cNvPr id="15866" name="Freeform 134" descr="50%"/>
                    <p:cNvSpPr>
                      <a:spLocks/>
                    </p:cNvSpPr>
                    <p:nvPr/>
                  </p:nvSpPr>
                  <p:spPr bwMode="auto">
                    <a:xfrm>
                      <a:off x="11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7" name="Freeform 135" descr="50%"/>
                    <p:cNvSpPr>
                      <a:spLocks/>
                    </p:cNvSpPr>
                    <p:nvPr/>
                  </p:nvSpPr>
                  <p:spPr bwMode="auto">
                    <a:xfrm>
                      <a:off x="11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2" name="Group 136"/>
                <p:cNvGrpSpPr>
                  <a:grpSpLocks/>
                </p:cNvGrpSpPr>
                <p:nvPr/>
              </p:nvGrpSpPr>
              <p:grpSpPr bwMode="auto">
                <a:xfrm>
                  <a:off x="1093" y="3056"/>
                  <a:ext cx="321" cy="113"/>
                  <a:chOff x="1093" y="3056"/>
                  <a:chExt cx="321" cy="113"/>
                </a:xfrm>
              </p:grpSpPr>
              <p:sp>
                <p:nvSpPr>
                  <p:cNvPr id="15845" name="Freeform 137" descr="50%"/>
                  <p:cNvSpPr>
                    <a:spLocks/>
                  </p:cNvSpPr>
                  <p:nvPr/>
                </p:nvSpPr>
                <p:spPr bwMode="auto">
                  <a:xfrm>
                    <a:off x="11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46" name="Freeform 138" descr="50%"/>
                  <p:cNvSpPr>
                    <a:spLocks/>
                  </p:cNvSpPr>
                  <p:nvPr/>
                </p:nvSpPr>
                <p:spPr bwMode="auto">
                  <a:xfrm>
                    <a:off x="10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47" name="Group 139"/>
                  <p:cNvGrpSpPr>
                    <a:grpSpLocks/>
                  </p:cNvGrpSpPr>
                  <p:nvPr/>
                </p:nvGrpSpPr>
                <p:grpSpPr bwMode="auto">
                  <a:xfrm>
                    <a:off x="1120" y="3118"/>
                    <a:ext cx="2" cy="3"/>
                    <a:chOff x="1120" y="3118"/>
                    <a:chExt cx="2" cy="3"/>
                  </a:xfrm>
                </p:grpSpPr>
                <p:sp>
                  <p:nvSpPr>
                    <p:cNvPr id="15858" name="Oval 140" descr="50%"/>
                    <p:cNvSpPr>
                      <a:spLocks noChangeArrowheads="1"/>
                    </p:cNvSpPr>
                    <p:nvPr/>
                  </p:nvSpPr>
                  <p:spPr bwMode="auto">
                    <a:xfrm>
                      <a:off x="11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59" name="Arc 141" descr="50%"/>
                    <p:cNvSpPr>
                      <a:spLocks/>
                    </p:cNvSpPr>
                    <p:nvPr/>
                  </p:nvSpPr>
                  <p:spPr bwMode="auto">
                    <a:xfrm>
                      <a:off x="11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48" name="Group 142"/>
                  <p:cNvGrpSpPr>
                    <a:grpSpLocks/>
                  </p:cNvGrpSpPr>
                  <p:nvPr/>
                </p:nvGrpSpPr>
                <p:grpSpPr bwMode="auto">
                  <a:xfrm>
                    <a:off x="1137" y="3130"/>
                    <a:ext cx="23" cy="4"/>
                    <a:chOff x="1137" y="3130"/>
                    <a:chExt cx="23" cy="4"/>
                  </a:xfrm>
                </p:grpSpPr>
                <p:sp>
                  <p:nvSpPr>
                    <p:cNvPr id="15853" name="Arc 143" descr="50%"/>
                    <p:cNvSpPr>
                      <a:spLocks/>
                    </p:cNvSpPr>
                    <p:nvPr/>
                  </p:nvSpPr>
                  <p:spPr bwMode="auto">
                    <a:xfrm>
                      <a:off x="11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4" name="Arc 144" descr="50%"/>
                    <p:cNvSpPr>
                      <a:spLocks/>
                    </p:cNvSpPr>
                    <p:nvPr/>
                  </p:nvSpPr>
                  <p:spPr bwMode="auto">
                    <a:xfrm>
                      <a:off x="11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5" name="Arc 145" descr="50%"/>
                    <p:cNvSpPr>
                      <a:spLocks/>
                    </p:cNvSpPr>
                    <p:nvPr/>
                  </p:nvSpPr>
                  <p:spPr bwMode="auto">
                    <a:xfrm>
                      <a:off x="11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6" name="Arc 146" descr="50%"/>
                    <p:cNvSpPr>
                      <a:spLocks/>
                    </p:cNvSpPr>
                    <p:nvPr/>
                  </p:nvSpPr>
                  <p:spPr bwMode="auto">
                    <a:xfrm>
                      <a:off x="11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7" name="Arc 147" descr="50%"/>
                    <p:cNvSpPr>
                      <a:spLocks/>
                    </p:cNvSpPr>
                    <p:nvPr/>
                  </p:nvSpPr>
                  <p:spPr bwMode="auto">
                    <a:xfrm>
                      <a:off x="11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49" name="Freeform 148" descr="50%"/>
                  <p:cNvSpPr>
                    <a:spLocks/>
                  </p:cNvSpPr>
                  <p:nvPr/>
                </p:nvSpPr>
                <p:spPr bwMode="auto">
                  <a:xfrm>
                    <a:off x="10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50" name="Group 149"/>
                  <p:cNvGrpSpPr>
                    <a:grpSpLocks/>
                  </p:cNvGrpSpPr>
                  <p:nvPr/>
                </p:nvGrpSpPr>
                <p:grpSpPr bwMode="auto">
                  <a:xfrm>
                    <a:off x="1157" y="3132"/>
                    <a:ext cx="47" cy="37"/>
                    <a:chOff x="1157" y="3132"/>
                    <a:chExt cx="47" cy="37"/>
                  </a:xfrm>
                </p:grpSpPr>
                <p:sp>
                  <p:nvSpPr>
                    <p:cNvPr id="15851" name="Freeform 150" descr="50%"/>
                    <p:cNvSpPr>
                      <a:spLocks/>
                    </p:cNvSpPr>
                    <p:nvPr/>
                  </p:nvSpPr>
                  <p:spPr bwMode="auto">
                    <a:xfrm>
                      <a:off x="11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52" name="Freeform 151" descr="50%"/>
                    <p:cNvSpPr>
                      <a:spLocks/>
                    </p:cNvSpPr>
                    <p:nvPr/>
                  </p:nvSpPr>
                  <p:spPr bwMode="auto">
                    <a:xfrm>
                      <a:off x="11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3" name="Group 152"/>
                <p:cNvGrpSpPr>
                  <a:grpSpLocks/>
                </p:cNvGrpSpPr>
                <p:nvPr/>
              </p:nvGrpSpPr>
              <p:grpSpPr bwMode="auto">
                <a:xfrm>
                  <a:off x="1093" y="3152"/>
                  <a:ext cx="321" cy="113"/>
                  <a:chOff x="1093" y="3152"/>
                  <a:chExt cx="321" cy="113"/>
                </a:xfrm>
              </p:grpSpPr>
              <p:sp>
                <p:nvSpPr>
                  <p:cNvPr id="15830" name="Freeform 153" descr="50%"/>
                  <p:cNvSpPr>
                    <a:spLocks/>
                  </p:cNvSpPr>
                  <p:nvPr/>
                </p:nvSpPr>
                <p:spPr bwMode="auto">
                  <a:xfrm>
                    <a:off x="11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1" name="Freeform 154" descr="50%"/>
                  <p:cNvSpPr>
                    <a:spLocks/>
                  </p:cNvSpPr>
                  <p:nvPr/>
                </p:nvSpPr>
                <p:spPr bwMode="auto">
                  <a:xfrm>
                    <a:off x="10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32" name="Group 155"/>
                  <p:cNvGrpSpPr>
                    <a:grpSpLocks/>
                  </p:cNvGrpSpPr>
                  <p:nvPr/>
                </p:nvGrpSpPr>
                <p:grpSpPr bwMode="auto">
                  <a:xfrm>
                    <a:off x="1120" y="3214"/>
                    <a:ext cx="2" cy="3"/>
                    <a:chOff x="1120" y="3214"/>
                    <a:chExt cx="2" cy="3"/>
                  </a:xfrm>
                </p:grpSpPr>
                <p:sp>
                  <p:nvSpPr>
                    <p:cNvPr id="15843" name="Oval 156" descr="50%"/>
                    <p:cNvSpPr>
                      <a:spLocks noChangeArrowheads="1"/>
                    </p:cNvSpPr>
                    <p:nvPr/>
                  </p:nvSpPr>
                  <p:spPr bwMode="auto">
                    <a:xfrm>
                      <a:off x="11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44" name="Arc 157" descr="50%"/>
                    <p:cNvSpPr>
                      <a:spLocks/>
                    </p:cNvSpPr>
                    <p:nvPr/>
                  </p:nvSpPr>
                  <p:spPr bwMode="auto">
                    <a:xfrm>
                      <a:off x="11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33" name="Group 158"/>
                  <p:cNvGrpSpPr>
                    <a:grpSpLocks/>
                  </p:cNvGrpSpPr>
                  <p:nvPr/>
                </p:nvGrpSpPr>
                <p:grpSpPr bwMode="auto">
                  <a:xfrm>
                    <a:off x="1137" y="3226"/>
                    <a:ext cx="23" cy="4"/>
                    <a:chOff x="1137" y="3226"/>
                    <a:chExt cx="23" cy="4"/>
                  </a:xfrm>
                </p:grpSpPr>
                <p:sp>
                  <p:nvSpPr>
                    <p:cNvPr id="15838" name="Arc 159" descr="50%"/>
                    <p:cNvSpPr>
                      <a:spLocks/>
                    </p:cNvSpPr>
                    <p:nvPr/>
                  </p:nvSpPr>
                  <p:spPr bwMode="auto">
                    <a:xfrm>
                      <a:off x="11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39" name="Arc 160" descr="50%"/>
                    <p:cNvSpPr>
                      <a:spLocks/>
                    </p:cNvSpPr>
                    <p:nvPr/>
                  </p:nvSpPr>
                  <p:spPr bwMode="auto">
                    <a:xfrm>
                      <a:off x="11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0" name="Arc 161" descr="50%"/>
                    <p:cNvSpPr>
                      <a:spLocks/>
                    </p:cNvSpPr>
                    <p:nvPr/>
                  </p:nvSpPr>
                  <p:spPr bwMode="auto">
                    <a:xfrm>
                      <a:off x="11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1" name="Arc 162" descr="50%"/>
                    <p:cNvSpPr>
                      <a:spLocks/>
                    </p:cNvSpPr>
                    <p:nvPr/>
                  </p:nvSpPr>
                  <p:spPr bwMode="auto">
                    <a:xfrm>
                      <a:off x="11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2" name="Arc 163" descr="50%"/>
                    <p:cNvSpPr>
                      <a:spLocks/>
                    </p:cNvSpPr>
                    <p:nvPr/>
                  </p:nvSpPr>
                  <p:spPr bwMode="auto">
                    <a:xfrm>
                      <a:off x="11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34" name="Freeform 164" descr="50%"/>
                  <p:cNvSpPr>
                    <a:spLocks/>
                  </p:cNvSpPr>
                  <p:nvPr/>
                </p:nvSpPr>
                <p:spPr bwMode="auto">
                  <a:xfrm>
                    <a:off x="10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35" name="Group 165"/>
                  <p:cNvGrpSpPr>
                    <a:grpSpLocks/>
                  </p:cNvGrpSpPr>
                  <p:nvPr/>
                </p:nvGrpSpPr>
                <p:grpSpPr bwMode="auto">
                  <a:xfrm>
                    <a:off x="1157" y="3228"/>
                    <a:ext cx="47" cy="37"/>
                    <a:chOff x="1157" y="3228"/>
                    <a:chExt cx="47" cy="37"/>
                  </a:xfrm>
                </p:grpSpPr>
                <p:sp>
                  <p:nvSpPr>
                    <p:cNvPr id="15836" name="Freeform 166" descr="50%"/>
                    <p:cNvSpPr>
                      <a:spLocks/>
                    </p:cNvSpPr>
                    <p:nvPr/>
                  </p:nvSpPr>
                  <p:spPr bwMode="auto">
                    <a:xfrm>
                      <a:off x="11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7" name="Freeform 167" descr="50%"/>
                    <p:cNvSpPr>
                      <a:spLocks/>
                    </p:cNvSpPr>
                    <p:nvPr/>
                  </p:nvSpPr>
                  <p:spPr bwMode="auto">
                    <a:xfrm>
                      <a:off x="11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4" name="Group 168"/>
                <p:cNvGrpSpPr>
                  <a:grpSpLocks/>
                </p:cNvGrpSpPr>
                <p:nvPr/>
              </p:nvGrpSpPr>
              <p:grpSpPr bwMode="auto">
                <a:xfrm>
                  <a:off x="1093" y="3248"/>
                  <a:ext cx="321" cy="113"/>
                  <a:chOff x="1093" y="3248"/>
                  <a:chExt cx="321" cy="113"/>
                </a:xfrm>
              </p:grpSpPr>
              <p:sp>
                <p:nvSpPr>
                  <p:cNvPr id="15815" name="Freeform 169" descr="50%"/>
                  <p:cNvSpPr>
                    <a:spLocks/>
                  </p:cNvSpPr>
                  <p:nvPr/>
                </p:nvSpPr>
                <p:spPr bwMode="auto">
                  <a:xfrm>
                    <a:off x="11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16" name="Freeform 170" descr="50%"/>
                  <p:cNvSpPr>
                    <a:spLocks/>
                  </p:cNvSpPr>
                  <p:nvPr/>
                </p:nvSpPr>
                <p:spPr bwMode="auto">
                  <a:xfrm>
                    <a:off x="10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17" name="Group 171"/>
                  <p:cNvGrpSpPr>
                    <a:grpSpLocks/>
                  </p:cNvGrpSpPr>
                  <p:nvPr/>
                </p:nvGrpSpPr>
                <p:grpSpPr bwMode="auto">
                  <a:xfrm>
                    <a:off x="1120" y="3310"/>
                    <a:ext cx="2" cy="3"/>
                    <a:chOff x="1120" y="3310"/>
                    <a:chExt cx="2" cy="3"/>
                  </a:xfrm>
                </p:grpSpPr>
                <p:sp>
                  <p:nvSpPr>
                    <p:cNvPr id="15828" name="Oval 172" descr="50%"/>
                    <p:cNvSpPr>
                      <a:spLocks noChangeArrowheads="1"/>
                    </p:cNvSpPr>
                    <p:nvPr/>
                  </p:nvSpPr>
                  <p:spPr bwMode="auto">
                    <a:xfrm>
                      <a:off x="11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29" name="Arc 173" descr="50%"/>
                    <p:cNvSpPr>
                      <a:spLocks/>
                    </p:cNvSpPr>
                    <p:nvPr/>
                  </p:nvSpPr>
                  <p:spPr bwMode="auto">
                    <a:xfrm>
                      <a:off x="11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18" name="Group 174"/>
                  <p:cNvGrpSpPr>
                    <a:grpSpLocks/>
                  </p:cNvGrpSpPr>
                  <p:nvPr/>
                </p:nvGrpSpPr>
                <p:grpSpPr bwMode="auto">
                  <a:xfrm>
                    <a:off x="1137" y="3322"/>
                    <a:ext cx="23" cy="4"/>
                    <a:chOff x="1137" y="3322"/>
                    <a:chExt cx="23" cy="4"/>
                  </a:xfrm>
                </p:grpSpPr>
                <p:sp>
                  <p:nvSpPr>
                    <p:cNvPr id="15823" name="Arc 175" descr="50%"/>
                    <p:cNvSpPr>
                      <a:spLocks/>
                    </p:cNvSpPr>
                    <p:nvPr/>
                  </p:nvSpPr>
                  <p:spPr bwMode="auto">
                    <a:xfrm>
                      <a:off x="11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4" name="Arc 176" descr="50%"/>
                    <p:cNvSpPr>
                      <a:spLocks/>
                    </p:cNvSpPr>
                    <p:nvPr/>
                  </p:nvSpPr>
                  <p:spPr bwMode="auto">
                    <a:xfrm>
                      <a:off x="11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5" name="Arc 177" descr="50%"/>
                    <p:cNvSpPr>
                      <a:spLocks/>
                    </p:cNvSpPr>
                    <p:nvPr/>
                  </p:nvSpPr>
                  <p:spPr bwMode="auto">
                    <a:xfrm>
                      <a:off x="11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6" name="Arc 178" descr="50%"/>
                    <p:cNvSpPr>
                      <a:spLocks/>
                    </p:cNvSpPr>
                    <p:nvPr/>
                  </p:nvSpPr>
                  <p:spPr bwMode="auto">
                    <a:xfrm>
                      <a:off x="11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7" name="Arc 179" descr="50%"/>
                    <p:cNvSpPr>
                      <a:spLocks/>
                    </p:cNvSpPr>
                    <p:nvPr/>
                  </p:nvSpPr>
                  <p:spPr bwMode="auto">
                    <a:xfrm>
                      <a:off x="11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19" name="Freeform 180" descr="50%"/>
                  <p:cNvSpPr>
                    <a:spLocks/>
                  </p:cNvSpPr>
                  <p:nvPr/>
                </p:nvSpPr>
                <p:spPr bwMode="auto">
                  <a:xfrm>
                    <a:off x="10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20" name="Group 181"/>
                  <p:cNvGrpSpPr>
                    <a:grpSpLocks/>
                  </p:cNvGrpSpPr>
                  <p:nvPr/>
                </p:nvGrpSpPr>
                <p:grpSpPr bwMode="auto">
                  <a:xfrm>
                    <a:off x="1157" y="3324"/>
                    <a:ext cx="47" cy="37"/>
                    <a:chOff x="1157" y="3324"/>
                    <a:chExt cx="47" cy="37"/>
                  </a:xfrm>
                </p:grpSpPr>
                <p:sp>
                  <p:nvSpPr>
                    <p:cNvPr id="15821" name="Freeform 182" descr="50%"/>
                    <p:cNvSpPr>
                      <a:spLocks/>
                    </p:cNvSpPr>
                    <p:nvPr/>
                  </p:nvSpPr>
                  <p:spPr bwMode="auto">
                    <a:xfrm>
                      <a:off x="11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22" name="Freeform 183" descr="50%"/>
                    <p:cNvSpPr>
                      <a:spLocks/>
                    </p:cNvSpPr>
                    <p:nvPr/>
                  </p:nvSpPr>
                  <p:spPr bwMode="auto">
                    <a:xfrm>
                      <a:off x="11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5" name="Group 184"/>
              <p:cNvGrpSpPr>
                <a:grpSpLocks/>
              </p:cNvGrpSpPr>
              <p:nvPr/>
            </p:nvGrpSpPr>
            <p:grpSpPr bwMode="auto">
              <a:xfrm>
                <a:off x="1441" y="2864"/>
                <a:ext cx="321" cy="497"/>
                <a:chOff x="1441" y="2864"/>
                <a:chExt cx="321" cy="497"/>
              </a:xfrm>
            </p:grpSpPr>
            <p:grpSp>
              <p:nvGrpSpPr>
                <p:cNvPr id="15730" name="Group 185"/>
                <p:cNvGrpSpPr>
                  <a:grpSpLocks/>
                </p:cNvGrpSpPr>
                <p:nvPr/>
              </p:nvGrpSpPr>
              <p:grpSpPr bwMode="auto">
                <a:xfrm>
                  <a:off x="1441" y="2864"/>
                  <a:ext cx="321" cy="113"/>
                  <a:chOff x="1441" y="2864"/>
                  <a:chExt cx="321" cy="113"/>
                </a:xfrm>
              </p:grpSpPr>
              <p:sp>
                <p:nvSpPr>
                  <p:cNvPr id="15795" name="Freeform 186" descr="50%"/>
                  <p:cNvSpPr>
                    <a:spLocks/>
                  </p:cNvSpPr>
                  <p:nvPr/>
                </p:nvSpPr>
                <p:spPr bwMode="auto">
                  <a:xfrm>
                    <a:off x="1522"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96" name="Freeform 187" descr="50%"/>
                  <p:cNvSpPr>
                    <a:spLocks/>
                  </p:cNvSpPr>
                  <p:nvPr/>
                </p:nvSpPr>
                <p:spPr bwMode="auto">
                  <a:xfrm>
                    <a:off x="1441"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97" name="Group 188"/>
                  <p:cNvGrpSpPr>
                    <a:grpSpLocks/>
                  </p:cNvGrpSpPr>
                  <p:nvPr/>
                </p:nvGrpSpPr>
                <p:grpSpPr bwMode="auto">
                  <a:xfrm>
                    <a:off x="1468" y="2926"/>
                    <a:ext cx="2" cy="3"/>
                    <a:chOff x="1468" y="2926"/>
                    <a:chExt cx="2" cy="3"/>
                  </a:xfrm>
                </p:grpSpPr>
                <p:sp>
                  <p:nvSpPr>
                    <p:cNvPr id="15808" name="Oval 189" descr="50%"/>
                    <p:cNvSpPr>
                      <a:spLocks noChangeArrowheads="1"/>
                    </p:cNvSpPr>
                    <p:nvPr/>
                  </p:nvSpPr>
                  <p:spPr bwMode="auto">
                    <a:xfrm>
                      <a:off x="1468"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09" name="Arc 190" descr="50%"/>
                    <p:cNvSpPr>
                      <a:spLocks/>
                    </p:cNvSpPr>
                    <p:nvPr/>
                  </p:nvSpPr>
                  <p:spPr bwMode="auto">
                    <a:xfrm>
                      <a:off x="1469"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98" name="Group 191"/>
                  <p:cNvGrpSpPr>
                    <a:grpSpLocks/>
                  </p:cNvGrpSpPr>
                  <p:nvPr/>
                </p:nvGrpSpPr>
                <p:grpSpPr bwMode="auto">
                  <a:xfrm>
                    <a:off x="1485" y="2938"/>
                    <a:ext cx="23" cy="4"/>
                    <a:chOff x="1485" y="2938"/>
                    <a:chExt cx="23" cy="4"/>
                  </a:xfrm>
                </p:grpSpPr>
                <p:sp>
                  <p:nvSpPr>
                    <p:cNvPr id="15803" name="Arc 192" descr="50%"/>
                    <p:cNvSpPr>
                      <a:spLocks/>
                    </p:cNvSpPr>
                    <p:nvPr/>
                  </p:nvSpPr>
                  <p:spPr bwMode="auto">
                    <a:xfrm>
                      <a:off x="1489"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4" name="Arc 193" descr="50%"/>
                    <p:cNvSpPr>
                      <a:spLocks/>
                    </p:cNvSpPr>
                    <p:nvPr/>
                  </p:nvSpPr>
                  <p:spPr bwMode="auto">
                    <a:xfrm>
                      <a:off x="14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5" name="Arc 194" descr="50%"/>
                    <p:cNvSpPr>
                      <a:spLocks/>
                    </p:cNvSpPr>
                    <p:nvPr/>
                  </p:nvSpPr>
                  <p:spPr bwMode="auto">
                    <a:xfrm>
                      <a:off x="14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6" name="Arc 195" descr="50%"/>
                    <p:cNvSpPr>
                      <a:spLocks/>
                    </p:cNvSpPr>
                    <p:nvPr/>
                  </p:nvSpPr>
                  <p:spPr bwMode="auto">
                    <a:xfrm>
                      <a:off x="1496"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7" name="Arc 196" descr="50%"/>
                    <p:cNvSpPr>
                      <a:spLocks/>
                    </p:cNvSpPr>
                    <p:nvPr/>
                  </p:nvSpPr>
                  <p:spPr bwMode="auto">
                    <a:xfrm>
                      <a:off x="1502"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99" name="Freeform 197" descr="50%"/>
                  <p:cNvSpPr>
                    <a:spLocks/>
                  </p:cNvSpPr>
                  <p:nvPr/>
                </p:nvSpPr>
                <p:spPr bwMode="auto">
                  <a:xfrm>
                    <a:off x="1441"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00" name="Group 198"/>
                  <p:cNvGrpSpPr>
                    <a:grpSpLocks/>
                  </p:cNvGrpSpPr>
                  <p:nvPr/>
                </p:nvGrpSpPr>
                <p:grpSpPr bwMode="auto">
                  <a:xfrm>
                    <a:off x="1505" y="2940"/>
                    <a:ext cx="47" cy="37"/>
                    <a:chOff x="1505" y="2940"/>
                    <a:chExt cx="47" cy="37"/>
                  </a:xfrm>
                </p:grpSpPr>
                <p:sp>
                  <p:nvSpPr>
                    <p:cNvPr id="15801" name="Freeform 199" descr="50%"/>
                    <p:cNvSpPr>
                      <a:spLocks/>
                    </p:cNvSpPr>
                    <p:nvPr/>
                  </p:nvSpPr>
                  <p:spPr bwMode="auto">
                    <a:xfrm>
                      <a:off x="1505"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02" name="Freeform 200" descr="50%"/>
                    <p:cNvSpPr>
                      <a:spLocks/>
                    </p:cNvSpPr>
                    <p:nvPr/>
                  </p:nvSpPr>
                  <p:spPr bwMode="auto">
                    <a:xfrm>
                      <a:off x="1506"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1" name="Group 201"/>
                <p:cNvGrpSpPr>
                  <a:grpSpLocks/>
                </p:cNvGrpSpPr>
                <p:nvPr/>
              </p:nvGrpSpPr>
              <p:grpSpPr bwMode="auto">
                <a:xfrm>
                  <a:off x="1441" y="2960"/>
                  <a:ext cx="321" cy="113"/>
                  <a:chOff x="1441" y="2960"/>
                  <a:chExt cx="321" cy="113"/>
                </a:xfrm>
              </p:grpSpPr>
              <p:sp>
                <p:nvSpPr>
                  <p:cNvPr id="15780" name="Freeform 202" descr="50%"/>
                  <p:cNvSpPr>
                    <a:spLocks/>
                  </p:cNvSpPr>
                  <p:nvPr/>
                </p:nvSpPr>
                <p:spPr bwMode="auto">
                  <a:xfrm>
                    <a:off x="1522"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1" name="Freeform 203" descr="50%"/>
                  <p:cNvSpPr>
                    <a:spLocks/>
                  </p:cNvSpPr>
                  <p:nvPr/>
                </p:nvSpPr>
                <p:spPr bwMode="auto">
                  <a:xfrm>
                    <a:off x="1441"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82" name="Group 204"/>
                  <p:cNvGrpSpPr>
                    <a:grpSpLocks/>
                  </p:cNvGrpSpPr>
                  <p:nvPr/>
                </p:nvGrpSpPr>
                <p:grpSpPr bwMode="auto">
                  <a:xfrm>
                    <a:off x="1468" y="3022"/>
                    <a:ext cx="2" cy="3"/>
                    <a:chOff x="1468" y="3022"/>
                    <a:chExt cx="2" cy="3"/>
                  </a:xfrm>
                </p:grpSpPr>
                <p:sp>
                  <p:nvSpPr>
                    <p:cNvPr id="15793" name="Oval 205" descr="50%"/>
                    <p:cNvSpPr>
                      <a:spLocks noChangeArrowheads="1"/>
                    </p:cNvSpPr>
                    <p:nvPr/>
                  </p:nvSpPr>
                  <p:spPr bwMode="auto">
                    <a:xfrm>
                      <a:off x="1468"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94" name="Arc 206" descr="50%"/>
                    <p:cNvSpPr>
                      <a:spLocks/>
                    </p:cNvSpPr>
                    <p:nvPr/>
                  </p:nvSpPr>
                  <p:spPr bwMode="auto">
                    <a:xfrm>
                      <a:off x="1469"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83" name="Group 207"/>
                  <p:cNvGrpSpPr>
                    <a:grpSpLocks/>
                  </p:cNvGrpSpPr>
                  <p:nvPr/>
                </p:nvGrpSpPr>
                <p:grpSpPr bwMode="auto">
                  <a:xfrm>
                    <a:off x="1485" y="3034"/>
                    <a:ext cx="23" cy="4"/>
                    <a:chOff x="1485" y="3034"/>
                    <a:chExt cx="23" cy="4"/>
                  </a:xfrm>
                </p:grpSpPr>
                <p:sp>
                  <p:nvSpPr>
                    <p:cNvPr id="15788" name="Arc 208" descr="50%"/>
                    <p:cNvSpPr>
                      <a:spLocks/>
                    </p:cNvSpPr>
                    <p:nvPr/>
                  </p:nvSpPr>
                  <p:spPr bwMode="auto">
                    <a:xfrm>
                      <a:off x="1489"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89" name="Arc 209" descr="50%"/>
                    <p:cNvSpPr>
                      <a:spLocks/>
                    </p:cNvSpPr>
                    <p:nvPr/>
                  </p:nvSpPr>
                  <p:spPr bwMode="auto">
                    <a:xfrm>
                      <a:off x="14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0" name="Arc 210" descr="50%"/>
                    <p:cNvSpPr>
                      <a:spLocks/>
                    </p:cNvSpPr>
                    <p:nvPr/>
                  </p:nvSpPr>
                  <p:spPr bwMode="auto">
                    <a:xfrm>
                      <a:off x="14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1" name="Arc 211" descr="50%"/>
                    <p:cNvSpPr>
                      <a:spLocks/>
                    </p:cNvSpPr>
                    <p:nvPr/>
                  </p:nvSpPr>
                  <p:spPr bwMode="auto">
                    <a:xfrm>
                      <a:off x="1496"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2" name="Arc 212" descr="50%"/>
                    <p:cNvSpPr>
                      <a:spLocks/>
                    </p:cNvSpPr>
                    <p:nvPr/>
                  </p:nvSpPr>
                  <p:spPr bwMode="auto">
                    <a:xfrm>
                      <a:off x="1502"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84" name="Freeform 213" descr="50%"/>
                  <p:cNvSpPr>
                    <a:spLocks/>
                  </p:cNvSpPr>
                  <p:nvPr/>
                </p:nvSpPr>
                <p:spPr bwMode="auto">
                  <a:xfrm>
                    <a:off x="1441"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85" name="Group 214"/>
                  <p:cNvGrpSpPr>
                    <a:grpSpLocks/>
                  </p:cNvGrpSpPr>
                  <p:nvPr/>
                </p:nvGrpSpPr>
                <p:grpSpPr bwMode="auto">
                  <a:xfrm>
                    <a:off x="1505" y="3036"/>
                    <a:ext cx="47" cy="37"/>
                    <a:chOff x="1505" y="3036"/>
                    <a:chExt cx="47" cy="37"/>
                  </a:xfrm>
                </p:grpSpPr>
                <p:sp>
                  <p:nvSpPr>
                    <p:cNvPr id="15786" name="Freeform 215" descr="50%"/>
                    <p:cNvSpPr>
                      <a:spLocks/>
                    </p:cNvSpPr>
                    <p:nvPr/>
                  </p:nvSpPr>
                  <p:spPr bwMode="auto">
                    <a:xfrm>
                      <a:off x="1505"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7" name="Freeform 216" descr="50%"/>
                    <p:cNvSpPr>
                      <a:spLocks/>
                    </p:cNvSpPr>
                    <p:nvPr/>
                  </p:nvSpPr>
                  <p:spPr bwMode="auto">
                    <a:xfrm>
                      <a:off x="1506"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2" name="Group 217"/>
                <p:cNvGrpSpPr>
                  <a:grpSpLocks/>
                </p:cNvGrpSpPr>
                <p:nvPr/>
              </p:nvGrpSpPr>
              <p:grpSpPr bwMode="auto">
                <a:xfrm>
                  <a:off x="1441" y="3056"/>
                  <a:ext cx="321" cy="113"/>
                  <a:chOff x="1441" y="3056"/>
                  <a:chExt cx="321" cy="113"/>
                </a:xfrm>
              </p:grpSpPr>
              <p:sp>
                <p:nvSpPr>
                  <p:cNvPr id="15765" name="Freeform 218" descr="50%"/>
                  <p:cNvSpPr>
                    <a:spLocks/>
                  </p:cNvSpPr>
                  <p:nvPr/>
                </p:nvSpPr>
                <p:spPr bwMode="auto">
                  <a:xfrm>
                    <a:off x="1522"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66" name="Freeform 219" descr="50%"/>
                  <p:cNvSpPr>
                    <a:spLocks/>
                  </p:cNvSpPr>
                  <p:nvPr/>
                </p:nvSpPr>
                <p:spPr bwMode="auto">
                  <a:xfrm>
                    <a:off x="1441"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67" name="Group 220"/>
                  <p:cNvGrpSpPr>
                    <a:grpSpLocks/>
                  </p:cNvGrpSpPr>
                  <p:nvPr/>
                </p:nvGrpSpPr>
                <p:grpSpPr bwMode="auto">
                  <a:xfrm>
                    <a:off x="1468" y="3118"/>
                    <a:ext cx="2" cy="3"/>
                    <a:chOff x="1468" y="3118"/>
                    <a:chExt cx="2" cy="3"/>
                  </a:xfrm>
                </p:grpSpPr>
                <p:sp>
                  <p:nvSpPr>
                    <p:cNvPr id="15778" name="Oval 221" descr="50%"/>
                    <p:cNvSpPr>
                      <a:spLocks noChangeArrowheads="1"/>
                    </p:cNvSpPr>
                    <p:nvPr/>
                  </p:nvSpPr>
                  <p:spPr bwMode="auto">
                    <a:xfrm>
                      <a:off x="1468"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79" name="Arc 222" descr="50%"/>
                    <p:cNvSpPr>
                      <a:spLocks/>
                    </p:cNvSpPr>
                    <p:nvPr/>
                  </p:nvSpPr>
                  <p:spPr bwMode="auto">
                    <a:xfrm>
                      <a:off x="1469"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68" name="Group 223"/>
                  <p:cNvGrpSpPr>
                    <a:grpSpLocks/>
                  </p:cNvGrpSpPr>
                  <p:nvPr/>
                </p:nvGrpSpPr>
                <p:grpSpPr bwMode="auto">
                  <a:xfrm>
                    <a:off x="1485" y="3130"/>
                    <a:ext cx="23" cy="4"/>
                    <a:chOff x="1485" y="3130"/>
                    <a:chExt cx="23" cy="4"/>
                  </a:xfrm>
                </p:grpSpPr>
                <p:sp>
                  <p:nvSpPr>
                    <p:cNvPr id="15773" name="Arc 224" descr="50%"/>
                    <p:cNvSpPr>
                      <a:spLocks/>
                    </p:cNvSpPr>
                    <p:nvPr/>
                  </p:nvSpPr>
                  <p:spPr bwMode="auto">
                    <a:xfrm>
                      <a:off x="1489"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4" name="Arc 225" descr="50%"/>
                    <p:cNvSpPr>
                      <a:spLocks/>
                    </p:cNvSpPr>
                    <p:nvPr/>
                  </p:nvSpPr>
                  <p:spPr bwMode="auto">
                    <a:xfrm>
                      <a:off x="14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5" name="Arc 226" descr="50%"/>
                    <p:cNvSpPr>
                      <a:spLocks/>
                    </p:cNvSpPr>
                    <p:nvPr/>
                  </p:nvSpPr>
                  <p:spPr bwMode="auto">
                    <a:xfrm>
                      <a:off x="14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6" name="Arc 227" descr="50%"/>
                    <p:cNvSpPr>
                      <a:spLocks/>
                    </p:cNvSpPr>
                    <p:nvPr/>
                  </p:nvSpPr>
                  <p:spPr bwMode="auto">
                    <a:xfrm>
                      <a:off x="1496"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7" name="Arc 228" descr="50%"/>
                    <p:cNvSpPr>
                      <a:spLocks/>
                    </p:cNvSpPr>
                    <p:nvPr/>
                  </p:nvSpPr>
                  <p:spPr bwMode="auto">
                    <a:xfrm>
                      <a:off x="1502"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69" name="Freeform 229" descr="50%"/>
                  <p:cNvSpPr>
                    <a:spLocks/>
                  </p:cNvSpPr>
                  <p:nvPr/>
                </p:nvSpPr>
                <p:spPr bwMode="auto">
                  <a:xfrm>
                    <a:off x="1441"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70" name="Group 230"/>
                  <p:cNvGrpSpPr>
                    <a:grpSpLocks/>
                  </p:cNvGrpSpPr>
                  <p:nvPr/>
                </p:nvGrpSpPr>
                <p:grpSpPr bwMode="auto">
                  <a:xfrm>
                    <a:off x="1505" y="3132"/>
                    <a:ext cx="47" cy="37"/>
                    <a:chOff x="1505" y="3132"/>
                    <a:chExt cx="47" cy="37"/>
                  </a:xfrm>
                </p:grpSpPr>
                <p:sp>
                  <p:nvSpPr>
                    <p:cNvPr id="15771" name="Freeform 231" descr="50%"/>
                    <p:cNvSpPr>
                      <a:spLocks/>
                    </p:cNvSpPr>
                    <p:nvPr/>
                  </p:nvSpPr>
                  <p:spPr bwMode="auto">
                    <a:xfrm>
                      <a:off x="1505"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72" name="Freeform 232" descr="50%"/>
                    <p:cNvSpPr>
                      <a:spLocks/>
                    </p:cNvSpPr>
                    <p:nvPr/>
                  </p:nvSpPr>
                  <p:spPr bwMode="auto">
                    <a:xfrm>
                      <a:off x="1506"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3" name="Group 233"/>
                <p:cNvGrpSpPr>
                  <a:grpSpLocks/>
                </p:cNvGrpSpPr>
                <p:nvPr/>
              </p:nvGrpSpPr>
              <p:grpSpPr bwMode="auto">
                <a:xfrm>
                  <a:off x="1441" y="3152"/>
                  <a:ext cx="321" cy="113"/>
                  <a:chOff x="1441" y="3152"/>
                  <a:chExt cx="321" cy="113"/>
                </a:xfrm>
              </p:grpSpPr>
              <p:sp>
                <p:nvSpPr>
                  <p:cNvPr id="15750" name="Freeform 234" descr="50%"/>
                  <p:cNvSpPr>
                    <a:spLocks/>
                  </p:cNvSpPr>
                  <p:nvPr/>
                </p:nvSpPr>
                <p:spPr bwMode="auto">
                  <a:xfrm>
                    <a:off x="1522"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1" name="Freeform 235" descr="50%"/>
                  <p:cNvSpPr>
                    <a:spLocks/>
                  </p:cNvSpPr>
                  <p:nvPr/>
                </p:nvSpPr>
                <p:spPr bwMode="auto">
                  <a:xfrm>
                    <a:off x="1441"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52" name="Group 236"/>
                  <p:cNvGrpSpPr>
                    <a:grpSpLocks/>
                  </p:cNvGrpSpPr>
                  <p:nvPr/>
                </p:nvGrpSpPr>
                <p:grpSpPr bwMode="auto">
                  <a:xfrm>
                    <a:off x="1468" y="3214"/>
                    <a:ext cx="2" cy="3"/>
                    <a:chOff x="1468" y="3214"/>
                    <a:chExt cx="2" cy="3"/>
                  </a:xfrm>
                </p:grpSpPr>
                <p:sp>
                  <p:nvSpPr>
                    <p:cNvPr id="15763" name="Oval 237" descr="50%"/>
                    <p:cNvSpPr>
                      <a:spLocks noChangeArrowheads="1"/>
                    </p:cNvSpPr>
                    <p:nvPr/>
                  </p:nvSpPr>
                  <p:spPr bwMode="auto">
                    <a:xfrm>
                      <a:off x="1468"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64" name="Arc 238" descr="50%"/>
                    <p:cNvSpPr>
                      <a:spLocks/>
                    </p:cNvSpPr>
                    <p:nvPr/>
                  </p:nvSpPr>
                  <p:spPr bwMode="auto">
                    <a:xfrm>
                      <a:off x="1469"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53" name="Group 239"/>
                  <p:cNvGrpSpPr>
                    <a:grpSpLocks/>
                  </p:cNvGrpSpPr>
                  <p:nvPr/>
                </p:nvGrpSpPr>
                <p:grpSpPr bwMode="auto">
                  <a:xfrm>
                    <a:off x="1485" y="3226"/>
                    <a:ext cx="23" cy="4"/>
                    <a:chOff x="1485" y="3226"/>
                    <a:chExt cx="23" cy="4"/>
                  </a:xfrm>
                </p:grpSpPr>
                <p:sp>
                  <p:nvSpPr>
                    <p:cNvPr id="15758" name="Arc 240" descr="50%"/>
                    <p:cNvSpPr>
                      <a:spLocks/>
                    </p:cNvSpPr>
                    <p:nvPr/>
                  </p:nvSpPr>
                  <p:spPr bwMode="auto">
                    <a:xfrm>
                      <a:off x="1489"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59" name="Arc 241" descr="50%"/>
                    <p:cNvSpPr>
                      <a:spLocks/>
                    </p:cNvSpPr>
                    <p:nvPr/>
                  </p:nvSpPr>
                  <p:spPr bwMode="auto">
                    <a:xfrm>
                      <a:off x="14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0" name="Arc 242" descr="50%"/>
                    <p:cNvSpPr>
                      <a:spLocks/>
                    </p:cNvSpPr>
                    <p:nvPr/>
                  </p:nvSpPr>
                  <p:spPr bwMode="auto">
                    <a:xfrm>
                      <a:off x="14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1" name="Arc 243" descr="50%"/>
                    <p:cNvSpPr>
                      <a:spLocks/>
                    </p:cNvSpPr>
                    <p:nvPr/>
                  </p:nvSpPr>
                  <p:spPr bwMode="auto">
                    <a:xfrm>
                      <a:off x="1496"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2" name="Arc 244" descr="50%"/>
                    <p:cNvSpPr>
                      <a:spLocks/>
                    </p:cNvSpPr>
                    <p:nvPr/>
                  </p:nvSpPr>
                  <p:spPr bwMode="auto">
                    <a:xfrm>
                      <a:off x="1502"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54" name="Freeform 245" descr="50%"/>
                  <p:cNvSpPr>
                    <a:spLocks/>
                  </p:cNvSpPr>
                  <p:nvPr/>
                </p:nvSpPr>
                <p:spPr bwMode="auto">
                  <a:xfrm>
                    <a:off x="1441"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55" name="Group 246"/>
                  <p:cNvGrpSpPr>
                    <a:grpSpLocks/>
                  </p:cNvGrpSpPr>
                  <p:nvPr/>
                </p:nvGrpSpPr>
                <p:grpSpPr bwMode="auto">
                  <a:xfrm>
                    <a:off x="1505" y="3228"/>
                    <a:ext cx="47" cy="37"/>
                    <a:chOff x="1505" y="3228"/>
                    <a:chExt cx="47" cy="37"/>
                  </a:xfrm>
                </p:grpSpPr>
                <p:sp>
                  <p:nvSpPr>
                    <p:cNvPr id="15756" name="Freeform 247" descr="50%"/>
                    <p:cNvSpPr>
                      <a:spLocks/>
                    </p:cNvSpPr>
                    <p:nvPr/>
                  </p:nvSpPr>
                  <p:spPr bwMode="auto">
                    <a:xfrm>
                      <a:off x="1505"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7" name="Freeform 248" descr="50%"/>
                    <p:cNvSpPr>
                      <a:spLocks/>
                    </p:cNvSpPr>
                    <p:nvPr/>
                  </p:nvSpPr>
                  <p:spPr bwMode="auto">
                    <a:xfrm>
                      <a:off x="1506"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4" name="Group 249"/>
                <p:cNvGrpSpPr>
                  <a:grpSpLocks/>
                </p:cNvGrpSpPr>
                <p:nvPr/>
              </p:nvGrpSpPr>
              <p:grpSpPr bwMode="auto">
                <a:xfrm>
                  <a:off x="1441" y="3248"/>
                  <a:ext cx="321" cy="113"/>
                  <a:chOff x="1441" y="3248"/>
                  <a:chExt cx="321" cy="113"/>
                </a:xfrm>
              </p:grpSpPr>
              <p:sp>
                <p:nvSpPr>
                  <p:cNvPr id="15735" name="Freeform 250" descr="50%"/>
                  <p:cNvSpPr>
                    <a:spLocks/>
                  </p:cNvSpPr>
                  <p:nvPr/>
                </p:nvSpPr>
                <p:spPr bwMode="auto">
                  <a:xfrm>
                    <a:off x="1522"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36" name="Freeform 251" descr="50%"/>
                  <p:cNvSpPr>
                    <a:spLocks/>
                  </p:cNvSpPr>
                  <p:nvPr/>
                </p:nvSpPr>
                <p:spPr bwMode="auto">
                  <a:xfrm>
                    <a:off x="1441"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37" name="Group 252"/>
                  <p:cNvGrpSpPr>
                    <a:grpSpLocks/>
                  </p:cNvGrpSpPr>
                  <p:nvPr/>
                </p:nvGrpSpPr>
                <p:grpSpPr bwMode="auto">
                  <a:xfrm>
                    <a:off x="1468" y="3310"/>
                    <a:ext cx="2" cy="3"/>
                    <a:chOff x="1468" y="3310"/>
                    <a:chExt cx="2" cy="3"/>
                  </a:xfrm>
                </p:grpSpPr>
                <p:sp>
                  <p:nvSpPr>
                    <p:cNvPr id="15748" name="Oval 253" descr="50%"/>
                    <p:cNvSpPr>
                      <a:spLocks noChangeArrowheads="1"/>
                    </p:cNvSpPr>
                    <p:nvPr/>
                  </p:nvSpPr>
                  <p:spPr bwMode="auto">
                    <a:xfrm>
                      <a:off x="1468"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49" name="Arc 254" descr="50%"/>
                    <p:cNvSpPr>
                      <a:spLocks/>
                    </p:cNvSpPr>
                    <p:nvPr/>
                  </p:nvSpPr>
                  <p:spPr bwMode="auto">
                    <a:xfrm>
                      <a:off x="1469"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38" name="Group 255"/>
                  <p:cNvGrpSpPr>
                    <a:grpSpLocks/>
                  </p:cNvGrpSpPr>
                  <p:nvPr/>
                </p:nvGrpSpPr>
                <p:grpSpPr bwMode="auto">
                  <a:xfrm>
                    <a:off x="1485" y="3322"/>
                    <a:ext cx="23" cy="4"/>
                    <a:chOff x="1485" y="3322"/>
                    <a:chExt cx="23" cy="4"/>
                  </a:xfrm>
                </p:grpSpPr>
                <p:sp>
                  <p:nvSpPr>
                    <p:cNvPr id="15743" name="Arc 256" descr="50%"/>
                    <p:cNvSpPr>
                      <a:spLocks/>
                    </p:cNvSpPr>
                    <p:nvPr/>
                  </p:nvSpPr>
                  <p:spPr bwMode="auto">
                    <a:xfrm>
                      <a:off x="1489"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4" name="Arc 257" descr="50%"/>
                    <p:cNvSpPr>
                      <a:spLocks/>
                    </p:cNvSpPr>
                    <p:nvPr/>
                  </p:nvSpPr>
                  <p:spPr bwMode="auto">
                    <a:xfrm>
                      <a:off x="14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5" name="Arc 258" descr="50%"/>
                    <p:cNvSpPr>
                      <a:spLocks/>
                    </p:cNvSpPr>
                    <p:nvPr/>
                  </p:nvSpPr>
                  <p:spPr bwMode="auto">
                    <a:xfrm>
                      <a:off x="14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6" name="Arc 259" descr="50%"/>
                    <p:cNvSpPr>
                      <a:spLocks/>
                    </p:cNvSpPr>
                    <p:nvPr/>
                  </p:nvSpPr>
                  <p:spPr bwMode="auto">
                    <a:xfrm>
                      <a:off x="1496"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7" name="Arc 260" descr="50%"/>
                    <p:cNvSpPr>
                      <a:spLocks/>
                    </p:cNvSpPr>
                    <p:nvPr/>
                  </p:nvSpPr>
                  <p:spPr bwMode="auto">
                    <a:xfrm>
                      <a:off x="1502"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39" name="Freeform 261" descr="50%"/>
                  <p:cNvSpPr>
                    <a:spLocks/>
                  </p:cNvSpPr>
                  <p:nvPr/>
                </p:nvSpPr>
                <p:spPr bwMode="auto">
                  <a:xfrm>
                    <a:off x="1441"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40" name="Group 262"/>
                  <p:cNvGrpSpPr>
                    <a:grpSpLocks/>
                  </p:cNvGrpSpPr>
                  <p:nvPr/>
                </p:nvGrpSpPr>
                <p:grpSpPr bwMode="auto">
                  <a:xfrm>
                    <a:off x="1505" y="3324"/>
                    <a:ext cx="47" cy="37"/>
                    <a:chOff x="1505" y="3324"/>
                    <a:chExt cx="47" cy="37"/>
                  </a:xfrm>
                </p:grpSpPr>
                <p:sp>
                  <p:nvSpPr>
                    <p:cNvPr id="15741" name="Freeform 263" descr="50%"/>
                    <p:cNvSpPr>
                      <a:spLocks/>
                    </p:cNvSpPr>
                    <p:nvPr/>
                  </p:nvSpPr>
                  <p:spPr bwMode="auto">
                    <a:xfrm>
                      <a:off x="1505"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42" name="Freeform 264" descr="50%"/>
                    <p:cNvSpPr>
                      <a:spLocks/>
                    </p:cNvSpPr>
                    <p:nvPr/>
                  </p:nvSpPr>
                  <p:spPr bwMode="auto">
                    <a:xfrm>
                      <a:off x="1506"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6" name="Group 265"/>
              <p:cNvGrpSpPr>
                <a:grpSpLocks/>
              </p:cNvGrpSpPr>
              <p:nvPr/>
            </p:nvGrpSpPr>
            <p:grpSpPr bwMode="auto">
              <a:xfrm>
                <a:off x="1789" y="2864"/>
                <a:ext cx="321" cy="497"/>
                <a:chOff x="1789" y="2864"/>
                <a:chExt cx="321" cy="497"/>
              </a:xfrm>
            </p:grpSpPr>
            <p:grpSp>
              <p:nvGrpSpPr>
                <p:cNvPr id="15650" name="Group 266"/>
                <p:cNvGrpSpPr>
                  <a:grpSpLocks/>
                </p:cNvGrpSpPr>
                <p:nvPr/>
              </p:nvGrpSpPr>
              <p:grpSpPr bwMode="auto">
                <a:xfrm>
                  <a:off x="1789" y="2864"/>
                  <a:ext cx="321" cy="113"/>
                  <a:chOff x="1789" y="2864"/>
                  <a:chExt cx="321" cy="113"/>
                </a:xfrm>
              </p:grpSpPr>
              <p:sp>
                <p:nvSpPr>
                  <p:cNvPr id="15715" name="Freeform 267" descr="50%"/>
                  <p:cNvSpPr>
                    <a:spLocks/>
                  </p:cNvSpPr>
                  <p:nvPr/>
                </p:nvSpPr>
                <p:spPr bwMode="auto">
                  <a:xfrm>
                    <a:off x="187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16" name="Freeform 268" descr="50%"/>
                  <p:cNvSpPr>
                    <a:spLocks/>
                  </p:cNvSpPr>
                  <p:nvPr/>
                </p:nvSpPr>
                <p:spPr bwMode="auto">
                  <a:xfrm>
                    <a:off x="178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17" name="Group 269"/>
                  <p:cNvGrpSpPr>
                    <a:grpSpLocks/>
                  </p:cNvGrpSpPr>
                  <p:nvPr/>
                </p:nvGrpSpPr>
                <p:grpSpPr bwMode="auto">
                  <a:xfrm>
                    <a:off x="1816" y="2926"/>
                    <a:ext cx="2" cy="3"/>
                    <a:chOff x="1816" y="2926"/>
                    <a:chExt cx="2" cy="3"/>
                  </a:xfrm>
                </p:grpSpPr>
                <p:sp>
                  <p:nvSpPr>
                    <p:cNvPr id="15728" name="Oval 270" descr="50%"/>
                    <p:cNvSpPr>
                      <a:spLocks noChangeArrowheads="1"/>
                    </p:cNvSpPr>
                    <p:nvPr/>
                  </p:nvSpPr>
                  <p:spPr bwMode="auto">
                    <a:xfrm>
                      <a:off x="181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29" name="Arc 271" descr="50%"/>
                    <p:cNvSpPr>
                      <a:spLocks/>
                    </p:cNvSpPr>
                    <p:nvPr/>
                  </p:nvSpPr>
                  <p:spPr bwMode="auto">
                    <a:xfrm>
                      <a:off x="181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18" name="Group 272"/>
                  <p:cNvGrpSpPr>
                    <a:grpSpLocks/>
                  </p:cNvGrpSpPr>
                  <p:nvPr/>
                </p:nvGrpSpPr>
                <p:grpSpPr bwMode="auto">
                  <a:xfrm>
                    <a:off x="1833" y="2938"/>
                    <a:ext cx="23" cy="4"/>
                    <a:chOff x="1833" y="2938"/>
                    <a:chExt cx="23" cy="4"/>
                  </a:xfrm>
                </p:grpSpPr>
                <p:sp>
                  <p:nvSpPr>
                    <p:cNvPr id="15723" name="Arc 273" descr="50%"/>
                    <p:cNvSpPr>
                      <a:spLocks/>
                    </p:cNvSpPr>
                    <p:nvPr/>
                  </p:nvSpPr>
                  <p:spPr bwMode="auto">
                    <a:xfrm>
                      <a:off x="18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4" name="Arc 274" descr="50%"/>
                    <p:cNvSpPr>
                      <a:spLocks/>
                    </p:cNvSpPr>
                    <p:nvPr/>
                  </p:nvSpPr>
                  <p:spPr bwMode="auto">
                    <a:xfrm>
                      <a:off x="183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5" name="Arc 275" descr="50%"/>
                    <p:cNvSpPr>
                      <a:spLocks/>
                    </p:cNvSpPr>
                    <p:nvPr/>
                  </p:nvSpPr>
                  <p:spPr bwMode="auto">
                    <a:xfrm>
                      <a:off x="184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6" name="Arc 276" descr="50%"/>
                    <p:cNvSpPr>
                      <a:spLocks/>
                    </p:cNvSpPr>
                    <p:nvPr/>
                  </p:nvSpPr>
                  <p:spPr bwMode="auto">
                    <a:xfrm>
                      <a:off x="18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7" name="Arc 277" descr="50%"/>
                    <p:cNvSpPr>
                      <a:spLocks/>
                    </p:cNvSpPr>
                    <p:nvPr/>
                  </p:nvSpPr>
                  <p:spPr bwMode="auto">
                    <a:xfrm>
                      <a:off x="185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19" name="Freeform 278" descr="50%"/>
                  <p:cNvSpPr>
                    <a:spLocks/>
                  </p:cNvSpPr>
                  <p:nvPr/>
                </p:nvSpPr>
                <p:spPr bwMode="auto">
                  <a:xfrm>
                    <a:off x="178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20" name="Group 279"/>
                  <p:cNvGrpSpPr>
                    <a:grpSpLocks/>
                  </p:cNvGrpSpPr>
                  <p:nvPr/>
                </p:nvGrpSpPr>
                <p:grpSpPr bwMode="auto">
                  <a:xfrm>
                    <a:off x="1853" y="2940"/>
                    <a:ext cx="47" cy="37"/>
                    <a:chOff x="1853" y="2940"/>
                    <a:chExt cx="47" cy="37"/>
                  </a:xfrm>
                </p:grpSpPr>
                <p:sp>
                  <p:nvSpPr>
                    <p:cNvPr id="15721" name="Freeform 280" descr="50%"/>
                    <p:cNvSpPr>
                      <a:spLocks/>
                    </p:cNvSpPr>
                    <p:nvPr/>
                  </p:nvSpPr>
                  <p:spPr bwMode="auto">
                    <a:xfrm>
                      <a:off x="185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22" name="Freeform 281" descr="50%"/>
                    <p:cNvSpPr>
                      <a:spLocks/>
                    </p:cNvSpPr>
                    <p:nvPr/>
                  </p:nvSpPr>
                  <p:spPr bwMode="auto">
                    <a:xfrm>
                      <a:off x="185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1" name="Group 282"/>
                <p:cNvGrpSpPr>
                  <a:grpSpLocks/>
                </p:cNvGrpSpPr>
                <p:nvPr/>
              </p:nvGrpSpPr>
              <p:grpSpPr bwMode="auto">
                <a:xfrm>
                  <a:off x="1789" y="2960"/>
                  <a:ext cx="321" cy="113"/>
                  <a:chOff x="1789" y="2960"/>
                  <a:chExt cx="321" cy="113"/>
                </a:xfrm>
              </p:grpSpPr>
              <p:sp>
                <p:nvSpPr>
                  <p:cNvPr id="15700" name="Freeform 283" descr="50%"/>
                  <p:cNvSpPr>
                    <a:spLocks/>
                  </p:cNvSpPr>
                  <p:nvPr/>
                </p:nvSpPr>
                <p:spPr bwMode="auto">
                  <a:xfrm>
                    <a:off x="187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1" name="Freeform 284" descr="50%"/>
                  <p:cNvSpPr>
                    <a:spLocks/>
                  </p:cNvSpPr>
                  <p:nvPr/>
                </p:nvSpPr>
                <p:spPr bwMode="auto">
                  <a:xfrm>
                    <a:off x="178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02" name="Group 285"/>
                  <p:cNvGrpSpPr>
                    <a:grpSpLocks/>
                  </p:cNvGrpSpPr>
                  <p:nvPr/>
                </p:nvGrpSpPr>
                <p:grpSpPr bwMode="auto">
                  <a:xfrm>
                    <a:off x="1816" y="3022"/>
                    <a:ext cx="2" cy="3"/>
                    <a:chOff x="1816" y="3022"/>
                    <a:chExt cx="2" cy="3"/>
                  </a:xfrm>
                </p:grpSpPr>
                <p:sp>
                  <p:nvSpPr>
                    <p:cNvPr id="15713" name="Oval 286" descr="50%"/>
                    <p:cNvSpPr>
                      <a:spLocks noChangeArrowheads="1"/>
                    </p:cNvSpPr>
                    <p:nvPr/>
                  </p:nvSpPr>
                  <p:spPr bwMode="auto">
                    <a:xfrm>
                      <a:off x="181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14" name="Arc 287" descr="50%"/>
                    <p:cNvSpPr>
                      <a:spLocks/>
                    </p:cNvSpPr>
                    <p:nvPr/>
                  </p:nvSpPr>
                  <p:spPr bwMode="auto">
                    <a:xfrm>
                      <a:off x="181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03" name="Group 288"/>
                  <p:cNvGrpSpPr>
                    <a:grpSpLocks/>
                  </p:cNvGrpSpPr>
                  <p:nvPr/>
                </p:nvGrpSpPr>
                <p:grpSpPr bwMode="auto">
                  <a:xfrm>
                    <a:off x="1833" y="3034"/>
                    <a:ext cx="23" cy="4"/>
                    <a:chOff x="1833" y="3034"/>
                    <a:chExt cx="23" cy="4"/>
                  </a:xfrm>
                </p:grpSpPr>
                <p:sp>
                  <p:nvSpPr>
                    <p:cNvPr id="15708" name="Arc 289" descr="50%"/>
                    <p:cNvSpPr>
                      <a:spLocks/>
                    </p:cNvSpPr>
                    <p:nvPr/>
                  </p:nvSpPr>
                  <p:spPr bwMode="auto">
                    <a:xfrm>
                      <a:off x="18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09" name="Arc 290" descr="50%"/>
                    <p:cNvSpPr>
                      <a:spLocks/>
                    </p:cNvSpPr>
                    <p:nvPr/>
                  </p:nvSpPr>
                  <p:spPr bwMode="auto">
                    <a:xfrm>
                      <a:off x="183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0" name="Arc 291" descr="50%"/>
                    <p:cNvSpPr>
                      <a:spLocks/>
                    </p:cNvSpPr>
                    <p:nvPr/>
                  </p:nvSpPr>
                  <p:spPr bwMode="auto">
                    <a:xfrm>
                      <a:off x="184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1" name="Arc 292" descr="50%"/>
                    <p:cNvSpPr>
                      <a:spLocks/>
                    </p:cNvSpPr>
                    <p:nvPr/>
                  </p:nvSpPr>
                  <p:spPr bwMode="auto">
                    <a:xfrm>
                      <a:off x="18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2" name="Arc 293" descr="50%"/>
                    <p:cNvSpPr>
                      <a:spLocks/>
                    </p:cNvSpPr>
                    <p:nvPr/>
                  </p:nvSpPr>
                  <p:spPr bwMode="auto">
                    <a:xfrm>
                      <a:off x="185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04" name="Freeform 294" descr="50%"/>
                  <p:cNvSpPr>
                    <a:spLocks/>
                  </p:cNvSpPr>
                  <p:nvPr/>
                </p:nvSpPr>
                <p:spPr bwMode="auto">
                  <a:xfrm>
                    <a:off x="178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05" name="Group 295"/>
                  <p:cNvGrpSpPr>
                    <a:grpSpLocks/>
                  </p:cNvGrpSpPr>
                  <p:nvPr/>
                </p:nvGrpSpPr>
                <p:grpSpPr bwMode="auto">
                  <a:xfrm>
                    <a:off x="1853" y="3036"/>
                    <a:ext cx="47" cy="37"/>
                    <a:chOff x="1853" y="3036"/>
                    <a:chExt cx="47" cy="37"/>
                  </a:xfrm>
                </p:grpSpPr>
                <p:sp>
                  <p:nvSpPr>
                    <p:cNvPr id="15706" name="Freeform 296" descr="50%"/>
                    <p:cNvSpPr>
                      <a:spLocks/>
                    </p:cNvSpPr>
                    <p:nvPr/>
                  </p:nvSpPr>
                  <p:spPr bwMode="auto">
                    <a:xfrm>
                      <a:off x="185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7" name="Freeform 297" descr="50%"/>
                    <p:cNvSpPr>
                      <a:spLocks/>
                    </p:cNvSpPr>
                    <p:nvPr/>
                  </p:nvSpPr>
                  <p:spPr bwMode="auto">
                    <a:xfrm>
                      <a:off x="185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2" name="Group 298"/>
                <p:cNvGrpSpPr>
                  <a:grpSpLocks/>
                </p:cNvGrpSpPr>
                <p:nvPr/>
              </p:nvGrpSpPr>
              <p:grpSpPr bwMode="auto">
                <a:xfrm>
                  <a:off x="1789" y="3056"/>
                  <a:ext cx="321" cy="113"/>
                  <a:chOff x="1789" y="3056"/>
                  <a:chExt cx="321" cy="113"/>
                </a:xfrm>
              </p:grpSpPr>
              <p:sp>
                <p:nvSpPr>
                  <p:cNvPr id="15685" name="Freeform 299" descr="50%"/>
                  <p:cNvSpPr>
                    <a:spLocks/>
                  </p:cNvSpPr>
                  <p:nvPr/>
                </p:nvSpPr>
                <p:spPr bwMode="auto">
                  <a:xfrm>
                    <a:off x="187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86" name="Freeform 300" descr="50%"/>
                  <p:cNvSpPr>
                    <a:spLocks/>
                  </p:cNvSpPr>
                  <p:nvPr/>
                </p:nvSpPr>
                <p:spPr bwMode="auto">
                  <a:xfrm>
                    <a:off x="178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87" name="Group 301"/>
                  <p:cNvGrpSpPr>
                    <a:grpSpLocks/>
                  </p:cNvGrpSpPr>
                  <p:nvPr/>
                </p:nvGrpSpPr>
                <p:grpSpPr bwMode="auto">
                  <a:xfrm>
                    <a:off x="1816" y="3118"/>
                    <a:ext cx="2" cy="3"/>
                    <a:chOff x="1816" y="3118"/>
                    <a:chExt cx="2" cy="3"/>
                  </a:xfrm>
                </p:grpSpPr>
                <p:sp>
                  <p:nvSpPr>
                    <p:cNvPr id="15698" name="Oval 302" descr="50%"/>
                    <p:cNvSpPr>
                      <a:spLocks noChangeArrowheads="1"/>
                    </p:cNvSpPr>
                    <p:nvPr/>
                  </p:nvSpPr>
                  <p:spPr bwMode="auto">
                    <a:xfrm>
                      <a:off x="181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99" name="Arc 303" descr="50%"/>
                    <p:cNvSpPr>
                      <a:spLocks/>
                    </p:cNvSpPr>
                    <p:nvPr/>
                  </p:nvSpPr>
                  <p:spPr bwMode="auto">
                    <a:xfrm>
                      <a:off x="181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88" name="Group 304"/>
                  <p:cNvGrpSpPr>
                    <a:grpSpLocks/>
                  </p:cNvGrpSpPr>
                  <p:nvPr/>
                </p:nvGrpSpPr>
                <p:grpSpPr bwMode="auto">
                  <a:xfrm>
                    <a:off x="1833" y="3130"/>
                    <a:ext cx="23" cy="4"/>
                    <a:chOff x="1833" y="3130"/>
                    <a:chExt cx="23" cy="4"/>
                  </a:xfrm>
                </p:grpSpPr>
                <p:sp>
                  <p:nvSpPr>
                    <p:cNvPr id="15693" name="Arc 305" descr="50%"/>
                    <p:cNvSpPr>
                      <a:spLocks/>
                    </p:cNvSpPr>
                    <p:nvPr/>
                  </p:nvSpPr>
                  <p:spPr bwMode="auto">
                    <a:xfrm>
                      <a:off x="18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4" name="Arc 306" descr="50%"/>
                    <p:cNvSpPr>
                      <a:spLocks/>
                    </p:cNvSpPr>
                    <p:nvPr/>
                  </p:nvSpPr>
                  <p:spPr bwMode="auto">
                    <a:xfrm>
                      <a:off x="183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5" name="Arc 307" descr="50%"/>
                    <p:cNvSpPr>
                      <a:spLocks/>
                    </p:cNvSpPr>
                    <p:nvPr/>
                  </p:nvSpPr>
                  <p:spPr bwMode="auto">
                    <a:xfrm>
                      <a:off x="184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6" name="Arc 308" descr="50%"/>
                    <p:cNvSpPr>
                      <a:spLocks/>
                    </p:cNvSpPr>
                    <p:nvPr/>
                  </p:nvSpPr>
                  <p:spPr bwMode="auto">
                    <a:xfrm>
                      <a:off x="18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7" name="Arc 309" descr="50%"/>
                    <p:cNvSpPr>
                      <a:spLocks/>
                    </p:cNvSpPr>
                    <p:nvPr/>
                  </p:nvSpPr>
                  <p:spPr bwMode="auto">
                    <a:xfrm>
                      <a:off x="185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89" name="Freeform 310" descr="50%"/>
                  <p:cNvSpPr>
                    <a:spLocks/>
                  </p:cNvSpPr>
                  <p:nvPr/>
                </p:nvSpPr>
                <p:spPr bwMode="auto">
                  <a:xfrm>
                    <a:off x="178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90" name="Group 311"/>
                  <p:cNvGrpSpPr>
                    <a:grpSpLocks/>
                  </p:cNvGrpSpPr>
                  <p:nvPr/>
                </p:nvGrpSpPr>
                <p:grpSpPr bwMode="auto">
                  <a:xfrm>
                    <a:off x="1853" y="3132"/>
                    <a:ext cx="47" cy="37"/>
                    <a:chOff x="1853" y="3132"/>
                    <a:chExt cx="47" cy="37"/>
                  </a:xfrm>
                </p:grpSpPr>
                <p:sp>
                  <p:nvSpPr>
                    <p:cNvPr id="15691" name="Freeform 312" descr="50%"/>
                    <p:cNvSpPr>
                      <a:spLocks/>
                    </p:cNvSpPr>
                    <p:nvPr/>
                  </p:nvSpPr>
                  <p:spPr bwMode="auto">
                    <a:xfrm>
                      <a:off x="185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92" name="Freeform 313" descr="50%"/>
                    <p:cNvSpPr>
                      <a:spLocks/>
                    </p:cNvSpPr>
                    <p:nvPr/>
                  </p:nvSpPr>
                  <p:spPr bwMode="auto">
                    <a:xfrm>
                      <a:off x="185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3" name="Group 314"/>
                <p:cNvGrpSpPr>
                  <a:grpSpLocks/>
                </p:cNvGrpSpPr>
                <p:nvPr/>
              </p:nvGrpSpPr>
              <p:grpSpPr bwMode="auto">
                <a:xfrm>
                  <a:off x="1789" y="3152"/>
                  <a:ext cx="321" cy="113"/>
                  <a:chOff x="1789" y="3152"/>
                  <a:chExt cx="321" cy="113"/>
                </a:xfrm>
              </p:grpSpPr>
              <p:sp>
                <p:nvSpPr>
                  <p:cNvPr id="15670" name="Freeform 315" descr="50%"/>
                  <p:cNvSpPr>
                    <a:spLocks/>
                  </p:cNvSpPr>
                  <p:nvPr/>
                </p:nvSpPr>
                <p:spPr bwMode="auto">
                  <a:xfrm>
                    <a:off x="187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1" name="Freeform 316" descr="50%"/>
                  <p:cNvSpPr>
                    <a:spLocks/>
                  </p:cNvSpPr>
                  <p:nvPr/>
                </p:nvSpPr>
                <p:spPr bwMode="auto">
                  <a:xfrm>
                    <a:off x="178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72" name="Group 317"/>
                  <p:cNvGrpSpPr>
                    <a:grpSpLocks/>
                  </p:cNvGrpSpPr>
                  <p:nvPr/>
                </p:nvGrpSpPr>
                <p:grpSpPr bwMode="auto">
                  <a:xfrm>
                    <a:off x="1816" y="3214"/>
                    <a:ext cx="2" cy="3"/>
                    <a:chOff x="1816" y="3214"/>
                    <a:chExt cx="2" cy="3"/>
                  </a:xfrm>
                </p:grpSpPr>
                <p:sp>
                  <p:nvSpPr>
                    <p:cNvPr id="15683" name="Oval 318" descr="50%"/>
                    <p:cNvSpPr>
                      <a:spLocks noChangeArrowheads="1"/>
                    </p:cNvSpPr>
                    <p:nvPr/>
                  </p:nvSpPr>
                  <p:spPr bwMode="auto">
                    <a:xfrm>
                      <a:off x="181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84" name="Arc 319" descr="50%"/>
                    <p:cNvSpPr>
                      <a:spLocks/>
                    </p:cNvSpPr>
                    <p:nvPr/>
                  </p:nvSpPr>
                  <p:spPr bwMode="auto">
                    <a:xfrm>
                      <a:off x="181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73" name="Group 320"/>
                  <p:cNvGrpSpPr>
                    <a:grpSpLocks/>
                  </p:cNvGrpSpPr>
                  <p:nvPr/>
                </p:nvGrpSpPr>
                <p:grpSpPr bwMode="auto">
                  <a:xfrm>
                    <a:off x="1833" y="3226"/>
                    <a:ext cx="23" cy="4"/>
                    <a:chOff x="1833" y="3226"/>
                    <a:chExt cx="23" cy="4"/>
                  </a:xfrm>
                </p:grpSpPr>
                <p:sp>
                  <p:nvSpPr>
                    <p:cNvPr id="15678" name="Arc 321" descr="50%"/>
                    <p:cNvSpPr>
                      <a:spLocks/>
                    </p:cNvSpPr>
                    <p:nvPr/>
                  </p:nvSpPr>
                  <p:spPr bwMode="auto">
                    <a:xfrm>
                      <a:off x="18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79" name="Arc 322" descr="50%"/>
                    <p:cNvSpPr>
                      <a:spLocks/>
                    </p:cNvSpPr>
                    <p:nvPr/>
                  </p:nvSpPr>
                  <p:spPr bwMode="auto">
                    <a:xfrm>
                      <a:off x="183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0" name="Arc 323" descr="50%"/>
                    <p:cNvSpPr>
                      <a:spLocks/>
                    </p:cNvSpPr>
                    <p:nvPr/>
                  </p:nvSpPr>
                  <p:spPr bwMode="auto">
                    <a:xfrm>
                      <a:off x="184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1" name="Arc 324" descr="50%"/>
                    <p:cNvSpPr>
                      <a:spLocks/>
                    </p:cNvSpPr>
                    <p:nvPr/>
                  </p:nvSpPr>
                  <p:spPr bwMode="auto">
                    <a:xfrm>
                      <a:off x="18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2" name="Arc 325" descr="50%"/>
                    <p:cNvSpPr>
                      <a:spLocks/>
                    </p:cNvSpPr>
                    <p:nvPr/>
                  </p:nvSpPr>
                  <p:spPr bwMode="auto">
                    <a:xfrm>
                      <a:off x="185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74" name="Freeform 326" descr="50%"/>
                  <p:cNvSpPr>
                    <a:spLocks/>
                  </p:cNvSpPr>
                  <p:nvPr/>
                </p:nvSpPr>
                <p:spPr bwMode="auto">
                  <a:xfrm>
                    <a:off x="178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75" name="Group 327"/>
                  <p:cNvGrpSpPr>
                    <a:grpSpLocks/>
                  </p:cNvGrpSpPr>
                  <p:nvPr/>
                </p:nvGrpSpPr>
                <p:grpSpPr bwMode="auto">
                  <a:xfrm>
                    <a:off x="1853" y="3228"/>
                    <a:ext cx="47" cy="37"/>
                    <a:chOff x="1853" y="3228"/>
                    <a:chExt cx="47" cy="37"/>
                  </a:xfrm>
                </p:grpSpPr>
                <p:sp>
                  <p:nvSpPr>
                    <p:cNvPr id="15676" name="Freeform 328" descr="50%"/>
                    <p:cNvSpPr>
                      <a:spLocks/>
                    </p:cNvSpPr>
                    <p:nvPr/>
                  </p:nvSpPr>
                  <p:spPr bwMode="auto">
                    <a:xfrm>
                      <a:off x="185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7" name="Freeform 329" descr="50%"/>
                    <p:cNvSpPr>
                      <a:spLocks/>
                    </p:cNvSpPr>
                    <p:nvPr/>
                  </p:nvSpPr>
                  <p:spPr bwMode="auto">
                    <a:xfrm>
                      <a:off x="185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4" name="Group 330"/>
                <p:cNvGrpSpPr>
                  <a:grpSpLocks/>
                </p:cNvGrpSpPr>
                <p:nvPr/>
              </p:nvGrpSpPr>
              <p:grpSpPr bwMode="auto">
                <a:xfrm>
                  <a:off x="1789" y="3248"/>
                  <a:ext cx="321" cy="113"/>
                  <a:chOff x="1789" y="3248"/>
                  <a:chExt cx="321" cy="113"/>
                </a:xfrm>
              </p:grpSpPr>
              <p:sp>
                <p:nvSpPr>
                  <p:cNvPr id="15655" name="Freeform 331" descr="50%"/>
                  <p:cNvSpPr>
                    <a:spLocks/>
                  </p:cNvSpPr>
                  <p:nvPr/>
                </p:nvSpPr>
                <p:spPr bwMode="auto">
                  <a:xfrm>
                    <a:off x="187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56" name="Freeform 332" descr="50%"/>
                  <p:cNvSpPr>
                    <a:spLocks/>
                  </p:cNvSpPr>
                  <p:nvPr/>
                </p:nvSpPr>
                <p:spPr bwMode="auto">
                  <a:xfrm>
                    <a:off x="178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57" name="Group 333"/>
                  <p:cNvGrpSpPr>
                    <a:grpSpLocks/>
                  </p:cNvGrpSpPr>
                  <p:nvPr/>
                </p:nvGrpSpPr>
                <p:grpSpPr bwMode="auto">
                  <a:xfrm>
                    <a:off x="1816" y="3310"/>
                    <a:ext cx="2" cy="3"/>
                    <a:chOff x="1816" y="3310"/>
                    <a:chExt cx="2" cy="3"/>
                  </a:xfrm>
                </p:grpSpPr>
                <p:sp>
                  <p:nvSpPr>
                    <p:cNvPr id="15668" name="Oval 334" descr="50%"/>
                    <p:cNvSpPr>
                      <a:spLocks noChangeArrowheads="1"/>
                    </p:cNvSpPr>
                    <p:nvPr/>
                  </p:nvSpPr>
                  <p:spPr bwMode="auto">
                    <a:xfrm>
                      <a:off x="181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69" name="Arc 335" descr="50%"/>
                    <p:cNvSpPr>
                      <a:spLocks/>
                    </p:cNvSpPr>
                    <p:nvPr/>
                  </p:nvSpPr>
                  <p:spPr bwMode="auto">
                    <a:xfrm>
                      <a:off x="181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58" name="Group 336"/>
                  <p:cNvGrpSpPr>
                    <a:grpSpLocks/>
                  </p:cNvGrpSpPr>
                  <p:nvPr/>
                </p:nvGrpSpPr>
                <p:grpSpPr bwMode="auto">
                  <a:xfrm>
                    <a:off x="1833" y="3322"/>
                    <a:ext cx="23" cy="4"/>
                    <a:chOff x="1833" y="3322"/>
                    <a:chExt cx="23" cy="4"/>
                  </a:xfrm>
                </p:grpSpPr>
                <p:sp>
                  <p:nvSpPr>
                    <p:cNvPr id="15663" name="Arc 337" descr="50%"/>
                    <p:cNvSpPr>
                      <a:spLocks/>
                    </p:cNvSpPr>
                    <p:nvPr/>
                  </p:nvSpPr>
                  <p:spPr bwMode="auto">
                    <a:xfrm>
                      <a:off x="18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4" name="Arc 338" descr="50%"/>
                    <p:cNvSpPr>
                      <a:spLocks/>
                    </p:cNvSpPr>
                    <p:nvPr/>
                  </p:nvSpPr>
                  <p:spPr bwMode="auto">
                    <a:xfrm>
                      <a:off x="183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5" name="Arc 339" descr="50%"/>
                    <p:cNvSpPr>
                      <a:spLocks/>
                    </p:cNvSpPr>
                    <p:nvPr/>
                  </p:nvSpPr>
                  <p:spPr bwMode="auto">
                    <a:xfrm>
                      <a:off x="184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6" name="Arc 340" descr="50%"/>
                    <p:cNvSpPr>
                      <a:spLocks/>
                    </p:cNvSpPr>
                    <p:nvPr/>
                  </p:nvSpPr>
                  <p:spPr bwMode="auto">
                    <a:xfrm>
                      <a:off x="18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7" name="Arc 341" descr="50%"/>
                    <p:cNvSpPr>
                      <a:spLocks/>
                    </p:cNvSpPr>
                    <p:nvPr/>
                  </p:nvSpPr>
                  <p:spPr bwMode="auto">
                    <a:xfrm>
                      <a:off x="185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59" name="Freeform 342" descr="50%"/>
                  <p:cNvSpPr>
                    <a:spLocks/>
                  </p:cNvSpPr>
                  <p:nvPr/>
                </p:nvSpPr>
                <p:spPr bwMode="auto">
                  <a:xfrm>
                    <a:off x="178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60" name="Group 343"/>
                  <p:cNvGrpSpPr>
                    <a:grpSpLocks/>
                  </p:cNvGrpSpPr>
                  <p:nvPr/>
                </p:nvGrpSpPr>
                <p:grpSpPr bwMode="auto">
                  <a:xfrm>
                    <a:off x="1853" y="3324"/>
                    <a:ext cx="47" cy="37"/>
                    <a:chOff x="1853" y="3324"/>
                    <a:chExt cx="47" cy="37"/>
                  </a:xfrm>
                </p:grpSpPr>
                <p:sp>
                  <p:nvSpPr>
                    <p:cNvPr id="15661" name="Freeform 344" descr="50%"/>
                    <p:cNvSpPr>
                      <a:spLocks/>
                    </p:cNvSpPr>
                    <p:nvPr/>
                  </p:nvSpPr>
                  <p:spPr bwMode="auto">
                    <a:xfrm>
                      <a:off x="185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62" name="Freeform 345" descr="50%"/>
                    <p:cNvSpPr>
                      <a:spLocks/>
                    </p:cNvSpPr>
                    <p:nvPr/>
                  </p:nvSpPr>
                  <p:spPr bwMode="auto">
                    <a:xfrm>
                      <a:off x="185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7" name="Group 346"/>
              <p:cNvGrpSpPr>
                <a:grpSpLocks/>
              </p:cNvGrpSpPr>
              <p:nvPr/>
            </p:nvGrpSpPr>
            <p:grpSpPr bwMode="auto">
              <a:xfrm>
                <a:off x="2137" y="2864"/>
                <a:ext cx="321" cy="497"/>
                <a:chOff x="2137" y="2864"/>
                <a:chExt cx="321" cy="497"/>
              </a:xfrm>
            </p:grpSpPr>
            <p:grpSp>
              <p:nvGrpSpPr>
                <p:cNvPr id="15570" name="Group 347"/>
                <p:cNvGrpSpPr>
                  <a:grpSpLocks/>
                </p:cNvGrpSpPr>
                <p:nvPr/>
              </p:nvGrpSpPr>
              <p:grpSpPr bwMode="auto">
                <a:xfrm>
                  <a:off x="2137" y="2864"/>
                  <a:ext cx="321" cy="113"/>
                  <a:chOff x="2137" y="2864"/>
                  <a:chExt cx="321" cy="113"/>
                </a:xfrm>
              </p:grpSpPr>
              <p:sp>
                <p:nvSpPr>
                  <p:cNvPr id="15635" name="Freeform 348" descr="50%"/>
                  <p:cNvSpPr>
                    <a:spLocks/>
                  </p:cNvSpPr>
                  <p:nvPr/>
                </p:nvSpPr>
                <p:spPr bwMode="auto">
                  <a:xfrm>
                    <a:off x="2218"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36" name="Freeform 349" descr="50%"/>
                  <p:cNvSpPr>
                    <a:spLocks/>
                  </p:cNvSpPr>
                  <p:nvPr/>
                </p:nvSpPr>
                <p:spPr bwMode="auto">
                  <a:xfrm>
                    <a:off x="2137"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37" name="Group 350"/>
                  <p:cNvGrpSpPr>
                    <a:grpSpLocks/>
                  </p:cNvGrpSpPr>
                  <p:nvPr/>
                </p:nvGrpSpPr>
                <p:grpSpPr bwMode="auto">
                  <a:xfrm>
                    <a:off x="2164" y="2926"/>
                    <a:ext cx="2" cy="3"/>
                    <a:chOff x="2164" y="2926"/>
                    <a:chExt cx="2" cy="3"/>
                  </a:xfrm>
                </p:grpSpPr>
                <p:sp>
                  <p:nvSpPr>
                    <p:cNvPr id="15648" name="Oval 351" descr="50%"/>
                    <p:cNvSpPr>
                      <a:spLocks noChangeArrowheads="1"/>
                    </p:cNvSpPr>
                    <p:nvPr/>
                  </p:nvSpPr>
                  <p:spPr bwMode="auto">
                    <a:xfrm>
                      <a:off x="2164"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49" name="Arc 352" descr="50%"/>
                    <p:cNvSpPr>
                      <a:spLocks/>
                    </p:cNvSpPr>
                    <p:nvPr/>
                  </p:nvSpPr>
                  <p:spPr bwMode="auto">
                    <a:xfrm>
                      <a:off x="2165"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38" name="Group 353"/>
                  <p:cNvGrpSpPr>
                    <a:grpSpLocks/>
                  </p:cNvGrpSpPr>
                  <p:nvPr/>
                </p:nvGrpSpPr>
                <p:grpSpPr bwMode="auto">
                  <a:xfrm>
                    <a:off x="2181" y="2938"/>
                    <a:ext cx="23" cy="4"/>
                    <a:chOff x="2181" y="2938"/>
                    <a:chExt cx="23" cy="4"/>
                  </a:xfrm>
                </p:grpSpPr>
                <p:sp>
                  <p:nvSpPr>
                    <p:cNvPr id="15643" name="Arc 354" descr="50%"/>
                    <p:cNvSpPr>
                      <a:spLocks/>
                    </p:cNvSpPr>
                    <p:nvPr/>
                  </p:nvSpPr>
                  <p:spPr bwMode="auto">
                    <a:xfrm>
                      <a:off x="21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4" name="Arc 355" descr="50%"/>
                    <p:cNvSpPr>
                      <a:spLocks/>
                    </p:cNvSpPr>
                    <p:nvPr/>
                  </p:nvSpPr>
                  <p:spPr bwMode="auto">
                    <a:xfrm>
                      <a:off x="218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5" name="Arc 356" descr="50%"/>
                    <p:cNvSpPr>
                      <a:spLocks/>
                    </p:cNvSpPr>
                    <p:nvPr/>
                  </p:nvSpPr>
                  <p:spPr bwMode="auto">
                    <a:xfrm>
                      <a:off x="218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6" name="Arc 357" descr="50%"/>
                    <p:cNvSpPr>
                      <a:spLocks/>
                    </p:cNvSpPr>
                    <p:nvPr/>
                  </p:nvSpPr>
                  <p:spPr bwMode="auto">
                    <a:xfrm>
                      <a:off x="21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7" name="Arc 358" descr="50%"/>
                    <p:cNvSpPr>
                      <a:spLocks/>
                    </p:cNvSpPr>
                    <p:nvPr/>
                  </p:nvSpPr>
                  <p:spPr bwMode="auto">
                    <a:xfrm>
                      <a:off x="2198"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39" name="Freeform 359" descr="50%"/>
                  <p:cNvSpPr>
                    <a:spLocks/>
                  </p:cNvSpPr>
                  <p:nvPr/>
                </p:nvSpPr>
                <p:spPr bwMode="auto">
                  <a:xfrm>
                    <a:off x="2137"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40" name="Group 360"/>
                  <p:cNvGrpSpPr>
                    <a:grpSpLocks/>
                  </p:cNvGrpSpPr>
                  <p:nvPr/>
                </p:nvGrpSpPr>
                <p:grpSpPr bwMode="auto">
                  <a:xfrm>
                    <a:off x="2201" y="2940"/>
                    <a:ext cx="47" cy="37"/>
                    <a:chOff x="2201" y="2940"/>
                    <a:chExt cx="47" cy="37"/>
                  </a:xfrm>
                </p:grpSpPr>
                <p:sp>
                  <p:nvSpPr>
                    <p:cNvPr id="15641" name="Freeform 361" descr="50%"/>
                    <p:cNvSpPr>
                      <a:spLocks/>
                    </p:cNvSpPr>
                    <p:nvPr/>
                  </p:nvSpPr>
                  <p:spPr bwMode="auto">
                    <a:xfrm>
                      <a:off x="2201"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42" name="Freeform 362" descr="50%"/>
                    <p:cNvSpPr>
                      <a:spLocks/>
                    </p:cNvSpPr>
                    <p:nvPr/>
                  </p:nvSpPr>
                  <p:spPr bwMode="auto">
                    <a:xfrm>
                      <a:off x="2202"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1" name="Group 363"/>
                <p:cNvGrpSpPr>
                  <a:grpSpLocks/>
                </p:cNvGrpSpPr>
                <p:nvPr/>
              </p:nvGrpSpPr>
              <p:grpSpPr bwMode="auto">
                <a:xfrm>
                  <a:off x="2137" y="2960"/>
                  <a:ext cx="321" cy="113"/>
                  <a:chOff x="2137" y="2960"/>
                  <a:chExt cx="321" cy="113"/>
                </a:xfrm>
              </p:grpSpPr>
              <p:sp>
                <p:nvSpPr>
                  <p:cNvPr id="15620" name="Freeform 364" descr="50%"/>
                  <p:cNvSpPr>
                    <a:spLocks/>
                  </p:cNvSpPr>
                  <p:nvPr/>
                </p:nvSpPr>
                <p:spPr bwMode="auto">
                  <a:xfrm>
                    <a:off x="2218"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1" name="Freeform 365" descr="50%"/>
                  <p:cNvSpPr>
                    <a:spLocks/>
                  </p:cNvSpPr>
                  <p:nvPr/>
                </p:nvSpPr>
                <p:spPr bwMode="auto">
                  <a:xfrm>
                    <a:off x="2137"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22" name="Group 366"/>
                  <p:cNvGrpSpPr>
                    <a:grpSpLocks/>
                  </p:cNvGrpSpPr>
                  <p:nvPr/>
                </p:nvGrpSpPr>
                <p:grpSpPr bwMode="auto">
                  <a:xfrm>
                    <a:off x="2164" y="3022"/>
                    <a:ext cx="2" cy="3"/>
                    <a:chOff x="2164" y="3022"/>
                    <a:chExt cx="2" cy="3"/>
                  </a:xfrm>
                </p:grpSpPr>
                <p:sp>
                  <p:nvSpPr>
                    <p:cNvPr id="15633" name="Oval 367" descr="50%"/>
                    <p:cNvSpPr>
                      <a:spLocks noChangeArrowheads="1"/>
                    </p:cNvSpPr>
                    <p:nvPr/>
                  </p:nvSpPr>
                  <p:spPr bwMode="auto">
                    <a:xfrm>
                      <a:off x="2164"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34" name="Arc 368" descr="50%"/>
                    <p:cNvSpPr>
                      <a:spLocks/>
                    </p:cNvSpPr>
                    <p:nvPr/>
                  </p:nvSpPr>
                  <p:spPr bwMode="auto">
                    <a:xfrm>
                      <a:off x="2165"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23" name="Group 369"/>
                  <p:cNvGrpSpPr>
                    <a:grpSpLocks/>
                  </p:cNvGrpSpPr>
                  <p:nvPr/>
                </p:nvGrpSpPr>
                <p:grpSpPr bwMode="auto">
                  <a:xfrm>
                    <a:off x="2181" y="3034"/>
                    <a:ext cx="23" cy="4"/>
                    <a:chOff x="2181" y="3034"/>
                    <a:chExt cx="23" cy="4"/>
                  </a:xfrm>
                </p:grpSpPr>
                <p:sp>
                  <p:nvSpPr>
                    <p:cNvPr id="15628" name="Arc 370" descr="50%"/>
                    <p:cNvSpPr>
                      <a:spLocks/>
                    </p:cNvSpPr>
                    <p:nvPr/>
                  </p:nvSpPr>
                  <p:spPr bwMode="auto">
                    <a:xfrm>
                      <a:off x="21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29" name="Arc 371" descr="50%"/>
                    <p:cNvSpPr>
                      <a:spLocks/>
                    </p:cNvSpPr>
                    <p:nvPr/>
                  </p:nvSpPr>
                  <p:spPr bwMode="auto">
                    <a:xfrm>
                      <a:off x="218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0" name="Arc 372" descr="50%"/>
                    <p:cNvSpPr>
                      <a:spLocks/>
                    </p:cNvSpPr>
                    <p:nvPr/>
                  </p:nvSpPr>
                  <p:spPr bwMode="auto">
                    <a:xfrm>
                      <a:off x="218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1" name="Arc 373" descr="50%"/>
                    <p:cNvSpPr>
                      <a:spLocks/>
                    </p:cNvSpPr>
                    <p:nvPr/>
                  </p:nvSpPr>
                  <p:spPr bwMode="auto">
                    <a:xfrm>
                      <a:off x="21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2" name="Arc 374" descr="50%"/>
                    <p:cNvSpPr>
                      <a:spLocks/>
                    </p:cNvSpPr>
                    <p:nvPr/>
                  </p:nvSpPr>
                  <p:spPr bwMode="auto">
                    <a:xfrm>
                      <a:off x="2198"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24" name="Freeform 375" descr="50%"/>
                  <p:cNvSpPr>
                    <a:spLocks/>
                  </p:cNvSpPr>
                  <p:nvPr/>
                </p:nvSpPr>
                <p:spPr bwMode="auto">
                  <a:xfrm>
                    <a:off x="2137"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25" name="Group 376"/>
                  <p:cNvGrpSpPr>
                    <a:grpSpLocks/>
                  </p:cNvGrpSpPr>
                  <p:nvPr/>
                </p:nvGrpSpPr>
                <p:grpSpPr bwMode="auto">
                  <a:xfrm>
                    <a:off x="2201" y="3036"/>
                    <a:ext cx="47" cy="37"/>
                    <a:chOff x="2201" y="3036"/>
                    <a:chExt cx="47" cy="37"/>
                  </a:xfrm>
                </p:grpSpPr>
                <p:sp>
                  <p:nvSpPr>
                    <p:cNvPr id="15626" name="Freeform 377" descr="50%"/>
                    <p:cNvSpPr>
                      <a:spLocks/>
                    </p:cNvSpPr>
                    <p:nvPr/>
                  </p:nvSpPr>
                  <p:spPr bwMode="auto">
                    <a:xfrm>
                      <a:off x="2201"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7" name="Freeform 378" descr="50%"/>
                    <p:cNvSpPr>
                      <a:spLocks/>
                    </p:cNvSpPr>
                    <p:nvPr/>
                  </p:nvSpPr>
                  <p:spPr bwMode="auto">
                    <a:xfrm>
                      <a:off x="2202"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2" name="Group 379"/>
                <p:cNvGrpSpPr>
                  <a:grpSpLocks/>
                </p:cNvGrpSpPr>
                <p:nvPr/>
              </p:nvGrpSpPr>
              <p:grpSpPr bwMode="auto">
                <a:xfrm>
                  <a:off x="2137" y="3056"/>
                  <a:ext cx="321" cy="113"/>
                  <a:chOff x="2137" y="3056"/>
                  <a:chExt cx="321" cy="113"/>
                </a:xfrm>
              </p:grpSpPr>
              <p:sp>
                <p:nvSpPr>
                  <p:cNvPr id="15605" name="Freeform 380" descr="50%"/>
                  <p:cNvSpPr>
                    <a:spLocks/>
                  </p:cNvSpPr>
                  <p:nvPr/>
                </p:nvSpPr>
                <p:spPr bwMode="auto">
                  <a:xfrm>
                    <a:off x="2218"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06" name="Freeform 381" descr="50%"/>
                  <p:cNvSpPr>
                    <a:spLocks/>
                  </p:cNvSpPr>
                  <p:nvPr/>
                </p:nvSpPr>
                <p:spPr bwMode="auto">
                  <a:xfrm>
                    <a:off x="2137"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07" name="Group 382"/>
                  <p:cNvGrpSpPr>
                    <a:grpSpLocks/>
                  </p:cNvGrpSpPr>
                  <p:nvPr/>
                </p:nvGrpSpPr>
                <p:grpSpPr bwMode="auto">
                  <a:xfrm>
                    <a:off x="2164" y="3118"/>
                    <a:ext cx="2" cy="3"/>
                    <a:chOff x="2164" y="3118"/>
                    <a:chExt cx="2" cy="3"/>
                  </a:xfrm>
                </p:grpSpPr>
                <p:sp>
                  <p:nvSpPr>
                    <p:cNvPr id="15618" name="Oval 383" descr="50%"/>
                    <p:cNvSpPr>
                      <a:spLocks noChangeArrowheads="1"/>
                    </p:cNvSpPr>
                    <p:nvPr/>
                  </p:nvSpPr>
                  <p:spPr bwMode="auto">
                    <a:xfrm>
                      <a:off x="2164"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19" name="Arc 384" descr="50%"/>
                    <p:cNvSpPr>
                      <a:spLocks/>
                    </p:cNvSpPr>
                    <p:nvPr/>
                  </p:nvSpPr>
                  <p:spPr bwMode="auto">
                    <a:xfrm>
                      <a:off x="2165"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08" name="Group 385"/>
                  <p:cNvGrpSpPr>
                    <a:grpSpLocks/>
                  </p:cNvGrpSpPr>
                  <p:nvPr/>
                </p:nvGrpSpPr>
                <p:grpSpPr bwMode="auto">
                  <a:xfrm>
                    <a:off x="2181" y="3130"/>
                    <a:ext cx="23" cy="4"/>
                    <a:chOff x="2181" y="3130"/>
                    <a:chExt cx="23" cy="4"/>
                  </a:xfrm>
                </p:grpSpPr>
                <p:sp>
                  <p:nvSpPr>
                    <p:cNvPr id="15613" name="Arc 386" descr="50%"/>
                    <p:cNvSpPr>
                      <a:spLocks/>
                    </p:cNvSpPr>
                    <p:nvPr/>
                  </p:nvSpPr>
                  <p:spPr bwMode="auto">
                    <a:xfrm>
                      <a:off x="21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4" name="Arc 387" descr="50%"/>
                    <p:cNvSpPr>
                      <a:spLocks/>
                    </p:cNvSpPr>
                    <p:nvPr/>
                  </p:nvSpPr>
                  <p:spPr bwMode="auto">
                    <a:xfrm>
                      <a:off x="218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5" name="Arc 388" descr="50%"/>
                    <p:cNvSpPr>
                      <a:spLocks/>
                    </p:cNvSpPr>
                    <p:nvPr/>
                  </p:nvSpPr>
                  <p:spPr bwMode="auto">
                    <a:xfrm>
                      <a:off x="218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6" name="Arc 389" descr="50%"/>
                    <p:cNvSpPr>
                      <a:spLocks/>
                    </p:cNvSpPr>
                    <p:nvPr/>
                  </p:nvSpPr>
                  <p:spPr bwMode="auto">
                    <a:xfrm>
                      <a:off x="21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7" name="Arc 390" descr="50%"/>
                    <p:cNvSpPr>
                      <a:spLocks/>
                    </p:cNvSpPr>
                    <p:nvPr/>
                  </p:nvSpPr>
                  <p:spPr bwMode="auto">
                    <a:xfrm>
                      <a:off x="2198"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09" name="Freeform 391" descr="50%"/>
                  <p:cNvSpPr>
                    <a:spLocks/>
                  </p:cNvSpPr>
                  <p:nvPr/>
                </p:nvSpPr>
                <p:spPr bwMode="auto">
                  <a:xfrm>
                    <a:off x="2137"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10" name="Group 392"/>
                  <p:cNvGrpSpPr>
                    <a:grpSpLocks/>
                  </p:cNvGrpSpPr>
                  <p:nvPr/>
                </p:nvGrpSpPr>
                <p:grpSpPr bwMode="auto">
                  <a:xfrm>
                    <a:off x="2201" y="3132"/>
                    <a:ext cx="47" cy="37"/>
                    <a:chOff x="2201" y="3132"/>
                    <a:chExt cx="47" cy="37"/>
                  </a:xfrm>
                </p:grpSpPr>
                <p:sp>
                  <p:nvSpPr>
                    <p:cNvPr id="15611" name="Freeform 393" descr="50%"/>
                    <p:cNvSpPr>
                      <a:spLocks/>
                    </p:cNvSpPr>
                    <p:nvPr/>
                  </p:nvSpPr>
                  <p:spPr bwMode="auto">
                    <a:xfrm>
                      <a:off x="2201"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12" name="Freeform 394" descr="50%"/>
                    <p:cNvSpPr>
                      <a:spLocks/>
                    </p:cNvSpPr>
                    <p:nvPr/>
                  </p:nvSpPr>
                  <p:spPr bwMode="auto">
                    <a:xfrm>
                      <a:off x="2202"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3" name="Group 395"/>
                <p:cNvGrpSpPr>
                  <a:grpSpLocks/>
                </p:cNvGrpSpPr>
                <p:nvPr/>
              </p:nvGrpSpPr>
              <p:grpSpPr bwMode="auto">
                <a:xfrm>
                  <a:off x="2137" y="3152"/>
                  <a:ext cx="321" cy="113"/>
                  <a:chOff x="2137" y="3152"/>
                  <a:chExt cx="321" cy="113"/>
                </a:xfrm>
              </p:grpSpPr>
              <p:sp>
                <p:nvSpPr>
                  <p:cNvPr id="15590" name="Freeform 396" descr="50%"/>
                  <p:cNvSpPr>
                    <a:spLocks/>
                  </p:cNvSpPr>
                  <p:nvPr/>
                </p:nvSpPr>
                <p:spPr bwMode="auto">
                  <a:xfrm>
                    <a:off x="2218"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1" name="Freeform 397" descr="50%"/>
                  <p:cNvSpPr>
                    <a:spLocks/>
                  </p:cNvSpPr>
                  <p:nvPr/>
                </p:nvSpPr>
                <p:spPr bwMode="auto">
                  <a:xfrm>
                    <a:off x="2137"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92" name="Group 398"/>
                  <p:cNvGrpSpPr>
                    <a:grpSpLocks/>
                  </p:cNvGrpSpPr>
                  <p:nvPr/>
                </p:nvGrpSpPr>
                <p:grpSpPr bwMode="auto">
                  <a:xfrm>
                    <a:off x="2164" y="3214"/>
                    <a:ext cx="2" cy="3"/>
                    <a:chOff x="2164" y="3214"/>
                    <a:chExt cx="2" cy="3"/>
                  </a:xfrm>
                </p:grpSpPr>
                <p:sp>
                  <p:nvSpPr>
                    <p:cNvPr id="15603" name="Oval 399" descr="50%"/>
                    <p:cNvSpPr>
                      <a:spLocks noChangeArrowheads="1"/>
                    </p:cNvSpPr>
                    <p:nvPr/>
                  </p:nvSpPr>
                  <p:spPr bwMode="auto">
                    <a:xfrm>
                      <a:off x="2164"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04" name="Arc 400" descr="50%"/>
                    <p:cNvSpPr>
                      <a:spLocks/>
                    </p:cNvSpPr>
                    <p:nvPr/>
                  </p:nvSpPr>
                  <p:spPr bwMode="auto">
                    <a:xfrm>
                      <a:off x="2165"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93" name="Group 401"/>
                  <p:cNvGrpSpPr>
                    <a:grpSpLocks/>
                  </p:cNvGrpSpPr>
                  <p:nvPr/>
                </p:nvGrpSpPr>
                <p:grpSpPr bwMode="auto">
                  <a:xfrm>
                    <a:off x="2181" y="3226"/>
                    <a:ext cx="23" cy="4"/>
                    <a:chOff x="2181" y="3226"/>
                    <a:chExt cx="23" cy="4"/>
                  </a:xfrm>
                </p:grpSpPr>
                <p:sp>
                  <p:nvSpPr>
                    <p:cNvPr id="15598" name="Arc 402" descr="50%"/>
                    <p:cNvSpPr>
                      <a:spLocks/>
                    </p:cNvSpPr>
                    <p:nvPr/>
                  </p:nvSpPr>
                  <p:spPr bwMode="auto">
                    <a:xfrm>
                      <a:off x="21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99" name="Arc 403" descr="50%"/>
                    <p:cNvSpPr>
                      <a:spLocks/>
                    </p:cNvSpPr>
                    <p:nvPr/>
                  </p:nvSpPr>
                  <p:spPr bwMode="auto">
                    <a:xfrm>
                      <a:off x="218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0" name="Arc 404" descr="50%"/>
                    <p:cNvSpPr>
                      <a:spLocks/>
                    </p:cNvSpPr>
                    <p:nvPr/>
                  </p:nvSpPr>
                  <p:spPr bwMode="auto">
                    <a:xfrm>
                      <a:off x="218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1" name="Arc 405" descr="50%"/>
                    <p:cNvSpPr>
                      <a:spLocks/>
                    </p:cNvSpPr>
                    <p:nvPr/>
                  </p:nvSpPr>
                  <p:spPr bwMode="auto">
                    <a:xfrm>
                      <a:off x="21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2" name="Arc 406" descr="50%"/>
                    <p:cNvSpPr>
                      <a:spLocks/>
                    </p:cNvSpPr>
                    <p:nvPr/>
                  </p:nvSpPr>
                  <p:spPr bwMode="auto">
                    <a:xfrm>
                      <a:off x="2198"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94" name="Freeform 407" descr="50%"/>
                  <p:cNvSpPr>
                    <a:spLocks/>
                  </p:cNvSpPr>
                  <p:nvPr/>
                </p:nvSpPr>
                <p:spPr bwMode="auto">
                  <a:xfrm>
                    <a:off x="2137"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95" name="Group 408"/>
                  <p:cNvGrpSpPr>
                    <a:grpSpLocks/>
                  </p:cNvGrpSpPr>
                  <p:nvPr/>
                </p:nvGrpSpPr>
                <p:grpSpPr bwMode="auto">
                  <a:xfrm>
                    <a:off x="2201" y="3228"/>
                    <a:ext cx="47" cy="37"/>
                    <a:chOff x="2201" y="3228"/>
                    <a:chExt cx="47" cy="37"/>
                  </a:xfrm>
                </p:grpSpPr>
                <p:sp>
                  <p:nvSpPr>
                    <p:cNvPr id="15596" name="Freeform 409" descr="50%"/>
                    <p:cNvSpPr>
                      <a:spLocks/>
                    </p:cNvSpPr>
                    <p:nvPr/>
                  </p:nvSpPr>
                  <p:spPr bwMode="auto">
                    <a:xfrm>
                      <a:off x="2201"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7" name="Freeform 410" descr="50%"/>
                    <p:cNvSpPr>
                      <a:spLocks/>
                    </p:cNvSpPr>
                    <p:nvPr/>
                  </p:nvSpPr>
                  <p:spPr bwMode="auto">
                    <a:xfrm>
                      <a:off x="2202"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4" name="Group 411"/>
                <p:cNvGrpSpPr>
                  <a:grpSpLocks/>
                </p:cNvGrpSpPr>
                <p:nvPr/>
              </p:nvGrpSpPr>
              <p:grpSpPr bwMode="auto">
                <a:xfrm>
                  <a:off x="2137" y="3248"/>
                  <a:ext cx="321" cy="113"/>
                  <a:chOff x="2137" y="3248"/>
                  <a:chExt cx="321" cy="113"/>
                </a:xfrm>
              </p:grpSpPr>
              <p:sp>
                <p:nvSpPr>
                  <p:cNvPr id="15575" name="Freeform 412" descr="50%"/>
                  <p:cNvSpPr>
                    <a:spLocks/>
                  </p:cNvSpPr>
                  <p:nvPr/>
                </p:nvSpPr>
                <p:spPr bwMode="auto">
                  <a:xfrm>
                    <a:off x="2218"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76" name="Freeform 413" descr="50%"/>
                  <p:cNvSpPr>
                    <a:spLocks/>
                  </p:cNvSpPr>
                  <p:nvPr/>
                </p:nvSpPr>
                <p:spPr bwMode="auto">
                  <a:xfrm>
                    <a:off x="2137"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77" name="Group 414"/>
                  <p:cNvGrpSpPr>
                    <a:grpSpLocks/>
                  </p:cNvGrpSpPr>
                  <p:nvPr/>
                </p:nvGrpSpPr>
                <p:grpSpPr bwMode="auto">
                  <a:xfrm>
                    <a:off x="2164" y="3310"/>
                    <a:ext cx="2" cy="3"/>
                    <a:chOff x="2164" y="3310"/>
                    <a:chExt cx="2" cy="3"/>
                  </a:xfrm>
                </p:grpSpPr>
                <p:sp>
                  <p:nvSpPr>
                    <p:cNvPr id="15588" name="Oval 415" descr="50%"/>
                    <p:cNvSpPr>
                      <a:spLocks noChangeArrowheads="1"/>
                    </p:cNvSpPr>
                    <p:nvPr/>
                  </p:nvSpPr>
                  <p:spPr bwMode="auto">
                    <a:xfrm>
                      <a:off x="2164"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89" name="Arc 416" descr="50%"/>
                    <p:cNvSpPr>
                      <a:spLocks/>
                    </p:cNvSpPr>
                    <p:nvPr/>
                  </p:nvSpPr>
                  <p:spPr bwMode="auto">
                    <a:xfrm>
                      <a:off x="2165"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78" name="Group 417"/>
                  <p:cNvGrpSpPr>
                    <a:grpSpLocks/>
                  </p:cNvGrpSpPr>
                  <p:nvPr/>
                </p:nvGrpSpPr>
                <p:grpSpPr bwMode="auto">
                  <a:xfrm>
                    <a:off x="2181" y="3322"/>
                    <a:ext cx="23" cy="4"/>
                    <a:chOff x="2181" y="3322"/>
                    <a:chExt cx="23" cy="4"/>
                  </a:xfrm>
                </p:grpSpPr>
                <p:sp>
                  <p:nvSpPr>
                    <p:cNvPr id="15583" name="Arc 418" descr="50%"/>
                    <p:cNvSpPr>
                      <a:spLocks/>
                    </p:cNvSpPr>
                    <p:nvPr/>
                  </p:nvSpPr>
                  <p:spPr bwMode="auto">
                    <a:xfrm>
                      <a:off x="21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4" name="Arc 419" descr="50%"/>
                    <p:cNvSpPr>
                      <a:spLocks/>
                    </p:cNvSpPr>
                    <p:nvPr/>
                  </p:nvSpPr>
                  <p:spPr bwMode="auto">
                    <a:xfrm>
                      <a:off x="218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5" name="Arc 420" descr="50%"/>
                    <p:cNvSpPr>
                      <a:spLocks/>
                    </p:cNvSpPr>
                    <p:nvPr/>
                  </p:nvSpPr>
                  <p:spPr bwMode="auto">
                    <a:xfrm>
                      <a:off x="218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6" name="Arc 421" descr="50%"/>
                    <p:cNvSpPr>
                      <a:spLocks/>
                    </p:cNvSpPr>
                    <p:nvPr/>
                  </p:nvSpPr>
                  <p:spPr bwMode="auto">
                    <a:xfrm>
                      <a:off x="21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7" name="Arc 422" descr="50%"/>
                    <p:cNvSpPr>
                      <a:spLocks/>
                    </p:cNvSpPr>
                    <p:nvPr/>
                  </p:nvSpPr>
                  <p:spPr bwMode="auto">
                    <a:xfrm>
                      <a:off x="2198"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79" name="Freeform 423" descr="50%"/>
                  <p:cNvSpPr>
                    <a:spLocks/>
                  </p:cNvSpPr>
                  <p:nvPr/>
                </p:nvSpPr>
                <p:spPr bwMode="auto">
                  <a:xfrm>
                    <a:off x="2137"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80" name="Group 424"/>
                  <p:cNvGrpSpPr>
                    <a:grpSpLocks/>
                  </p:cNvGrpSpPr>
                  <p:nvPr/>
                </p:nvGrpSpPr>
                <p:grpSpPr bwMode="auto">
                  <a:xfrm>
                    <a:off x="2201" y="3324"/>
                    <a:ext cx="47" cy="37"/>
                    <a:chOff x="2201" y="3324"/>
                    <a:chExt cx="47" cy="37"/>
                  </a:xfrm>
                </p:grpSpPr>
                <p:sp>
                  <p:nvSpPr>
                    <p:cNvPr id="15581" name="Freeform 425" descr="50%"/>
                    <p:cNvSpPr>
                      <a:spLocks/>
                    </p:cNvSpPr>
                    <p:nvPr/>
                  </p:nvSpPr>
                  <p:spPr bwMode="auto">
                    <a:xfrm>
                      <a:off x="2201"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82" name="Freeform 426" descr="50%"/>
                    <p:cNvSpPr>
                      <a:spLocks/>
                    </p:cNvSpPr>
                    <p:nvPr/>
                  </p:nvSpPr>
                  <p:spPr bwMode="auto">
                    <a:xfrm>
                      <a:off x="2202"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8" name="Group 427"/>
              <p:cNvGrpSpPr>
                <a:grpSpLocks/>
              </p:cNvGrpSpPr>
              <p:nvPr/>
            </p:nvGrpSpPr>
            <p:grpSpPr bwMode="auto">
              <a:xfrm>
                <a:off x="2509" y="2864"/>
                <a:ext cx="321" cy="497"/>
                <a:chOff x="2509" y="2864"/>
                <a:chExt cx="321" cy="497"/>
              </a:xfrm>
            </p:grpSpPr>
            <p:grpSp>
              <p:nvGrpSpPr>
                <p:cNvPr id="15490" name="Group 428"/>
                <p:cNvGrpSpPr>
                  <a:grpSpLocks/>
                </p:cNvGrpSpPr>
                <p:nvPr/>
              </p:nvGrpSpPr>
              <p:grpSpPr bwMode="auto">
                <a:xfrm>
                  <a:off x="2509" y="2864"/>
                  <a:ext cx="321" cy="113"/>
                  <a:chOff x="2509" y="2864"/>
                  <a:chExt cx="321" cy="113"/>
                </a:xfrm>
              </p:grpSpPr>
              <p:sp>
                <p:nvSpPr>
                  <p:cNvPr id="15555" name="Freeform 429" descr="50%"/>
                  <p:cNvSpPr>
                    <a:spLocks/>
                  </p:cNvSpPr>
                  <p:nvPr/>
                </p:nvSpPr>
                <p:spPr bwMode="auto">
                  <a:xfrm>
                    <a:off x="259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56" name="Freeform 430" descr="50%"/>
                  <p:cNvSpPr>
                    <a:spLocks/>
                  </p:cNvSpPr>
                  <p:nvPr/>
                </p:nvSpPr>
                <p:spPr bwMode="auto">
                  <a:xfrm>
                    <a:off x="250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57" name="Group 431"/>
                  <p:cNvGrpSpPr>
                    <a:grpSpLocks/>
                  </p:cNvGrpSpPr>
                  <p:nvPr/>
                </p:nvGrpSpPr>
                <p:grpSpPr bwMode="auto">
                  <a:xfrm>
                    <a:off x="2536" y="2926"/>
                    <a:ext cx="2" cy="3"/>
                    <a:chOff x="2536" y="2926"/>
                    <a:chExt cx="2" cy="3"/>
                  </a:xfrm>
                </p:grpSpPr>
                <p:sp>
                  <p:nvSpPr>
                    <p:cNvPr id="15568" name="Oval 432" descr="50%"/>
                    <p:cNvSpPr>
                      <a:spLocks noChangeArrowheads="1"/>
                    </p:cNvSpPr>
                    <p:nvPr/>
                  </p:nvSpPr>
                  <p:spPr bwMode="auto">
                    <a:xfrm>
                      <a:off x="253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69" name="Arc 433" descr="50%"/>
                    <p:cNvSpPr>
                      <a:spLocks/>
                    </p:cNvSpPr>
                    <p:nvPr/>
                  </p:nvSpPr>
                  <p:spPr bwMode="auto">
                    <a:xfrm>
                      <a:off x="253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58" name="Group 434"/>
                  <p:cNvGrpSpPr>
                    <a:grpSpLocks/>
                  </p:cNvGrpSpPr>
                  <p:nvPr/>
                </p:nvGrpSpPr>
                <p:grpSpPr bwMode="auto">
                  <a:xfrm>
                    <a:off x="2553" y="2938"/>
                    <a:ext cx="23" cy="4"/>
                    <a:chOff x="2553" y="2938"/>
                    <a:chExt cx="23" cy="4"/>
                  </a:xfrm>
                </p:grpSpPr>
                <p:sp>
                  <p:nvSpPr>
                    <p:cNvPr id="15563" name="Arc 435" descr="50%"/>
                    <p:cNvSpPr>
                      <a:spLocks/>
                    </p:cNvSpPr>
                    <p:nvPr/>
                  </p:nvSpPr>
                  <p:spPr bwMode="auto">
                    <a:xfrm>
                      <a:off x="255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4" name="Arc 436" descr="50%"/>
                    <p:cNvSpPr>
                      <a:spLocks/>
                    </p:cNvSpPr>
                    <p:nvPr/>
                  </p:nvSpPr>
                  <p:spPr bwMode="auto">
                    <a:xfrm>
                      <a:off x="255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5" name="Arc 437" descr="50%"/>
                    <p:cNvSpPr>
                      <a:spLocks/>
                    </p:cNvSpPr>
                    <p:nvPr/>
                  </p:nvSpPr>
                  <p:spPr bwMode="auto">
                    <a:xfrm>
                      <a:off x="256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6" name="Arc 438" descr="50%"/>
                    <p:cNvSpPr>
                      <a:spLocks/>
                    </p:cNvSpPr>
                    <p:nvPr/>
                  </p:nvSpPr>
                  <p:spPr bwMode="auto">
                    <a:xfrm>
                      <a:off x="256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7" name="Arc 439" descr="50%"/>
                    <p:cNvSpPr>
                      <a:spLocks/>
                    </p:cNvSpPr>
                    <p:nvPr/>
                  </p:nvSpPr>
                  <p:spPr bwMode="auto">
                    <a:xfrm>
                      <a:off x="257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59" name="Freeform 440" descr="50%"/>
                  <p:cNvSpPr>
                    <a:spLocks/>
                  </p:cNvSpPr>
                  <p:nvPr/>
                </p:nvSpPr>
                <p:spPr bwMode="auto">
                  <a:xfrm>
                    <a:off x="250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60" name="Group 441"/>
                  <p:cNvGrpSpPr>
                    <a:grpSpLocks/>
                  </p:cNvGrpSpPr>
                  <p:nvPr/>
                </p:nvGrpSpPr>
                <p:grpSpPr bwMode="auto">
                  <a:xfrm>
                    <a:off x="2573" y="2940"/>
                    <a:ext cx="47" cy="37"/>
                    <a:chOff x="2573" y="2940"/>
                    <a:chExt cx="47" cy="37"/>
                  </a:xfrm>
                </p:grpSpPr>
                <p:sp>
                  <p:nvSpPr>
                    <p:cNvPr id="15561" name="Freeform 442" descr="50%"/>
                    <p:cNvSpPr>
                      <a:spLocks/>
                    </p:cNvSpPr>
                    <p:nvPr/>
                  </p:nvSpPr>
                  <p:spPr bwMode="auto">
                    <a:xfrm>
                      <a:off x="257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62" name="Freeform 443" descr="50%"/>
                    <p:cNvSpPr>
                      <a:spLocks/>
                    </p:cNvSpPr>
                    <p:nvPr/>
                  </p:nvSpPr>
                  <p:spPr bwMode="auto">
                    <a:xfrm>
                      <a:off x="257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1" name="Group 444"/>
                <p:cNvGrpSpPr>
                  <a:grpSpLocks/>
                </p:cNvGrpSpPr>
                <p:nvPr/>
              </p:nvGrpSpPr>
              <p:grpSpPr bwMode="auto">
                <a:xfrm>
                  <a:off x="2509" y="2960"/>
                  <a:ext cx="321" cy="113"/>
                  <a:chOff x="2509" y="2960"/>
                  <a:chExt cx="321" cy="113"/>
                </a:xfrm>
              </p:grpSpPr>
              <p:sp>
                <p:nvSpPr>
                  <p:cNvPr id="15540" name="Freeform 445" descr="50%"/>
                  <p:cNvSpPr>
                    <a:spLocks/>
                  </p:cNvSpPr>
                  <p:nvPr/>
                </p:nvSpPr>
                <p:spPr bwMode="auto">
                  <a:xfrm>
                    <a:off x="259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1" name="Freeform 446" descr="50%"/>
                  <p:cNvSpPr>
                    <a:spLocks/>
                  </p:cNvSpPr>
                  <p:nvPr/>
                </p:nvSpPr>
                <p:spPr bwMode="auto">
                  <a:xfrm>
                    <a:off x="250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42" name="Group 447"/>
                  <p:cNvGrpSpPr>
                    <a:grpSpLocks/>
                  </p:cNvGrpSpPr>
                  <p:nvPr/>
                </p:nvGrpSpPr>
                <p:grpSpPr bwMode="auto">
                  <a:xfrm>
                    <a:off x="2536" y="3022"/>
                    <a:ext cx="2" cy="3"/>
                    <a:chOff x="2536" y="3022"/>
                    <a:chExt cx="2" cy="3"/>
                  </a:xfrm>
                </p:grpSpPr>
                <p:sp>
                  <p:nvSpPr>
                    <p:cNvPr id="15553" name="Oval 448" descr="50%"/>
                    <p:cNvSpPr>
                      <a:spLocks noChangeArrowheads="1"/>
                    </p:cNvSpPr>
                    <p:nvPr/>
                  </p:nvSpPr>
                  <p:spPr bwMode="auto">
                    <a:xfrm>
                      <a:off x="253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54" name="Arc 449" descr="50%"/>
                    <p:cNvSpPr>
                      <a:spLocks/>
                    </p:cNvSpPr>
                    <p:nvPr/>
                  </p:nvSpPr>
                  <p:spPr bwMode="auto">
                    <a:xfrm>
                      <a:off x="253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43" name="Group 450"/>
                  <p:cNvGrpSpPr>
                    <a:grpSpLocks/>
                  </p:cNvGrpSpPr>
                  <p:nvPr/>
                </p:nvGrpSpPr>
                <p:grpSpPr bwMode="auto">
                  <a:xfrm>
                    <a:off x="2553" y="3034"/>
                    <a:ext cx="23" cy="4"/>
                    <a:chOff x="2553" y="3034"/>
                    <a:chExt cx="23" cy="4"/>
                  </a:xfrm>
                </p:grpSpPr>
                <p:sp>
                  <p:nvSpPr>
                    <p:cNvPr id="15548" name="Arc 451" descr="50%"/>
                    <p:cNvSpPr>
                      <a:spLocks/>
                    </p:cNvSpPr>
                    <p:nvPr/>
                  </p:nvSpPr>
                  <p:spPr bwMode="auto">
                    <a:xfrm>
                      <a:off x="255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49" name="Arc 452" descr="50%"/>
                    <p:cNvSpPr>
                      <a:spLocks/>
                    </p:cNvSpPr>
                    <p:nvPr/>
                  </p:nvSpPr>
                  <p:spPr bwMode="auto">
                    <a:xfrm>
                      <a:off x="255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0" name="Arc 453" descr="50%"/>
                    <p:cNvSpPr>
                      <a:spLocks/>
                    </p:cNvSpPr>
                    <p:nvPr/>
                  </p:nvSpPr>
                  <p:spPr bwMode="auto">
                    <a:xfrm>
                      <a:off x="256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1" name="Arc 454" descr="50%"/>
                    <p:cNvSpPr>
                      <a:spLocks/>
                    </p:cNvSpPr>
                    <p:nvPr/>
                  </p:nvSpPr>
                  <p:spPr bwMode="auto">
                    <a:xfrm>
                      <a:off x="256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2" name="Arc 455" descr="50%"/>
                    <p:cNvSpPr>
                      <a:spLocks/>
                    </p:cNvSpPr>
                    <p:nvPr/>
                  </p:nvSpPr>
                  <p:spPr bwMode="auto">
                    <a:xfrm>
                      <a:off x="257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44" name="Freeform 456" descr="50%"/>
                  <p:cNvSpPr>
                    <a:spLocks/>
                  </p:cNvSpPr>
                  <p:nvPr/>
                </p:nvSpPr>
                <p:spPr bwMode="auto">
                  <a:xfrm>
                    <a:off x="250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45" name="Group 457"/>
                  <p:cNvGrpSpPr>
                    <a:grpSpLocks/>
                  </p:cNvGrpSpPr>
                  <p:nvPr/>
                </p:nvGrpSpPr>
                <p:grpSpPr bwMode="auto">
                  <a:xfrm>
                    <a:off x="2573" y="3036"/>
                    <a:ext cx="47" cy="37"/>
                    <a:chOff x="2573" y="3036"/>
                    <a:chExt cx="47" cy="37"/>
                  </a:xfrm>
                </p:grpSpPr>
                <p:sp>
                  <p:nvSpPr>
                    <p:cNvPr id="15546" name="Freeform 458" descr="50%"/>
                    <p:cNvSpPr>
                      <a:spLocks/>
                    </p:cNvSpPr>
                    <p:nvPr/>
                  </p:nvSpPr>
                  <p:spPr bwMode="auto">
                    <a:xfrm>
                      <a:off x="257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7" name="Freeform 459" descr="50%"/>
                    <p:cNvSpPr>
                      <a:spLocks/>
                    </p:cNvSpPr>
                    <p:nvPr/>
                  </p:nvSpPr>
                  <p:spPr bwMode="auto">
                    <a:xfrm>
                      <a:off x="257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2" name="Group 460"/>
                <p:cNvGrpSpPr>
                  <a:grpSpLocks/>
                </p:cNvGrpSpPr>
                <p:nvPr/>
              </p:nvGrpSpPr>
              <p:grpSpPr bwMode="auto">
                <a:xfrm>
                  <a:off x="2509" y="3056"/>
                  <a:ext cx="321" cy="113"/>
                  <a:chOff x="2509" y="3056"/>
                  <a:chExt cx="321" cy="113"/>
                </a:xfrm>
              </p:grpSpPr>
              <p:sp>
                <p:nvSpPr>
                  <p:cNvPr id="15525" name="Freeform 461" descr="50%"/>
                  <p:cNvSpPr>
                    <a:spLocks/>
                  </p:cNvSpPr>
                  <p:nvPr/>
                </p:nvSpPr>
                <p:spPr bwMode="auto">
                  <a:xfrm>
                    <a:off x="259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26" name="Freeform 462" descr="50%"/>
                  <p:cNvSpPr>
                    <a:spLocks/>
                  </p:cNvSpPr>
                  <p:nvPr/>
                </p:nvSpPr>
                <p:spPr bwMode="auto">
                  <a:xfrm>
                    <a:off x="250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27" name="Group 463"/>
                  <p:cNvGrpSpPr>
                    <a:grpSpLocks/>
                  </p:cNvGrpSpPr>
                  <p:nvPr/>
                </p:nvGrpSpPr>
                <p:grpSpPr bwMode="auto">
                  <a:xfrm>
                    <a:off x="2536" y="3118"/>
                    <a:ext cx="2" cy="3"/>
                    <a:chOff x="2536" y="3118"/>
                    <a:chExt cx="2" cy="3"/>
                  </a:xfrm>
                </p:grpSpPr>
                <p:sp>
                  <p:nvSpPr>
                    <p:cNvPr id="15538" name="Oval 464" descr="50%"/>
                    <p:cNvSpPr>
                      <a:spLocks noChangeArrowheads="1"/>
                    </p:cNvSpPr>
                    <p:nvPr/>
                  </p:nvSpPr>
                  <p:spPr bwMode="auto">
                    <a:xfrm>
                      <a:off x="253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39" name="Arc 465" descr="50%"/>
                    <p:cNvSpPr>
                      <a:spLocks/>
                    </p:cNvSpPr>
                    <p:nvPr/>
                  </p:nvSpPr>
                  <p:spPr bwMode="auto">
                    <a:xfrm>
                      <a:off x="253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28" name="Group 466"/>
                  <p:cNvGrpSpPr>
                    <a:grpSpLocks/>
                  </p:cNvGrpSpPr>
                  <p:nvPr/>
                </p:nvGrpSpPr>
                <p:grpSpPr bwMode="auto">
                  <a:xfrm>
                    <a:off x="2553" y="3130"/>
                    <a:ext cx="23" cy="4"/>
                    <a:chOff x="2553" y="3130"/>
                    <a:chExt cx="23" cy="4"/>
                  </a:xfrm>
                </p:grpSpPr>
                <p:sp>
                  <p:nvSpPr>
                    <p:cNvPr id="15533" name="Arc 467" descr="50%"/>
                    <p:cNvSpPr>
                      <a:spLocks/>
                    </p:cNvSpPr>
                    <p:nvPr/>
                  </p:nvSpPr>
                  <p:spPr bwMode="auto">
                    <a:xfrm>
                      <a:off x="255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4" name="Arc 468" descr="50%"/>
                    <p:cNvSpPr>
                      <a:spLocks/>
                    </p:cNvSpPr>
                    <p:nvPr/>
                  </p:nvSpPr>
                  <p:spPr bwMode="auto">
                    <a:xfrm>
                      <a:off x="255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5" name="Arc 469" descr="50%"/>
                    <p:cNvSpPr>
                      <a:spLocks/>
                    </p:cNvSpPr>
                    <p:nvPr/>
                  </p:nvSpPr>
                  <p:spPr bwMode="auto">
                    <a:xfrm>
                      <a:off x="256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6" name="Arc 470" descr="50%"/>
                    <p:cNvSpPr>
                      <a:spLocks/>
                    </p:cNvSpPr>
                    <p:nvPr/>
                  </p:nvSpPr>
                  <p:spPr bwMode="auto">
                    <a:xfrm>
                      <a:off x="256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7" name="Arc 471" descr="50%"/>
                    <p:cNvSpPr>
                      <a:spLocks/>
                    </p:cNvSpPr>
                    <p:nvPr/>
                  </p:nvSpPr>
                  <p:spPr bwMode="auto">
                    <a:xfrm>
                      <a:off x="257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29" name="Freeform 472" descr="50%"/>
                  <p:cNvSpPr>
                    <a:spLocks/>
                  </p:cNvSpPr>
                  <p:nvPr/>
                </p:nvSpPr>
                <p:spPr bwMode="auto">
                  <a:xfrm>
                    <a:off x="250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30" name="Group 473"/>
                  <p:cNvGrpSpPr>
                    <a:grpSpLocks/>
                  </p:cNvGrpSpPr>
                  <p:nvPr/>
                </p:nvGrpSpPr>
                <p:grpSpPr bwMode="auto">
                  <a:xfrm>
                    <a:off x="2573" y="3132"/>
                    <a:ext cx="47" cy="37"/>
                    <a:chOff x="2573" y="3132"/>
                    <a:chExt cx="47" cy="37"/>
                  </a:xfrm>
                </p:grpSpPr>
                <p:sp>
                  <p:nvSpPr>
                    <p:cNvPr id="15531" name="Freeform 474" descr="50%"/>
                    <p:cNvSpPr>
                      <a:spLocks/>
                    </p:cNvSpPr>
                    <p:nvPr/>
                  </p:nvSpPr>
                  <p:spPr bwMode="auto">
                    <a:xfrm>
                      <a:off x="257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32" name="Freeform 475" descr="50%"/>
                    <p:cNvSpPr>
                      <a:spLocks/>
                    </p:cNvSpPr>
                    <p:nvPr/>
                  </p:nvSpPr>
                  <p:spPr bwMode="auto">
                    <a:xfrm>
                      <a:off x="257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3" name="Group 476"/>
                <p:cNvGrpSpPr>
                  <a:grpSpLocks/>
                </p:cNvGrpSpPr>
                <p:nvPr/>
              </p:nvGrpSpPr>
              <p:grpSpPr bwMode="auto">
                <a:xfrm>
                  <a:off x="2509" y="3152"/>
                  <a:ext cx="321" cy="113"/>
                  <a:chOff x="2509" y="3152"/>
                  <a:chExt cx="321" cy="113"/>
                </a:xfrm>
              </p:grpSpPr>
              <p:sp>
                <p:nvSpPr>
                  <p:cNvPr id="15510" name="Freeform 477" descr="50%"/>
                  <p:cNvSpPr>
                    <a:spLocks/>
                  </p:cNvSpPr>
                  <p:nvPr/>
                </p:nvSpPr>
                <p:spPr bwMode="auto">
                  <a:xfrm>
                    <a:off x="259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1" name="Freeform 478" descr="50%"/>
                  <p:cNvSpPr>
                    <a:spLocks/>
                  </p:cNvSpPr>
                  <p:nvPr/>
                </p:nvSpPr>
                <p:spPr bwMode="auto">
                  <a:xfrm>
                    <a:off x="250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12" name="Group 479"/>
                  <p:cNvGrpSpPr>
                    <a:grpSpLocks/>
                  </p:cNvGrpSpPr>
                  <p:nvPr/>
                </p:nvGrpSpPr>
                <p:grpSpPr bwMode="auto">
                  <a:xfrm>
                    <a:off x="2536" y="3214"/>
                    <a:ext cx="2" cy="3"/>
                    <a:chOff x="2536" y="3214"/>
                    <a:chExt cx="2" cy="3"/>
                  </a:xfrm>
                </p:grpSpPr>
                <p:sp>
                  <p:nvSpPr>
                    <p:cNvPr id="15523" name="Oval 480" descr="50%"/>
                    <p:cNvSpPr>
                      <a:spLocks noChangeArrowheads="1"/>
                    </p:cNvSpPr>
                    <p:nvPr/>
                  </p:nvSpPr>
                  <p:spPr bwMode="auto">
                    <a:xfrm>
                      <a:off x="253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24" name="Arc 481" descr="50%"/>
                    <p:cNvSpPr>
                      <a:spLocks/>
                    </p:cNvSpPr>
                    <p:nvPr/>
                  </p:nvSpPr>
                  <p:spPr bwMode="auto">
                    <a:xfrm>
                      <a:off x="253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13" name="Group 482"/>
                  <p:cNvGrpSpPr>
                    <a:grpSpLocks/>
                  </p:cNvGrpSpPr>
                  <p:nvPr/>
                </p:nvGrpSpPr>
                <p:grpSpPr bwMode="auto">
                  <a:xfrm>
                    <a:off x="2553" y="3226"/>
                    <a:ext cx="23" cy="4"/>
                    <a:chOff x="2553" y="3226"/>
                    <a:chExt cx="23" cy="4"/>
                  </a:xfrm>
                </p:grpSpPr>
                <p:sp>
                  <p:nvSpPr>
                    <p:cNvPr id="15518" name="Arc 483" descr="50%"/>
                    <p:cNvSpPr>
                      <a:spLocks/>
                    </p:cNvSpPr>
                    <p:nvPr/>
                  </p:nvSpPr>
                  <p:spPr bwMode="auto">
                    <a:xfrm>
                      <a:off x="255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19" name="Arc 484" descr="50%"/>
                    <p:cNvSpPr>
                      <a:spLocks/>
                    </p:cNvSpPr>
                    <p:nvPr/>
                  </p:nvSpPr>
                  <p:spPr bwMode="auto">
                    <a:xfrm>
                      <a:off x="255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0" name="Arc 485" descr="50%"/>
                    <p:cNvSpPr>
                      <a:spLocks/>
                    </p:cNvSpPr>
                    <p:nvPr/>
                  </p:nvSpPr>
                  <p:spPr bwMode="auto">
                    <a:xfrm>
                      <a:off x="256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1" name="Arc 486" descr="50%"/>
                    <p:cNvSpPr>
                      <a:spLocks/>
                    </p:cNvSpPr>
                    <p:nvPr/>
                  </p:nvSpPr>
                  <p:spPr bwMode="auto">
                    <a:xfrm>
                      <a:off x="256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2" name="Arc 487" descr="50%"/>
                    <p:cNvSpPr>
                      <a:spLocks/>
                    </p:cNvSpPr>
                    <p:nvPr/>
                  </p:nvSpPr>
                  <p:spPr bwMode="auto">
                    <a:xfrm>
                      <a:off x="257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14" name="Freeform 488" descr="50%"/>
                  <p:cNvSpPr>
                    <a:spLocks/>
                  </p:cNvSpPr>
                  <p:nvPr/>
                </p:nvSpPr>
                <p:spPr bwMode="auto">
                  <a:xfrm>
                    <a:off x="250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15" name="Group 489"/>
                  <p:cNvGrpSpPr>
                    <a:grpSpLocks/>
                  </p:cNvGrpSpPr>
                  <p:nvPr/>
                </p:nvGrpSpPr>
                <p:grpSpPr bwMode="auto">
                  <a:xfrm>
                    <a:off x="2573" y="3228"/>
                    <a:ext cx="47" cy="37"/>
                    <a:chOff x="2573" y="3228"/>
                    <a:chExt cx="47" cy="37"/>
                  </a:xfrm>
                </p:grpSpPr>
                <p:sp>
                  <p:nvSpPr>
                    <p:cNvPr id="15516" name="Freeform 490" descr="50%"/>
                    <p:cNvSpPr>
                      <a:spLocks/>
                    </p:cNvSpPr>
                    <p:nvPr/>
                  </p:nvSpPr>
                  <p:spPr bwMode="auto">
                    <a:xfrm>
                      <a:off x="257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7" name="Freeform 491" descr="50%"/>
                    <p:cNvSpPr>
                      <a:spLocks/>
                    </p:cNvSpPr>
                    <p:nvPr/>
                  </p:nvSpPr>
                  <p:spPr bwMode="auto">
                    <a:xfrm>
                      <a:off x="257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4" name="Group 492"/>
                <p:cNvGrpSpPr>
                  <a:grpSpLocks/>
                </p:cNvGrpSpPr>
                <p:nvPr/>
              </p:nvGrpSpPr>
              <p:grpSpPr bwMode="auto">
                <a:xfrm>
                  <a:off x="2509" y="3248"/>
                  <a:ext cx="321" cy="113"/>
                  <a:chOff x="2509" y="3248"/>
                  <a:chExt cx="321" cy="113"/>
                </a:xfrm>
              </p:grpSpPr>
              <p:sp>
                <p:nvSpPr>
                  <p:cNvPr id="15495" name="Freeform 493" descr="50%"/>
                  <p:cNvSpPr>
                    <a:spLocks/>
                  </p:cNvSpPr>
                  <p:nvPr/>
                </p:nvSpPr>
                <p:spPr bwMode="auto">
                  <a:xfrm>
                    <a:off x="259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96" name="Freeform 494" descr="50%"/>
                  <p:cNvSpPr>
                    <a:spLocks/>
                  </p:cNvSpPr>
                  <p:nvPr/>
                </p:nvSpPr>
                <p:spPr bwMode="auto">
                  <a:xfrm>
                    <a:off x="250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97" name="Group 495"/>
                  <p:cNvGrpSpPr>
                    <a:grpSpLocks/>
                  </p:cNvGrpSpPr>
                  <p:nvPr/>
                </p:nvGrpSpPr>
                <p:grpSpPr bwMode="auto">
                  <a:xfrm>
                    <a:off x="2536" y="3310"/>
                    <a:ext cx="2" cy="3"/>
                    <a:chOff x="2536" y="3310"/>
                    <a:chExt cx="2" cy="3"/>
                  </a:xfrm>
                </p:grpSpPr>
                <p:sp>
                  <p:nvSpPr>
                    <p:cNvPr id="15508" name="Oval 496" descr="50%"/>
                    <p:cNvSpPr>
                      <a:spLocks noChangeArrowheads="1"/>
                    </p:cNvSpPr>
                    <p:nvPr/>
                  </p:nvSpPr>
                  <p:spPr bwMode="auto">
                    <a:xfrm>
                      <a:off x="253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09" name="Arc 497" descr="50%"/>
                    <p:cNvSpPr>
                      <a:spLocks/>
                    </p:cNvSpPr>
                    <p:nvPr/>
                  </p:nvSpPr>
                  <p:spPr bwMode="auto">
                    <a:xfrm>
                      <a:off x="253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98" name="Group 498"/>
                  <p:cNvGrpSpPr>
                    <a:grpSpLocks/>
                  </p:cNvGrpSpPr>
                  <p:nvPr/>
                </p:nvGrpSpPr>
                <p:grpSpPr bwMode="auto">
                  <a:xfrm>
                    <a:off x="2553" y="3322"/>
                    <a:ext cx="23" cy="4"/>
                    <a:chOff x="2553" y="3322"/>
                    <a:chExt cx="23" cy="4"/>
                  </a:xfrm>
                </p:grpSpPr>
                <p:sp>
                  <p:nvSpPr>
                    <p:cNvPr id="15503" name="Arc 499" descr="50%"/>
                    <p:cNvSpPr>
                      <a:spLocks/>
                    </p:cNvSpPr>
                    <p:nvPr/>
                  </p:nvSpPr>
                  <p:spPr bwMode="auto">
                    <a:xfrm>
                      <a:off x="255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4" name="Arc 500" descr="50%"/>
                    <p:cNvSpPr>
                      <a:spLocks/>
                    </p:cNvSpPr>
                    <p:nvPr/>
                  </p:nvSpPr>
                  <p:spPr bwMode="auto">
                    <a:xfrm>
                      <a:off x="255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5" name="Arc 501" descr="50%"/>
                    <p:cNvSpPr>
                      <a:spLocks/>
                    </p:cNvSpPr>
                    <p:nvPr/>
                  </p:nvSpPr>
                  <p:spPr bwMode="auto">
                    <a:xfrm>
                      <a:off x="256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6" name="Arc 502" descr="50%"/>
                    <p:cNvSpPr>
                      <a:spLocks/>
                    </p:cNvSpPr>
                    <p:nvPr/>
                  </p:nvSpPr>
                  <p:spPr bwMode="auto">
                    <a:xfrm>
                      <a:off x="256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7" name="Arc 503" descr="50%"/>
                    <p:cNvSpPr>
                      <a:spLocks/>
                    </p:cNvSpPr>
                    <p:nvPr/>
                  </p:nvSpPr>
                  <p:spPr bwMode="auto">
                    <a:xfrm>
                      <a:off x="257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99" name="Freeform 504" descr="50%"/>
                  <p:cNvSpPr>
                    <a:spLocks/>
                  </p:cNvSpPr>
                  <p:nvPr/>
                </p:nvSpPr>
                <p:spPr bwMode="auto">
                  <a:xfrm>
                    <a:off x="250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00" name="Group 505"/>
                  <p:cNvGrpSpPr>
                    <a:grpSpLocks/>
                  </p:cNvGrpSpPr>
                  <p:nvPr/>
                </p:nvGrpSpPr>
                <p:grpSpPr bwMode="auto">
                  <a:xfrm>
                    <a:off x="2573" y="3324"/>
                    <a:ext cx="47" cy="37"/>
                    <a:chOff x="2573" y="3324"/>
                    <a:chExt cx="47" cy="37"/>
                  </a:xfrm>
                </p:grpSpPr>
                <p:sp>
                  <p:nvSpPr>
                    <p:cNvPr id="15501" name="Freeform 506" descr="50%"/>
                    <p:cNvSpPr>
                      <a:spLocks/>
                    </p:cNvSpPr>
                    <p:nvPr/>
                  </p:nvSpPr>
                  <p:spPr bwMode="auto">
                    <a:xfrm>
                      <a:off x="257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02" name="Freeform 507" descr="50%"/>
                    <p:cNvSpPr>
                      <a:spLocks/>
                    </p:cNvSpPr>
                    <p:nvPr/>
                  </p:nvSpPr>
                  <p:spPr bwMode="auto">
                    <a:xfrm>
                      <a:off x="257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9" name="Group 508"/>
              <p:cNvGrpSpPr>
                <a:grpSpLocks/>
              </p:cNvGrpSpPr>
              <p:nvPr/>
            </p:nvGrpSpPr>
            <p:grpSpPr bwMode="auto">
              <a:xfrm>
                <a:off x="2893" y="2864"/>
                <a:ext cx="321" cy="497"/>
                <a:chOff x="2893" y="2864"/>
                <a:chExt cx="321" cy="497"/>
              </a:xfrm>
            </p:grpSpPr>
            <p:grpSp>
              <p:nvGrpSpPr>
                <p:cNvPr id="15410" name="Group 509"/>
                <p:cNvGrpSpPr>
                  <a:grpSpLocks/>
                </p:cNvGrpSpPr>
                <p:nvPr/>
              </p:nvGrpSpPr>
              <p:grpSpPr bwMode="auto">
                <a:xfrm>
                  <a:off x="2893" y="2864"/>
                  <a:ext cx="321" cy="113"/>
                  <a:chOff x="2893" y="2864"/>
                  <a:chExt cx="321" cy="113"/>
                </a:xfrm>
              </p:grpSpPr>
              <p:sp>
                <p:nvSpPr>
                  <p:cNvPr id="15475" name="Freeform 510" descr="50%"/>
                  <p:cNvSpPr>
                    <a:spLocks/>
                  </p:cNvSpPr>
                  <p:nvPr/>
                </p:nvSpPr>
                <p:spPr bwMode="auto">
                  <a:xfrm>
                    <a:off x="29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76" name="Freeform 511" descr="50%"/>
                  <p:cNvSpPr>
                    <a:spLocks/>
                  </p:cNvSpPr>
                  <p:nvPr/>
                </p:nvSpPr>
                <p:spPr bwMode="auto">
                  <a:xfrm>
                    <a:off x="28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77" name="Group 512"/>
                  <p:cNvGrpSpPr>
                    <a:grpSpLocks/>
                  </p:cNvGrpSpPr>
                  <p:nvPr/>
                </p:nvGrpSpPr>
                <p:grpSpPr bwMode="auto">
                  <a:xfrm>
                    <a:off x="2920" y="2926"/>
                    <a:ext cx="2" cy="3"/>
                    <a:chOff x="2920" y="2926"/>
                    <a:chExt cx="2" cy="3"/>
                  </a:xfrm>
                </p:grpSpPr>
                <p:sp>
                  <p:nvSpPr>
                    <p:cNvPr id="15488" name="Oval 513" descr="50%"/>
                    <p:cNvSpPr>
                      <a:spLocks noChangeArrowheads="1"/>
                    </p:cNvSpPr>
                    <p:nvPr/>
                  </p:nvSpPr>
                  <p:spPr bwMode="auto">
                    <a:xfrm>
                      <a:off x="29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89" name="Arc 514" descr="50%"/>
                    <p:cNvSpPr>
                      <a:spLocks/>
                    </p:cNvSpPr>
                    <p:nvPr/>
                  </p:nvSpPr>
                  <p:spPr bwMode="auto">
                    <a:xfrm>
                      <a:off x="29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78" name="Group 515"/>
                  <p:cNvGrpSpPr>
                    <a:grpSpLocks/>
                  </p:cNvGrpSpPr>
                  <p:nvPr/>
                </p:nvGrpSpPr>
                <p:grpSpPr bwMode="auto">
                  <a:xfrm>
                    <a:off x="2937" y="2938"/>
                    <a:ext cx="23" cy="4"/>
                    <a:chOff x="2937" y="2938"/>
                    <a:chExt cx="23" cy="4"/>
                  </a:xfrm>
                </p:grpSpPr>
                <p:sp>
                  <p:nvSpPr>
                    <p:cNvPr id="15483" name="Arc 516" descr="50%"/>
                    <p:cNvSpPr>
                      <a:spLocks/>
                    </p:cNvSpPr>
                    <p:nvPr/>
                  </p:nvSpPr>
                  <p:spPr bwMode="auto">
                    <a:xfrm>
                      <a:off x="29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4" name="Arc 517" descr="50%"/>
                    <p:cNvSpPr>
                      <a:spLocks/>
                    </p:cNvSpPr>
                    <p:nvPr/>
                  </p:nvSpPr>
                  <p:spPr bwMode="auto">
                    <a:xfrm>
                      <a:off x="29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5" name="Arc 518" descr="50%"/>
                    <p:cNvSpPr>
                      <a:spLocks/>
                    </p:cNvSpPr>
                    <p:nvPr/>
                  </p:nvSpPr>
                  <p:spPr bwMode="auto">
                    <a:xfrm>
                      <a:off x="29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6" name="Arc 519" descr="50%"/>
                    <p:cNvSpPr>
                      <a:spLocks/>
                    </p:cNvSpPr>
                    <p:nvPr/>
                  </p:nvSpPr>
                  <p:spPr bwMode="auto">
                    <a:xfrm>
                      <a:off x="29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7" name="Arc 520" descr="50%"/>
                    <p:cNvSpPr>
                      <a:spLocks/>
                    </p:cNvSpPr>
                    <p:nvPr/>
                  </p:nvSpPr>
                  <p:spPr bwMode="auto">
                    <a:xfrm>
                      <a:off x="29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79" name="Freeform 521" descr="50%"/>
                  <p:cNvSpPr>
                    <a:spLocks/>
                  </p:cNvSpPr>
                  <p:nvPr/>
                </p:nvSpPr>
                <p:spPr bwMode="auto">
                  <a:xfrm>
                    <a:off x="28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80" name="Group 522"/>
                  <p:cNvGrpSpPr>
                    <a:grpSpLocks/>
                  </p:cNvGrpSpPr>
                  <p:nvPr/>
                </p:nvGrpSpPr>
                <p:grpSpPr bwMode="auto">
                  <a:xfrm>
                    <a:off x="2957" y="2940"/>
                    <a:ext cx="47" cy="37"/>
                    <a:chOff x="2957" y="2940"/>
                    <a:chExt cx="47" cy="37"/>
                  </a:xfrm>
                </p:grpSpPr>
                <p:sp>
                  <p:nvSpPr>
                    <p:cNvPr id="15481" name="Freeform 523" descr="50%"/>
                    <p:cNvSpPr>
                      <a:spLocks/>
                    </p:cNvSpPr>
                    <p:nvPr/>
                  </p:nvSpPr>
                  <p:spPr bwMode="auto">
                    <a:xfrm>
                      <a:off x="29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82" name="Freeform 524" descr="50%"/>
                    <p:cNvSpPr>
                      <a:spLocks/>
                    </p:cNvSpPr>
                    <p:nvPr/>
                  </p:nvSpPr>
                  <p:spPr bwMode="auto">
                    <a:xfrm>
                      <a:off x="29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1" name="Group 525"/>
                <p:cNvGrpSpPr>
                  <a:grpSpLocks/>
                </p:cNvGrpSpPr>
                <p:nvPr/>
              </p:nvGrpSpPr>
              <p:grpSpPr bwMode="auto">
                <a:xfrm>
                  <a:off x="2893" y="2960"/>
                  <a:ext cx="321" cy="113"/>
                  <a:chOff x="2893" y="2960"/>
                  <a:chExt cx="321" cy="113"/>
                </a:xfrm>
              </p:grpSpPr>
              <p:sp>
                <p:nvSpPr>
                  <p:cNvPr id="15460" name="Freeform 526" descr="50%"/>
                  <p:cNvSpPr>
                    <a:spLocks/>
                  </p:cNvSpPr>
                  <p:nvPr/>
                </p:nvSpPr>
                <p:spPr bwMode="auto">
                  <a:xfrm>
                    <a:off x="29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1" name="Freeform 527" descr="50%"/>
                  <p:cNvSpPr>
                    <a:spLocks/>
                  </p:cNvSpPr>
                  <p:nvPr/>
                </p:nvSpPr>
                <p:spPr bwMode="auto">
                  <a:xfrm>
                    <a:off x="28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62" name="Group 528"/>
                  <p:cNvGrpSpPr>
                    <a:grpSpLocks/>
                  </p:cNvGrpSpPr>
                  <p:nvPr/>
                </p:nvGrpSpPr>
                <p:grpSpPr bwMode="auto">
                  <a:xfrm>
                    <a:off x="2920" y="3022"/>
                    <a:ext cx="2" cy="3"/>
                    <a:chOff x="2920" y="3022"/>
                    <a:chExt cx="2" cy="3"/>
                  </a:xfrm>
                </p:grpSpPr>
                <p:sp>
                  <p:nvSpPr>
                    <p:cNvPr id="15473" name="Oval 529" descr="50%"/>
                    <p:cNvSpPr>
                      <a:spLocks noChangeArrowheads="1"/>
                    </p:cNvSpPr>
                    <p:nvPr/>
                  </p:nvSpPr>
                  <p:spPr bwMode="auto">
                    <a:xfrm>
                      <a:off x="29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74" name="Arc 530" descr="50%"/>
                    <p:cNvSpPr>
                      <a:spLocks/>
                    </p:cNvSpPr>
                    <p:nvPr/>
                  </p:nvSpPr>
                  <p:spPr bwMode="auto">
                    <a:xfrm>
                      <a:off x="29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63" name="Group 531"/>
                  <p:cNvGrpSpPr>
                    <a:grpSpLocks/>
                  </p:cNvGrpSpPr>
                  <p:nvPr/>
                </p:nvGrpSpPr>
                <p:grpSpPr bwMode="auto">
                  <a:xfrm>
                    <a:off x="2937" y="3034"/>
                    <a:ext cx="23" cy="4"/>
                    <a:chOff x="2937" y="3034"/>
                    <a:chExt cx="23" cy="4"/>
                  </a:xfrm>
                </p:grpSpPr>
                <p:sp>
                  <p:nvSpPr>
                    <p:cNvPr id="15468" name="Arc 532" descr="50%"/>
                    <p:cNvSpPr>
                      <a:spLocks/>
                    </p:cNvSpPr>
                    <p:nvPr/>
                  </p:nvSpPr>
                  <p:spPr bwMode="auto">
                    <a:xfrm>
                      <a:off x="29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69" name="Arc 533" descr="50%"/>
                    <p:cNvSpPr>
                      <a:spLocks/>
                    </p:cNvSpPr>
                    <p:nvPr/>
                  </p:nvSpPr>
                  <p:spPr bwMode="auto">
                    <a:xfrm>
                      <a:off x="29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0" name="Arc 534" descr="50%"/>
                    <p:cNvSpPr>
                      <a:spLocks/>
                    </p:cNvSpPr>
                    <p:nvPr/>
                  </p:nvSpPr>
                  <p:spPr bwMode="auto">
                    <a:xfrm>
                      <a:off x="29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1" name="Arc 535" descr="50%"/>
                    <p:cNvSpPr>
                      <a:spLocks/>
                    </p:cNvSpPr>
                    <p:nvPr/>
                  </p:nvSpPr>
                  <p:spPr bwMode="auto">
                    <a:xfrm>
                      <a:off x="29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2" name="Arc 536" descr="50%"/>
                    <p:cNvSpPr>
                      <a:spLocks/>
                    </p:cNvSpPr>
                    <p:nvPr/>
                  </p:nvSpPr>
                  <p:spPr bwMode="auto">
                    <a:xfrm>
                      <a:off x="29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64" name="Freeform 537" descr="50%"/>
                  <p:cNvSpPr>
                    <a:spLocks/>
                  </p:cNvSpPr>
                  <p:nvPr/>
                </p:nvSpPr>
                <p:spPr bwMode="auto">
                  <a:xfrm>
                    <a:off x="28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65" name="Group 538"/>
                  <p:cNvGrpSpPr>
                    <a:grpSpLocks/>
                  </p:cNvGrpSpPr>
                  <p:nvPr/>
                </p:nvGrpSpPr>
                <p:grpSpPr bwMode="auto">
                  <a:xfrm>
                    <a:off x="2957" y="3036"/>
                    <a:ext cx="47" cy="37"/>
                    <a:chOff x="2957" y="3036"/>
                    <a:chExt cx="47" cy="37"/>
                  </a:xfrm>
                </p:grpSpPr>
                <p:sp>
                  <p:nvSpPr>
                    <p:cNvPr id="15466" name="Freeform 539" descr="50%"/>
                    <p:cNvSpPr>
                      <a:spLocks/>
                    </p:cNvSpPr>
                    <p:nvPr/>
                  </p:nvSpPr>
                  <p:spPr bwMode="auto">
                    <a:xfrm>
                      <a:off x="29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7" name="Freeform 540" descr="50%"/>
                    <p:cNvSpPr>
                      <a:spLocks/>
                    </p:cNvSpPr>
                    <p:nvPr/>
                  </p:nvSpPr>
                  <p:spPr bwMode="auto">
                    <a:xfrm>
                      <a:off x="29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2" name="Group 541"/>
                <p:cNvGrpSpPr>
                  <a:grpSpLocks/>
                </p:cNvGrpSpPr>
                <p:nvPr/>
              </p:nvGrpSpPr>
              <p:grpSpPr bwMode="auto">
                <a:xfrm>
                  <a:off x="2893" y="3056"/>
                  <a:ext cx="321" cy="113"/>
                  <a:chOff x="2893" y="3056"/>
                  <a:chExt cx="321" cy="113"/>
                </a:xfrm>
              </p:grpSpPr>
              <p:sp>
                <p:nvSpPr>
                  <p:cNvPr id="15445" name="Freeform 542" descr="50%"/>
                  <p:cNvSpPr>
                    <a:spLocks/>
                  </p:cNvSpPr>
                  <p:nvPr/>
                </p:nvSpPr>
                <p:spPr bwMode="auto">
                  <a:xfrm>
                    <a:off x="29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46" name="Freeform 543" descr="50%"/>
                  <p:cNvSpPr>
                    <a:spLocks/>
                  </p:cNvSpPr>
                  <p:nvPr/>
                </p:nvSpPr>
                <p:spPr bwMode="auto">
                  <a:xfrm>
                    <a:off x="28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47" name="Group 544"/>
                  <p:cNvGrpSpPr>
                    <a:grpSpLocks/>
                  </p:cNvGrpSpPr>
                  <p:nvPr/>
                </p:nvGrpSpPr>
                <p:grpSpPr bwMode="auto">
                  <a:xfrm>
                    <a:off x="2920" y="3118"/>
                    <a:ext cx="2" cy="3"/>
                    <a:chOff x="2920" y="3118"/>
                    <a:chExt cx="2" cy="3"/>
                  </a:xfrm>
                </p:grpSpPr>
                <p:sp>
                  <p:nvSpPr>
                    <p:cNvPr id="15458" name="Oval 545" descr="50%"/>
                    <p:cNvSpPr>
                      <a:spLocks noChangeArrowheads="1"/>
                    </p:cNvSpPr>
                    <p:nvPr/>
                  </p:nvSpPr>
                  <p:spPr bwMode="auto">
                    <a:xfrm>
                      <a:off x="29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59" name="Arc 546" descr="50%"/>
                    <p:cNvSpPr>
                      <a:spLocks/>
                    </p:cNvSpPr>
                    <p:nvPr/>
                  </p:nvSpPr>
                  <p:spPr bwMode="auto">
                    <a:xfrm>
                      <a:off x="29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48" name="Group 547"/>
                  <p:cNvGrpSpPr>
                    <a:grpSpLocks/>
                  </p:cNvGrpSpPr>
                  <p:nvPr/>
                </p:nvGrpSpPr>
                <p:grpSpPr bwMode="auto">
                  <a:xfrm>
                    <a:off x="2937" y="3130"/>
                    <a:ext cx="23" cy="4"/>
                    <a:chOff x="2937" y="3130"/>
                    <a:chExt cx="23" cy="4"/>
                  </a:xfrm>
                </p:grpSpPr>
                <p:sp>
                  <p:nvSpPr>
                    <p:cNvPr id="15453" name="Arc 548" descr="50%"/>
                    <p:cNvSpPr>
                      <a:spLocks/>
                    </p:cNvSpPr>
                    <p:nvPr/>
                  </p:nvSpPr>
                  <p:spPr bwMode="auto">
                    <a:xfrm>
                      <a:off x="29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4" name="Arc 549" descr="50%"/>
                    <p:cNvSpPr>
                      <a:spLocks/>
                    </p:cNvSpPr>
                    <p:nvPr/>
                  </p:nvSpPr>
                  <p:spPr bwMode="auto">
                    <a:xfrm>
                      <a:off x="29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5" name="Arc 550" descr="50%"/>
                    <p:cNvSpPr>
                      <a:spLocks/>
                    </p:cNvSpPr>
                    <p:nvPr/>
                  </p:nvSpPr>
                  <p:spPr bwMode="auto">
                    <a:xfrm>
                      <a:off x="29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6" name="Arc 551" descr="50%"/>
                    <p:cNvSpPr>
                      <a:spLocks/>
                    </p:cNvSpPr>
                    <p:nvPr/>
                  </p:nvSpPr>
                  <p:spPr bwMode="auto">
                    <a:xfrm>
                      <a:off x="29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7" name="Arc 552" descr="50%"/>
                    <p:cNvSpPr>
                      <a:spLocks/>
                    </p:cNvSpPr>
                    <p:nvPr/>
                  </p:nvSpPr>
                  <p:spPr bwMode="auto">
                    <a:xfrm>
                      <a:off x="29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49" name="Freeform 553" descr="50%"/>
                  <p:cNvSpPr>
                    <a:spLocks/>
                  </p:cNvSpPr>
                  <p:nvPr/>
                </p:nvSpPr>
                <p:spPr bwMode="auto">
                  <a:xfrm>
                    <a:off x="28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50" name="Group 554"/>
                  <p:cNvGrpSpPr>
                    <a:grpSpLocks/>
                  </p:cNvGrpSpPr>
                  <p:nvPr/>
                </p:nvGrpSpPr>
                <p:grpSpPr bwMode="auto">
                  <a:xfrm>
                    <a:off x="2957" y="3132"/>
                    <a:ext cx="47" cy="37"/>
                    <a:chOff x="2957" y="3132"/>
                    <a:chExt cx="47" cy="37"/>
                  </a:xfrm>
                </p:grpSpPr>
                <p:sp>
                  <p:nvSpPr>
                    <p:cNvPr id="15451" name="Freeform 555" descr="50%"/>
                    <p:cNvSpPr>
                      <a:spLocks/>
                    </p:cNvSpPr>
                    <p:nvPr/>
                  </p:nvSpPr>
                  <p:spPr bwMode="auto">
                    <a:xfrm>
                      <a:off x="29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52" name="Freeform 556" descr="50%"/>
                    <p:cNvSpPr>
                      <a:spLocks/>
                    </p:cNvSpPr>
                    <p:nvPr/>
                  </p:nvSpPr>
                  <p:spPr bwMode="auto">
                    <a:xfrm>
                      <a:off x="29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3" name="Group 557"/>
                <p:cNvGrpSpPr>
                  <a:grpSpLocks/>
                </p:cNvGrpSpPr>
                <p:nvPr/>
              </p:nvGrpSpPr>
              <p:grpSpPr bwMode="auto">
                <a:xfrm>
                  <a:off x="2893" y="3152"/>
                  <a:ext cx="321" cy="113"/>
                  <a:chOff x="2893" y="3152"/>
                  <a:chExt cx="321" cy="113"/>
                </a:xfrm>
              </p:grpSpPr>
              <p:sp>
                <p:nvSpPr>
                  <p:cNvPr id="15430" name="Freeform 558" descr="50%"/>
                  <p:cNvSpPr>
                    <a:spLocks/>
                  </p:cNvSpPr>
                  <p:nvPr/>
                </p:nvSpPr>
                <p:spPr bwMode="auto">
                  <a:xfrm>
                    <a:off x="29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1" name="Freeform 559" descr="50%"/>
                  <p:cNvSpPr>
                    <a:spLocks/>
                  </p:cNvSpPr>
                  <p:nvPr/>
                </p:nvSpPr>
                <p:spPr bwMode="auto">
                  <a:xfrm>
                    <a:off x="28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32" name="Group 560"/>
                  <p:cNvGrpSpPr>
                    <a:grpSpLocks/>
                  </p:cNvGrpSpPr>
                  <p:nvPr/>
                </p:nvGrpSpPr>
                <p:grpSpPr bwMode="auto">
                  <a:xfrm>
                    <a:off x="2920" y="3214"/>
                    <a:ext cx="2" cy="3"/>
                    <a:chOff x="2920" y="3214"/>
                    <a:chExt cx="2" cy="3"/>
                  </a:xfrm>
                </p:grpSpPr>
                <p:sp>
                  <p:nvSpPr>
                    <p:cNvPr id="15443" name="Oval 561" descr="50%"/>
                    <p:cNvSpPr>
                      <a:spLocks noChangeArrowheads="1"/>
                    </p:cNvSpPr>
                    <p:nvPr/>
                  </p:nvSpPr>
                  <p:spPr bwMode="auto">
                    <a:xfrm>
                      <a:off x="29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44" name="Arc 562" descr="50%"/>
                    <p:cNvSpPr>
                      <a:spLocks/>
                    </p:cNvSpPr>
                    <p:nvPr/>
                  </p:nvSpPr>
                  <p:spPr bwMode="auto">
                    <a:xfrm>
                      <a:off x="29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33" name="Group 563"/>
                  <p:cNvGrpSpPr>
                    <a:grpSpLocks/>
                  </p:cNvGrpSpPr>
                  <p:nvPr/>
                </p:nvGrpSpPr>
                <p:grpSpPr bwMode="auto">
                  <a:xfrm>
                    <a:off x="2937" y="3226"/>
                    <a:ext cx="23" cy="4"/>
                    <a:chOff x="2937" y="3226"/>
                    <a:chExt cx="23" cy="4"/>
                  </a:xfrm>
                </p:grpSpPr>
                <p:sp>
                  <p:nvSpPr>
                    <p:cNvPr id="15438" name="Arc 564" descr="50%"/>
                    <p:cNvSpPr>
                      <a:spLocks/>
                    </p:cNvSpPr>
                    <p:nvPr/>
                  </p:nvSpPr>
                  <p:spPr bwMode="auto">
                    <a:xfrm>
                      <a:off x="29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39" name="Arc 565" descr="50%"/>
                    <p:cNvSpPr>
                      <a:spLocks/>
                    </p:cNvSpPr>
                    <p:nvPr/>
                  </p:nvSpPr>
                  <p:spPr bwMode="auto">
                    <a:xfrm>
                      <a:off x="29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0" name="Arc 566" descr="50%"/>
                    <p:cNvSpPr>
                      <a:spLocks/>
                    </p:cNvSpPr>
                    <p:nvPr/>
                  </p:nvSpPr>
                  <p:spPr bwMode="auto">
                    <a:xfrm>
                      <a:off x="29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1" name="Arc 567" descr="50%"/>
                    <p:cNvSpPr>
                      <a:spLocks/>
                    </p:cNvSpPr>
                    <p:nvPr/>
                  </p:nvSpPr>
                  <p:spPr bwMode="auto">
                    <a:xfrm>
                      <a:off x="29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2" name="Arc 568" descr="50%"/>
                    <p:cNvSpPr>
                      <a:spLocks/>
                    </p:cNvSpPr>
                    <p:nvPr/>
                  </p:nvSpPr>
                  <p:spPr bwMode="auto">
                    <a:xfrm>
                      <a:off x="29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34" name="Freeform 569" descr="50%"/>
                  <p:cNvSpPr>
                    <a:spLocks/>
                  </p:cNvSpPr>
                  <p:nvPr/>
                </p:nvSpPr>
                <p:spPr bwMode="auto">
                  <a:xfrm>
                    <a:off x="28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35" name="Group 570"/>
                  <p:cNvGrpSpPr>
                    <a:grpSpLocks/>
                  </p:cNvGrpSpPr>
                  <p:nvPr/>
                </p:nvGrpSpPr>
                <p:grpSpPr bwMode="auto">
                  <a:xfrm>
                    <a:off x="2957" y="3228"/>
                    <a:ext cx="47" cy="37"/>
                    <a:chOff x="2957" y="3228"/>
                    <a:chExt cx="47" cy="37"/>
                  </a:xfrm>
                </p:grpSpPr>
                <p:sp>
                  <p:nvSpPr>
                    <p:cNvPr id="15436" name="Freeform 571" descr="50%"/>
                    <p:cNvSpPr>
                      <a:spLocks/>
                    </p:cNvSpPr>
                    <p:nvPr/>
                  </p:nvSpPr>
                  <p:spPr bwMode="auto">
                    <a:xfrm>
                      <a:off x="29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7" name="Freeform 572" descr="50%"/>
                    <p:cNvSpPr>
                      <a:spLocks/>
                    </p:cNvSpPr>
                    <p:nvPr/>
                  </p:nvSpPr>
                  <p:spPr bwMode="auto">
                    <a:xfrm>
                      <a:off x="29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4" name="Group 573"/>
                <p:cNvGrpSpPr>
                  <a:grpSpLocks/>
                </p:cNvGrpSpPr>
                <p:nvPr/>
              </p:nvGrpSpPr>
              <p:grpSpPr bwMode="auto">
                <a:xfrm>
                  <a:off x="2893" y="3248"/>
                  <a:ext cx="321" cy="113"/>
                  <a:chOff x="2893" y="3248"/>
                  <a:chExt cx="321" cy="113"/>
                </a:xfrm>
              </p:grpSpPr>
              <p:sp>
                <p:nvSpPr>
                  <p:cNvPr id="15415" name="Freeform 574" descr="50%"/>
                  <p:cNvSpPr>
                    <a:spLocks/>
                  </p:cNvSpPr>
                  <p:nvPr/>
                </p:nvSpPr>
                <p:spPr bwMode="auto">
                  <a:xfrm>
                    <a:off x="29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16" name="Freeform 575" descr="50%"/>
                  <p:cNvSpPr>
                    <a:spLocks/>
                  </p:cNvSpPr>
                  <p:nvPr/>
                </p:nvSpPr>
                <p:spPr bwMode="auto">
                  <a:xfrm>
                    <a:off x="28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17" name="Group 576"/>
                  <p:cNvGrpSpPr>
                    <a:grpSpLocks/>
                  </p:cNvGrpSpPr>
                  <p:nvPr/>
                </p:nvGrpSpPr>
                <p:grpSpPr bwMode="auto">
                  <a:xfrm>
                    <a:off x="2920" y="3310"/>
                    <a:ext cx="2" cy="3"/>
                    <a:chOff x="2920" y="3310"/>
                    <a:chExt cx="2" cy="3"/>
                  </a:xfrm>
                </p:grpSpPr>
                <p:sp>
                  <p:nvSpPr>
                    <p:cNvPr id="15428" name="Oval 577" descr="50%"/>
                    <p:cNvSpPr>
                      <a:spLocks noChangeArrowheads="1"/>
                    </p:cNvSpPr>
                    <p:nvPr/>
                  </p:nvSpPr>
                  <p:spPr bwMode="auto">
                    <a:xfrm>
                      <a:off x="29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29" name="Arc 578" descr="50%"/>
                    <p:cNvSpPr>
                      <a:spLocks/>
                    </p:cNvSpPr>
                    <p:nvPr/>
                  </p:nvSpPr>
                  <p:spPr bwMode="auto">
                    <a:xfrm>
                      <a:off x="29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18" name="Group 579"/>
                  <p:cNvGrpSpPr>
                    <a:grpSpLocks/>
                  </p:cNvGrpSpPr>
                  <p:nvPr/>
                </p:nvGrpSpPr>
                <p:grpSpPr bwMode="auto">
                  <a:xfrm>
                    <a:off x="2937" y="3322"/>
                    <a:ext cx="23" cy="4"/>
                    <a:chOff x="2937" y="3322"/>
                    <a:chExt cx="23" cy="4"/>
                  </a:xfrm>
                </p:grpSpPr>
                <p:sp>
                  <p:nvSpPr>
                    <p:cNvPr id="15423" name="Arc 580" descr="50%"/>
                    <p:cNvSpPr>
                      <a:spLocks/>
                    </p:cNvSpPr>
                    <p:nvPr/>
                  </p:nvSpPr>
                  <p:spPr bwMode="auto">
                    <a:xfrm>
                      <a:off x="29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4" name="Arc 581" descr="50%"/>
                    <p:cNvSpPr>
                      <a:spLocks/>
                    </p:cNvSpPr>
                    <p:nvPr/>
                  </p:nvSpPr>
                  <p:spPr bwMode="auto">
                    <a:xfrm>
                      <a:off x="29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5" name="Arc 582" descr="50%"/>
                    <p:cNvSpPr>
                      <a:spLocks/>
                    </p:cNvSpPr>
                    <p:nvPr/>
                  </p:nvSpPr>
                  <p:spPr bwMode="auto">
                    <a:xfrm>
                      <a:off x="29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6" name="Arc 583" descr="50%"/>
                    <p:cNvSpPr>
                      <a:spLocks/>
                    </p:cNvSpPr>
                    <p:nvPr/>
                  </p:nvSpPr>
                  <p:spPr bwMode="auto">
                    <a:xfrm>
                      <a:off x="29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7" name="Arc 584" descr="50%"/>
                    <p:cNvSpPr>
                      <a:spLocks/>
                    </p:cNvSpPr>
                    <p:nvPr/>
                  </p:nvSpPr>
                  <p:spPr bwMode="auto">
                    <a:xfrm>
                      <a:off x="29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19" name="Freeform 585" descr="50%"/>
                  <p:cNvSpPr>
                    <a:spLocks/>
                  </p:cNvSpPr>
                  <p:nvPr/>
                </p:nvSpPr>
                <p:spPr bwMode="auto">
                  <a:xfrm>
                    <a:off x="28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20" name="Group 586"/>
                  <p:cNvGrpSpPr>
                    <a:grpSpLocks/>
                  </p:cNvGrpSpPr>
                  <p:nvPr/>
                </p:nvGrpSpPr>
                <p:grpSpPr bwMode="auto">
                  <a:xfrm>
                    <a:off x="2957" y="3324"/>
                    <a:ext cx="47" cy="37"/>
                    <a:chOff x="2957" y="3324"/>
                    <a:chExt cx="47" cy="37"/>
                  </a:xfrm>
                </p:grpSpPr>
                <p:sp>
                  <p:nvSpPr>
                    <p:cNvPr id="15421" name="Freeform 587" descr="50%"/>
                    <p:cNvSpPr>
                      <a:spLocks/>
                    </p:cNvSpPr>
                    <p:nvPr/>
                  </p:nvSpPr>
                  <p:spPr bwMode="auto">
                    <a:xfrm>
                      <a:off x="29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22" name="Freeform 588" descr="50%"/>
                    <p:cNvSpPr>
                      <a:spLocks/>
                    </p:cNvSpPr>
                    <p:nvPr/>
                  </p:nvSpPr>
                  <p:spPr bwMode="auto">
                    <a:xfrm>
                      <a:off x="29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grpSp>
      <p:sp>
        <p:nvSpPr>
          <p:cNvPr id="589" name="Rectangle 2"/>
          <p:cNvSpPr txBox="1">
            <a:spLocks noRot="1" noChangeArrowheads="1"/>
          </p:cNvSpPr>
          <p:nvPr/>
        </p:nvSpPr>
        <p:spPr bwMode="auto">
          <a:xfrm>
            <a:off x="1719465" y="10258"/>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a:lstStyle>
          <a:p>
            <a:r>
              <a:rPr lang="en-US" altLang="zh-CN" i="0" kern="0" dirty="0" err="1" smtClean="0">
                <a:solidFill>
                  <a:schemeClr val="bg1"/>
                </a:solidFill>
              </a:rPr>
              <a:t>i</a:t>
            </a:r>
            <a:r>
              <a:rPr lang="en-US" altLang="zh-CN" i="0" kern="0" dirty="0" err="1" smtClean="0"/>
              <a:t>Evolution</a:t>
            </a:r>
            <a:r>
              <a:rPr lang="en-US" altLang="zh-CN" i="0" kern="0" dirty="0" smtClean="0"/>
              <a:t> of computer </a:t>
            </a:r>
            <a:r>
              <a:rPr lang="en-US" altLang="zh-CN" i="0" kern="0" dirty="0" err="1" smtClean="0"/>
              <a:t>market</a:t>
            </a:r>
            <a:r>
              <a:rPr lang="en-US" altLang="zh-CN" i="0" kern="0" dirty="0" err="1" smtClean="0">
                <a:solidFill>
                  <a:schemeClr val="bg1"/>
                </a:solidFill>
              </a:rPr>
              <a:t>eomputer</a:t>
            </a:r>
            <a:r>
              <a:rPr lang="en-US" altLang="zh-CN" i="0" kern="0" dirty="0" smtClean="0">
                <a:solidFill>
                  <a:schemeClr val="bg1"/>
                </a:solidFill>
              </a:rPr>
              <a:t>  </a:t>
            </a:r>
          </a:p>
        </p:txBody>
      </p:sp>
      <p:sp>
        <p:nvSpPr>
          <p:cNvPr id="2" name="文本框 1"/>
          <p:cNvSpPr txBox="1"/>
          <p:nvPr/>
        </p:nvSpPr>
        <p:spPr>
          <a:xfrm>
            <a:off x="6930593" y="884053"/>
            <a:ext cx="4870555" cy="1938992"/>
          </a:xfrm>
          <a:prstGeom prst="rect">
            <a:avLst/>
          </a:prstGeom>
          <a:noFill/>
        </p:spPr>
        <p:txBody>
          <a:bodyPr wrap="square" rtlCol="0">
            <a:spAutoFit/>
          </a:bodyPr>
          <a:lstStyle/>
          <a:p>
            <a:pPr algn="l"/>
            <a:r>
              <a:rPr lang="en-US" altLang="zh-CN" sz="2400" dirty="0" smtClean="0">
                <a:solidFill>
                  <a:srgbClr val="3333FF"/>
                </a:solidFill>
              </a:rPr>
              <a:t>*   Microprocessor performance improvement:</a:t>
            </a:r>
            <a:r>
              <a:rPr lang="zh-CN" altLang="en-US" sz="2400" dirty="0" smtClean="0">
                <a:solidFill>
                  <a:srgbClr val="3333FF"/>
                </a:solidFill>
              </a:rPr>
              <a:t>　</a:t>
            </a:r>
            <a:r>
              <a:rPr lang="en-US" altLang="zh-CN" sz="2400" dirty="0" smtClean="0">
                <a:solidFill>
                  <a:srgbClr val="3333FF"/>
                </a:solidFill>
              </a:rPr>
              <a:t>35% yearly </a:t>
            </a:r>
          </a:p>
          <a:p>
            <a:pPr algn="l"/>
            <a:endParaRPr lang="en-US" altLang="zh-CN" sz="2400" dirty="0" smtClean="0">
              <a:solidFill>
                <a:srgbClr val="3333FF"/>
              </a:solidFill>
            </a:endParaRPr>
          </a:p>
          <a:p>
            <a:pPr algn="l"/>
            <a:r>
              <a:rPr lang="en-US" altLang="zh-CN" sz="2400" dirty="0" smtClean="0">
                <a:solidFill>
                  <a:srgbClr val="3333FF"/>
                </a:solidFill>
              </a:rPr>
              <a:t>*   Cost advantages of a mass-produced microprocessor</a:t>
            </a:r>
            <a:endParaRPr lang="zh-CN" altLang="en-US" sz="2400" dirty="0">
              <a:solidFill>
                <a:srgbClr val="3333FF"/>
              </a:solidFill>
            </a:endParaRPr>
          </a:p>
        </p:txBody>
      </p:sp>
      <p:sp>
        <p:nvSpPr>
          <p:cNvPr id="3" name="文本框 2"/>
          <p:cNvSpPr txBox="1"/>
          <p:nvPr/>
        </p:nvSpPr>
        <p:spPr>
          <a:xfrm>
            <a:off x="6186355" y="4587757"/>
            <a:ext cx="6021841" cy="1077218"/>
          </a:xfrm>
          <a:prstGeom prst="rect">
            <a:avLst/>
          </a:prstGeom>
          <a:noFill/>
        </p:spPr>
        <p:txBody>
          <a:bodyPr wrap="none" rtlCol="0">
            <a:spAutoFit/>
          </a:bodyPr>
          <a:lstStyle/>
          <a:p>
            <a:r>
              <a:rPr lang="en-US" altLang="zh-CN" dirty="0" smtClean="0">
                <a:solidFill>
                  <a:srgbClr val="3333FF"/>
                </a:solidFill>
              </a:rPr>
              <a:t>Easier success of new architecture:</a:t>
            </a:r>
          </a:p>
          <a:p>
            <a:pPr marL="285750" indent="-285750" algn="l">
              <a:buFont typeface="Arial" panose="020B0604020202020204" pitchFamily="34" charset="0"/>
              <a:buChar char="•"/>
            </a:pPr>
            <a:r>
              <a:rPr lang="en-US" altLang="zh-CN" sz="1800" dirty="0" smtClean="0"/>
              <a:t>Virtual elimination of assembly language programming</a:t>
            </a:r>
            <a:endParaRPr lang="en-US" altLang="zh-CN" dirty="0"/>
          </a:p>
          <a:p>
            <a:pPr marL="285750" indent="-285750" algn="l">
              <a:buFont typeface="Arial" panose="020B0604020202020204" pitchFamily="34" charset="0"/>
              <a:buChar char="•"/>
            </a:pPr>
            <a:r>
              <a:rPr lang="en-US" altLang="zh-CN" sz="1800" dirty="0" smtClean="0"/>
              <a:t>Creation of standardized vendor-independent  OS </a:t>
            </a:r>
          </a:p>
        </p:txBody>
      </p:sp>
    </p:spTree>
  </p:cSld>
  <p:clrMapOvr>
    <a:masterClrMapping/>
  </p:clrMapOvr>
  <p:transition spd="slow">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Reading Assignments</a:t>
            </a:r>
            <a:endParaRPr lang="zh-CN" altLang="en-US" dirty="0"/>
          </a:p>
        </p:txBody>
      </p:sp>
      <p:sp>
        <p:nvSpPr>
          <p:cNvPr id="3" name="内容占位符 2"/>
          <p:cNvSpPr>
            <a:spLocks noGrp="1"/>
          </p:cNvSpPr>
          <p:nvPr>
            <p:ph idx="1"/>
          </p:nvPr>
        </p:nvSpPr>
        <p:spPr/>
        <p:txBody>
          <a:bodyPr/>
          <a:lstStyle/>
          <a:p>
            <a:r>
              <a:rPr lang="en-US" altLang="zh-CN" dirty="0" smtClean="0"/>
              <a:t>Chapter 1</a:t>
            </a:r>
            <a:r>
              <a:rPr lang="zh-CN" altLang="en-US" dirty="0" smtClean="0"/>
              <a:t>， </a:t>
            </a:r>
            <a:r>
              <a:rPr lang="en-US" altLang="zh-CN" dirty="0" smtClean="0"/>
              <a:t>Chapter 2.     </a:t>
            </a:r>
          </a:p>
          <a:p>
            <a:endParaRPr lang="en-US" altLang="zh-CN" dirty="0" smtClean="0"/>
          </a:p>
          <a:p>
            <a:endParaRPr lang="en-US" altLang="zh-CN" dirty="0" smtClean="0"/>
          </a:p>
          <a:p>
            <a:r>
              <a:rPr lang="en-US" altLang="zh-CN" dirty="0" err="1" smtClean="0"/>
              <a:t>Homework1</a:t>
            </a:r>
            <a:r>
              <a:rPr lang="en-US" altLang="zh-CN" dirty="0" smtClean="0"/>
              <a:t> for chapter 1 will be loaded on website</a:t>
            </a:r>
          </a:p>
          <a:p>
            <a:pPr>
              <a:buNone/>
            </a:pPr>
            <a:r>
              <a:rPr lang="en-US" altLang="zh-CN" dirty="0" smtClean="0"/>
              <a:t> </a:t>
            </a:r>
          </a:p>
          <a:p>
            <a:endParaRPr lang="zh-CN" altLang="en-US" dirty="0"/>
          </a:p>
        </p:txBody>
      </p:sp>
    </p:spTree>
  </p:cSld>
  <p:clrMapOvr>
    <a:masterClrMapping/>
  </p:clrMapOvr>
  <p:transition spd="slow">
    <p:pull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pPr eaLnBrk="1" hangingPunct="1"/>
            <a:endParaRPr lang="zh-CN" altLang="zh-CN" smtClean="0"/>
          </a:p>
        </p:txBody>
      </p:sp>
      <p:sp>
        <p:nvSpPr>
          <p:cNvPr id="81923" name="Rectangle 3"/>
          <p:cNvSpPr>
            <a:spLocks noGrp="1" noRot="1" noChangeArrowheads="1"/>
          </p:cNvSpPr>
          <p:nvPr>
            <p:ph idx="1"/>
          </p:nvPr>
        </p:nvSpPr>
        <p:spPr/>
        <p:txBody>
          <a:bodyPr/>
          <a:lstStyle/>
          <a:p>
            <a:pPr eaLnBrk="1" hangingPunct="1"/>
            <a:endParaRPr lang="en-US" altLang="zh-CN" smtClean="0"/>
          </a:p>
          <a:p>
            <a:pPr eaLnBrk="1" hangingPunct="1"/>
            <a:endParaRPr lang="en-US" altLang="zh-CN" smtClean="0"/>
          </a:p>
          <a:p>
            <a:pPr eaLnBrk="1" hangingPunct="1"/>
            <a:endParaRPr lang="en-US" altLang="zh-CN" smtClean="0"/>
          </a:p>
          <a:p>
            <a:pPr algn="ctr" eaLnBrk="1" hangingPunct="1"/>
            <a:r>
              <a:rPr lang="en-US" altLang="zh-CN" smtClean="0"/>
              <a:t>End !</a:t>
            </a:r>
          </a:p>
          <a:p>
            <a:pPr algn="ctr" eaLnBrk="1" hangingPunct="1"/>
            <a:r>
              <a:rPr lang="en-US" altLang="zh-CN" smtClean="0"/>
              <a:t>Thank you !</a:t>
            </a:r>
          </a:p>
        </p:txBody>
      </p:sp>
    </p:spTree>
  </p:cSld>
  <p:clrMapOvr>
    <a:masterClrMapping/>
  </p:clrMapOvr>
  <p:transition spd="slow">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Rot="1" noChangeArrowheads="1"/>
          </p:cNvSpPr>
          <p:nvPr>
            <p:ph type="title"/>
          </p:nvPr>
        </p:nvSpPr>
        <p:spPr>
          <a:xfrm>
            <a:off x="1804459" y="89482"/>
            <a:ext cx="10081683" cy="981075"/>
          </a:xfrm>
        </p:spPr>
        <p:txBody>
          <a:bodyPr/>
          <a:lstStyle/>
          <a:p>
            <a:r>
              <a:rPr lang="en-US" altLang="zh-CN" dirty="0" smtClean="0"/>
              <a:t>Evolution </a:t>
            </a:r>
            <a:r>
              <a:rPr lang="en-US" altLang="zh-CN" dirty="0"/>
              <a:t>of computer </a:t>
            </a:r>
            <a:r>
              <a:rPr lang="en-US" altLang="zh-CN" dirty="0" smtClean="0"/>
              <a:t>market</a:t>
            </a:r>
            <a:endParaRPr lang="en-US" altLang="zh-CN" dirty="0" smtClean="0">
              <a:solidFill>
                <a:schemeClr val="bg1"/>
              </a:solidFill>
            </a:endParaRPr>
          </a:p>
        </p:txBody>
      </p:sp>
      <p:grpSp>
        <p:nvGrpSpPr>
          <p:cNvPr id="16388" name="Group 3"/>
          <p:cNvGrpSpPr>
            <a:grpSpLocks/>
          </p:cNvGrpSpPr>
          <p:nvPr/>
        </p:nvGrpSpPr>
        <p:grpSpPr bwMode="auto">
          <a:xfrm>
            <a:off x="2710921" y="1208670"/>
            <a:ext cx="6854826" cy="1268413"/>
            <a:chOff x="517" y="276"/>
            <a:chExt cx="4318" cy="799"/>
          </a:xfrm>
        </p:grpSpPr>
        <p:sp>
          <p:nvSpPr>
            <p:cNvPr id="16533" name="Rectangle 4"/>
            <p:cNvSpPr>
              <a:spLocks noChangeArrowheads="1"/>
            </p:cNvSpPr>
            <p:nvPr/>
          </p:nvSpPr>
          <p:spPr bwMode="auto">
            <a:xfrm>
              <a:off x="2842" y="594"/>
              <a:ext cx="1125"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Mini-</a:t>
              </a:r>
            </a:p>
            <a:p>
              <a:pPr eaLnBrk="0" hangingPunct="0"/>
              <a:r>
                <a:rPr kumimoji="1" lang="en-US" altLang="zh-CN" sz="1800" i="0">
                  <a:latin typeface="Comic Sans MS" pitchFamily="66" charset="0"/>
                </a:rPr>
                <a:t>supercomputer</a:t>
              </a:r>
            </a:p>
          </p:txBody>
        </p:sp>
        <p:grpSp>
          <p:nvGrpSpPr>
            <p:cNvPr id="16534" name="Group 5"/>
            <p:cNvGrpSpPr>
              <a:grpSpLocks/>
            </p:cNvGrpSpPr>
            <p:nvPr/>
          </p:nvGrpSpPr>
          <p:grpSpPr bwMode="auto">
            <a:xfrm>
              <a:off x="2935" y="276"/>
              <a:ext cx="1053" cy="345"/>
              <a:chOff x="2935" y="276"/>
              <a:chExt cx="1053" cy="345"/>
            </a:xfrm>
          </p:grpSpPr>
          <p:sp>
            <p:nvSpPr>
              <p:cNvPr id="17040" name="Freeform 6"/>
              <p:cNvSpPr>
                <a:spLocks/>
              </p:cNvSpPr>
              <p:nvPr/>
            </p:nvSpPr>
            <p:spPr bwMode="auto">
              <a:xfrm>
                <a:off x="3201" y="303"/>
                <a:ext cx="124" cy="93"/>
              </a:xfrm>
              <a:custGeom>
                <a:avLst/>
                <a:gdLst>
                  <a:gd name="T0" fmla="*/ 0 w 124"/>
                  <a:gd name="T1" fmla="*/ 92 h 93"/>
                  <a:gd name="T2" fmla="*/ 5 w 124"/>
                  <a:gd name="T3" fmla="*/ 83 h 93"/>
                  <a:gd name="T4" fmla="*/ 11 w 124"/>
                  <a:gd name="T5" fmla="*/ 73 h 93"/>
                  <a:gd name="T6" fmla="*/ 18 w 124"/>
                  <a:gd name="T7" fmla="*/ 63 h 93"/>
                  <a:gd name="T8" fmla="*/ 25 w 124"/>
                  <a:gd name="T9" fmla="*/ 54 h 93"/>
                  <a:gd name="T10" fmla="*/ 35 w 124"/>
                  <a:gd name="T11" fmla="*/ 44 h 93"/>
                  <a:gd name="T12" fmla="*/ 44 w 124"/>
                  <a:gd name="T13" fmla="*/ 34 h 93"/>
                  <a:gd name="T14" fmla="*/ 52 w 124"/>
                  <a:gd name="T15" fmla="*/ 27 h 93"/>
                  <a:gd name="T16" fmla="*/ 60 w 124"/>
                  <a:gd name="T17" fmla="*/ 20 h 93"/>
                  <a:gd name="T18" fmla="*/ 69 w 124"/>
                  <a:gd name="T19" fmla="*/ 14 h 93"/>
                  <a:gd name="T20" fmla="*/ 79 w 124"/>
                  <a:gd name="T21" fmla="*/ 9 h 93"/>
                  <a:gd name="T22" fmla="*/ 88 w 124"/>
                  <a:gd name="T23" fmla="*/ 5 h 93"/>
                  <a:gd name="T24" fmla="*/ 98 w 124"/>
                  <a:gd name="T25" fmla="*/ 2 h 93"/>
                  <a:gd name="T26" fmla="*/ 109 w 124"/>
                  <a:gd name="T27" fmla="*/ 0 h 93"/>
                  <a:gd name="T28" fmla="*/ 118 w 124"/>
                  <a:gd name="T29" fmla="*/ 0 h 93"/>
                  <a:gd name="T30" fmla="*/ 123 w 124"/>
                  <a:gd name="T31" fmla="*/ 1 h 93"/>
                  <a:gd name="T32" fmla="*/ 117 w 124"/>
                  <a:gd name="T33" fmla="*/ 7 h 93"/>
                  <a:gd name="T34" fmla="*/ 110 w 124"/>
                  <a:gd name="T35" fmla="*/ 15 h 93"/>
                  <a:gd name="T36" fmla="*/ 104 w 124"/>
                  <a:gd name="T37" fmla="*/ 23 h 93"/>
                  <a:gd name="T38" fmla="*/ 97 w 124"/>
                  <a:gd name="T39" fmla="*/ 33 h 93"/>
                  <a:gd name="T40" fmla="*/ 91 w 124"/>
                  <a:gd name="T41" fmla="*/ 42 h 93"/>
                  <a:gd name="T42" fmla="*/ 86 w 124"/>
                  <a:gd name="T43" fmla="*/ 51 h 93"/>
                  <a:gd name="T44" fmla="*/ 83 w 124"/>
                  <a:gd name="T45" fmla="*/ 60 h 93"/>
                  <a:gd name="T46" fmla="*/ 80 w 124"/>
                  <a:gd name="T47" fmla="*/ 73 h 93"/>
                  <a:gd name="T48" fmla="*/ 80 w 124"/>
                  <a:gd name="T49" fmla="*/ 83 h 93"/>
                  <a:gd name="T50" fmla="*/ 80 w 124"/>
                  <a:gd name="T51" fmla="*/ 91 h 93"/>
                  <a:gd name="T52" fmla="*/ 0 w 124"/>
                  <a:gd name="T53" fmla="*/ 92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92"/>
                    </a:moveTo>
                    <a:lnTo>
                      <a:pt x="5" y="83"/>
                    </a:lnTo>
                    <a:lnTo>
                      <a:pt x="11" y="73"/>
                    </a:lnTo>
                    <a:lnTo>
                      <a:pt x="18" y="63"/>
                    </a:lnTo>
                    <a:lnTo>
                      <a:pt x="25" y="54"/>
                    </a:lnTo>
                    <a:lnTo>
                      <a:pt x="35" y="44"/>
                    </a:lnTo>
                    <a:lnTo>
                      <a:pt x="44" y="34"/>
                    </a:lnTo>
                    <a:lnTo>
                      <a:pt x="52" y="27"/>
                    </a:lnTo>
                    <a:lnTo>
                      <a:pt x="60" y="20"/>
                    </a:lnTo>
                    <a:lnTo>
                      <a:pt x="69" y="14"/>
                    </a:lnTo>
                    <a:lnTo>
                      <a:pt x="79" y="9"/>
                    </a:lnTo>
                    <a:lnTo>
                      <a:pt x="88" y="5"/>
                    </a:lnTo>
                    <a:lnTo>
                      <a:pt x="98" y="2"/>
                    </a:lnTo>
                    <a:lnTo>
                      <a:pt x="109" y="0"/>
                    </a:lnTo>
                    <a:lnTo>
                      <a:pt x="118" y="0"/>
                    </a:lnTo>
                    <a:lnTo>
                      <a:pt x="123" y="1"/>
                    </a:lnTo>
                    <a:lnTo>
                      <a:pt x="117" y="7"/>
                    </a:lnTo>
                    <a:lnTo>
                      <a:pt x="110" y="15"/>
                    </a:lnTo>
                    <a:lnTo>
                      <a:pt x="104" y="23"/>
                    </a:lnTo>
                    <a:lnTo>
                      <a:pt x="97" y="33"/>
                    </a:lnTo>
                    <a:lnTo>
                      <a:pt x="91" y="42"/>
                    </a:lnTo>
                    <a:lnTo>
                      <a:pt x="86" y="51"/>
                    </a:lnTo>
                    <a:lnTo>
                      <a:pt x="83" y="60"/>
                    </a:lnTo>
                    <a:lnTo>
                      <a:pt x="80" y="73"/>
                    </a:lnTo>
                    <a:lnTo>
                      <a:pt x="80" y="83"/>
                    </a:lnTo>
                    <a:lnTo>
                      <a:pt x="80" y="91"/>
                    </a:lnTo>
                    <a:lnTo>
                      <a:pt x="0" y="92"/>
                    </a:lnTo>
                  </a:path>
                </a:pathLst>
              </a:custGeom>
              <a:noFill/>
              <a:ln w="12700" cap="rnd">
                <a:solidFill>
                  <a:srgbClr val="000000"/>
                </a:solidFill>
                <a:round/>
                <a:headEnd/>
                <a:tailEnd/>
              </a:ln>
            </p:spPr>
            <p:txBody>
              <a:bodyPr/>
              <a:lstStyle/>
              <a:p>
                <a:endParaRPr lang="zh-CN" altLang="en-US"/>
              </a:p>
            </p:txBody>
          </p:sp>
          <p:sp>
            <p:nvSpPr>
              <p:cNvPr id="17041" name="Freeform 7"/>
              <p:cNvSpPr>
                <a:spLocks/>
              </p:cNvSpPr>
              <p:nvPr/>
            </p:nvSpPr>
            <p:spPr bwMode="auto">
              <a:xfrm>
                <a:off x="2935" y="321"/>
                <a:ext cx="1053" cy="300"/>
              </a:xfrm>
              <a:custGeom>
                <a:avLst/>
                <a:gdLst>
                  <a:gd name="T0" fmla="*/ 11 w 1053"/>
                  <a:gd name="T1" fmla="*/ 121 h 300"/>
                  <a:gd name="T2" fmla="*/ 43 w 1053"/>
                  <a:gd name="T3" fmla="*/ 134 h 300"/>
                  <a:gd name="T4" fmla="*/ 92 w 1053"/>
                  <a:gd name="T5" fmla="*/ 148 h 300"/>
                  <a:gd name="T6" fmla="*/ 143 w 1053"/>
                  <a:gd name="T7" fmla="*/ 159 h 300"/>
                  <a:gd name="T8" fmla="*/ 194 w 1053"/>
                  <a:gd name="T9" fmla="*/ 168 h 300"/>
                  <a:gd name="T10" fmla="*/ 246 w 1053"/>
                  <a:gd name="T11" fmla="*/ 177 h 300"/>
                  <a:gd name="T12" fmla="*/ 289 w 1053"/>
                  <a:gd name="T13" fmla="*/ 186 h 300"/>
                  <a:gd name="T14" fmla="*/ 314 w 1053"/>
                  <a:gd name="T15" fmla="*/ 199 h 300"/>
                  <a:gd name="T16" fmla="*/ 339 w 1053"/>
                  <a:gd name="T17" fmla="*/ 223 h 300"/>
                  <a:gd name="T18" fmla="*/ 375 w 1053"/>
                  <a:gd name="T19" fmla="*/ 258 h 300"/>
                  <a:gd name="T20" fmla="*/ 412 w 1053"/>
                  <a:gd name="T21" fmla="*/ 289 h 300"/>
                  <a:gd name="T22" fmla="*/ 438 w 1053"/>
                  <a:gd name="T23" fmla="*/ 263 h 300"/>
                  <a:gd name="T24" fmla="*/ 453 w 1053"/>
                  <a:gd name="T25" fmla="*/ 211 h 300"/>
                  <a:gd name="T26" fmla="*/ 462 w 1053"/>
                  <a:gd name="T27" fmla="*/ 190 h 300"/>
                  <a:gd name="T28" fmla="*/ 523 w 1053"/>
                  <a:gd name="T29" fmla="*/ 180 h 300"/>
                  <a:gd name="T30" fmla="*/ 584 w 1053"/>
                  <a:gd name="T31" fmla="*/ 169 h 300"/>
                  <a:gd name="T32" fmla="*/ 630 w 1053"/>
                  <a:gd name="T33" fmla="*/ 169 h 300"/>
                  <a:gd name="T34" fmla="*/ 679 w 1053"/>
                  <a:gd name="T35" fmla="*/ 178 h 300"/>
                  <a:gd name="T36" fmla="*/ 717 w 1053"/>
                  <a:gd name="T37" fmla="*/ 153 h 300"/>
                  <a:gd name="T38" fmla="*/ 754 w 1053"/>
                  <a:gd name="T39" fmla="*/ 143 h 300"/>
                  <a:gd name="T40" fmla="*/ 800 w 1053"/>
                  <a:gd name="T41" fmla="*/ 143 h 300"/>
                  <a:gd name="T42" fmla="*/ 849 w 1053"/>
                  <a:gd name="T43" fmla="*/ 161 h 300"/>
                  <a:gd name="T44" fmla="*/ 904 w 1053"/>
                  <a:gd name="T45" fmla="*/ 205 h 300"/>
                  <a:gd name="T46" fmla="*/ 968 w 1053"/>
                  <a:gd name="T47" fmla="*/ 256 h 300"/>
                  <a:gd name="T48" fmla="*/ 1032 w 1053"/>
                  <a:gd name="T49" fmla="*/ 277 h 300"/>
                  <a:gd name="T50" fmla="*/ 1034 w 1053"/>
                  <a:gd name="T51" fmla="*/ 260 h 300"/>
                  <a:gd name="T52" fmla="*/ 1004 w 1053"/>
                  <a:gd name="T53" fmla="*/ 223 h 300"/>
                  <a:gd name="T54" fmla="*/ 968 w 1053"/>
                  <a:gd name="T55" fmla="*/ 187 h 300"/>
                  <a:gd name="T56" fmla="*/ 945 w 1053"/>
                  <a:gd name="T57" fmla="*/ 151 h 300"/>
                  <a:gd name="T58" fmla="*/ 945 w 1053"/>
                  <a:gd name="T59" fmla="*/ 114 h 300"/>
                  <a:gd name="T60" fmla="*/ 970 w 1053"/>
                  <a:gd name="T61" fmla="*/ 75 h 300"/>
                  <a:gd name="T62" fmla="*/ 1002 w 1053"/>
                  <a:gd name="T63" fmla="*/ 47 h 300"/>
                  <a:gd name="T64" fmla="*/ 1031 w 1053"/>
                  <a:gd name="T65" fmla="*/ 23 h 300"/>
                  <a:gd name="T66" fmla="*/ 1032 w 1053"/>
                  <a:gd name="T67" fmla="*/ 12 h 300"/>
                  <a:gd name="T68" fmla="*/ 992 w 1053"/>
                  <a:gd name="T69" fmla="*/ 13 h 300"/>
                  <a:gd name="T70" fmla="*/ 957 w 1053"/>
                  <a:gd name="T71" fmla="*/ 21 h 300"/>
                  <a:gd name="T72" fmla="*/ 923 w 1053"/>
                  <a:gd name="T73" fmla="*/ 38 h 300"/>
                  <a:gd name="T74" fmla="*/ 868 w 1053"/>
                  <a:gd name="T75" fmla="*/ 72 h 300"/>
                  <a:gd name="T76" fmla="*/ 800 w 1053"/>
                  <a:gd name="T77" fmla="*/ 77 h 300"/>
                  <a:gd name="T78" fmla="*/ 718 w 1053"/>
                  <a:gd name="T79" fmla="*/ 68 h 300"/>
                  <a:gd name="T80" fmla="*/ 666 w 1053"/>
                  <a:gd name="T81" fmla="*/ 48 h 300"/>
                  <a:gd name="T82" fmla="*/ 649 w 1053"/>
                  <a:gd name="T83" fmla="*/ 25 h 300"/>
                  <a:gd name="T84" fmla="*/ 576 w 1053"/>
                  <a:gd name="T85" fmla="*/ 27 h 300"/>
                  <a:gd name="T86" fmla="*/ 514 w 1053"/>
                  <a:gd name="T87" fmla="*/ 8 h 300"/>
                  <a:gd name="T88" fmla="*/ 285 w 1053"/>
                  <a:gd name="T89" fmla="*/ 0 h 300"/>
                  <a:gd name="T90" fmla="*/ 153 w 1053"/>
                  <a:gd name="T91" fmla="*/ 13 h 300"/>
                  <a:gd name="T92" fmla="*/ 38 w 1053"/>
                  <a:gd name="T93" fmla="*/ 51 h 300"/>
                  <a:gd name="T94" fmla="*/ 38 w 1053"/>
                  <a:gd name="T95" fmla="*/ 70 h 300"/>
                  <a:gd name="T96" fmla="*/ 12 w 1053"/>
                  <a:gd name="T97" fmla="*/ 93 h 300"/>
                  <a:gd name="T98" fmla="*/ 2 w 1053"/>
                  <a:gd name="T99" fmla="*/ 109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14"/>
                    </a:moveTo>
                    <a:lnTo>
                      <a:pt x="4" y="117"/>
                    </a:lnTo>
                    <a:lnTo>
                      <a:pt x="11" y="121"/>
                    </a:lnTo>
                    <a:lnTo>
                      <a:pt x="24" y="126"/>
                    </a:lnTo>
                    <a:lnTo>
                      <a:pt x="33" y="130"/>
                    </a:lnTo>
                    <a:lnTo>
                      <a:pt x="43" y="134"/>
                    </a:lnTo>
                    <a:lnTo>
                      <a:pt x="60" y="139"/>
                    </a:lnTo>
                    <a:lnTo>
                      <a:pt x="76" y="144"/>
                    </a:lnTo>
                    <a:lnTo>
                      <a:pt x="92" y="148"/>
                    </a:lnTo>
                    <a:lnTo>
                      <a:pt x="108" y="152"/>
                    </a:lnTo>
                    <a:lnTo>
                      <a:pt x="125" y="155"/>
                    </a:lnTo>
                    <a:lnTo>
                      <a:pt x="143" y="159"/>
                    </a:lnTo>
                    <a:lnTo>
                      <a:pt x="162" y="162"/>
                    </a:lnTo>
                    <a:lnTo>
                      <a:pt x="178" y="165"/>
                    </a:lnTo>
                    <a:lnTo>
                      <a:pt x="194" y="168"/>
                    </a:lnTo>
                    <a:lnTo>
                      <a:pt x="209" y="171"/>
                    </a:lnTo>
                    <a:lnTo>
                      <a:pt x="229" y="175"/>
                    </a:lnTo>
                    <a:lnTo>
                      <a:pt x="246" y="177"/>
                    </a:lnTo>
                    <a:lnTo>
                      <a:pt x="263" y="180"/>
                    </a:lnTo>
                    <a:lnTo>
                      <a:pt x="277" y="182"/>
                    </a:lnTo>
                    <a:lnTo>
                      <a:pt x="289" y="186"/>
                    </a:lnTo>
                    <a:lnTo>
                      <a:pt x="300" y="190"/>
                    </a:lnTo>
                    <a:lnTo>
                      <a:pt x="307" y="194"/>
                    </a:lnTo>
                    <a:lnTo>
                      <a:pt x="314" y="199"/>
                    </a:lnTo>
                    <a:lnTo>
                      <a:pt x="321" y="206"/>
                    </a:lnTo>
                    <a:lnTo>
                      <a:pt x="329" y="214"/>
                    </a:lnTo>
                    <a:lnTo>
                      <a:pt x="339" y="223"/>
                    </a:lnTo>
                    <a:lnTo>
                      <a:pt x="350" y="235"/>
                    </a:lnTo>
                    <a:lnTo>
                      <a:pt x="362" y="246"/>
                    </a:lnTo>
                    <a:lnTo>
                      <a:pt x="375" y="258"/>
                    </a:lnTo>
                    <a:lnTo>
                      <a:pt x="386" y="269"/>
                    </a:lnTo>
                    <a:lnTo>
                      <a:pt x="399" y="278"/>
                    </a:lnTo>
                    <a:lnTo>
                      <a:pt x="412" y="289"/>
                    </a:lnTo>
                    <a:lnTo>
                      <a:pt x="427" y="299"/>
                    </a:lnTo>
                    <a:lnTo>
                      <a:pt x="432" y="280"/>
                    </a:lnTo>
                    <a:lnTo>
                      <a:pt x="438" y="263"/>
                    </a:lnTo>
                    <a:lnTo>
                      <a:pt x="444" y="245"/>
                    </a:lnTo>
                    <a:lnTo>
                      <a:pt x="450" y="226"/>
                    </a:lnTo>
                    <a:lnTo>
                      <a:pt x="453" y="211"/>
                    </a:lnTo>
                    <a:lnTo>
                      <a:pt x="452" y="201"/>
                    </a:lnTo>
                    <a:lnTo>
                      <a:pt x="446" y="192"/>
                    </a:lnTo>
                    <a:lnTo>
                      <a:pt x="462" y="190"/>
                    </a:lnTo>
                    <a:lnTo>
                      <a:pt x="479" y="187"/>
                    </a:lnTo>
                    <a:lnTo>
                      <a:pt x="500" y="183"/>
                    </a:lnTo>
                    <a:lnTo>
                      <a:pt x="523" y="180"/>
                    </a:lnTo>
                    <a:lnTo>
                      <a:pt x="546" y="175"/>
                    </a:lnTo>
                    <a:lnTo>
                      <a:pt x="565" y="172"/>
                    </a:lnTo>
                    <a:lnTo>
                      <a:pt x="584" y="169"/>
                    </a:lnTo>
                    <a:lnTo>
                      <a:pt x="602" y="167"/>
                    </a:lnTo>
                    <a:lnTo>
                      <a:pt x="618" y="165"/>
                    </a:lnTo>
                    <a:lnTo>
                      <a:pt x="630" y="169"/>
                    </a:lnTo>
                    <a:lnTo>
                      <a:pt x="642" y="175"/>
                    </a:lnTo>
                    <a:lnTo>
                      <a:pt x="653" y="182"/>
                    </a:lnTo>
                    <a:lnTo>
                      <a:pt x="679" y="178"/>
                    </a:lnTo>
                    <a:lnTo>
                      <a:pt x="707" y="172"/>
                    </a:lnTo>
                    <a:lnTo>
                      <a:pt x="731" y="167"/>
                    </a:lnTo>
                    <a:lnTo>
                      <a:pt x="717" y="153"/>
                    </a:lnTo>
                    <a:lnTo>
                      <a:pt x="726" y="150"/>
                    </a:lnTo>
                    <a:lnTo>
                      <a:pt x="739" y="146"/>
                    </a:lnTo>
                    <a:lnTo>
                      <a:pt x="754" y="143"/>
                    </a:lnTo>
                    <a:lnTo>
                      <a:pt x="770" y="140"/>
                    </a:lnTo>
                    <a:lnTo>
                      <a:pt x="784" y="142"/>
                    </a:lnTo>
                    <a:lnTo>
                      <a:pt x="800" y="143"/>
                    </a:lnTo>
                    <a:lnTo>
                      <a:pt x="817" y="147"/>
                    </a:lnTo>
                    <a:lnTo>
                      <a:pt x="834" y="152"/>
                    </a:lnTo>
                    <a:lnTo>
                      <a:pt x="849" y="161"/>
                    </a:lnTo>
                    <a:lnTo>
                      <a:pt x="870" y="175"/>
                    </a:lnTo>
                    <a:lnTo>
                      <a:pt x="885" y="187"/>
                    </a:lnTo>
                    <a:lnTo>
                      <a:pt x="904" y="205"/>
                    </a:lnTo>
                    <a:lnTo>
                      <a:pt x="924" y="226"/>
                    </a:lnTo>
                    <a:lnTo>
                      <a:pt x="948" y="243"/>
                    </a:lnTo>
                    <a:lnTo>
                      <a:pt x="968" y="256"/>
                    </a:lnTo>
                    <a:lnTo>
                      <a:pt x="988" y="267"/>
                    </a:lnTo>
                    <a:lnTo>
                      <a:pt x="1008" y="274"/>
                    </a:lnTo>
                    <a:lnTo>
                      <a:pt x="1032" y="277"/>
                    </a:lnTo>
                    <a:lnTo>
                      <a:pt x="1052" y="276"/>
                    </a:lnTo>
                    <a:lnTo>
                      <a:pt x="1042" y="267"/>
                    </a:lnTo>
                    <a:lnTo>
                      <a:pt x="1034" y="260"/>
                    </a:lnTo>
                    <a:lnTo>
                      <a:pt x="1031" y="253"/>
                    </a:lnTo>
                    <a:lnTo>
                      <a:pt x="1015" y="233"/>
                    </a:lnTo>
                    <a:lnTo>
                      <a:pt x="1004" y="223"/>
                    </a:lnTo>
                    <a:lnTo>
                      <a:pt x="990" y="212"/>
                    </a:lnTo>
                    <a:lnTo>
                      <a:pt x="978" y="199"/>
                    </a:lnTo>
                    <a:lnTo>
                      <a:pt x="968" y="187"/>
                    </a:lnTo>
                    <a:lnTo>
                      <a:pt x="959" y="175"/>
                    </a:lnTo>
                    <a:lnTo>
                      <a:pt x="951" y="162"/>
                    </a:lnTo>
                    <a:lnTo>
                      <a:pt x="945" y="151"/>
                    </a:lnTo>
                    <a:lnTo>
                      <a:pt x="941" y="140"/>
                    </a:lnTo>
                    <a:lnTo>
                      <a:pt x="940" y="127"/>
                    </a:lnTo>
                    <a:lnTo>
                      <a:pt x="945" y="114"/>
                    </a:lnTo>
                    <a:lnTo>
                      <a:pt x="951" y="99"/>
                    </a:lnTo>
                    <a:lnTo>
                      <a:pt x="960" y="87"/>
                    </a:lnTo>
                    <a:lnTo>
                      <a:pt x="970" y="75"/>
                    </a:lnTo>
                    <a:lnTo>
                      <a:pt x="980" y="66"/>
                    </a:lnTo>
                    <a:lnTo>
                      <a:pt x="991" y="57"/>
                    </a:lnTo>
                    <a:lnTo>
                      <a:pt x="1002" y="47"/>
                    </a:lnTo>
                    <a:lnTo>
                      <a:pt x="1015" y="36"/>
                    </a:lnTo>
                    <a:lnTo>
                      <a:pt x="1023" y="29"/>
                    </a:lnTo>
                    <a:lnTo>
                      <a:pt x="1031" y="23"/>
                    </a:lnTo>
                    <a:lnTo>
                      <a:pt x="1039" y="18"/>
                    </a:lnTo>
                    <a:lnTo>
                      <a:pt x="1044" y="12"/>
                    </a:lnTo>
                    <a:lnTo>
                      <a:pt x="1032" y="12"/>
                    </a:lnTo>
                    <a:lnTo>
                      <a:pt x="1017" y="12"/>
                    </a:lnTo>
                    <a:lnTo>
                      <a:pt x="1004" y="11"/>
                    </a:lnTo>
                    <a:lnTo>
                      <a:pt x="992" y="13"/>
                    </a:lnTo>
                    <a:lnTo>
                      <a:pt x="978" y="14"/>
                    </a:lnTo>
                    <a:lnTo>
                      <a:pt x="967" y="18"/>
                    </a:lnTo>
                    <a:lnTo>
                      <a:pt x="957" y="21"/>
                    </a:lnTo>
                    <a:lnTo>
                      <a:pt x="946" y="26"/>
                    </a:lnTo>
                    <a:lnTo>
                      <a:pt x="934" y="32"/>
                    </a:lnTo>
                    <a:lnTo>
                      <a:pt x="923" y="38"/>
                    </a:lnTo>
                    <a:lnTo>
                      <a:pt x="903" y="52"/>
                    </a:lnTo>
                    <a:lnTo>
                      <a:pt x="888" y="61"/>
                    </a:lnTo>
                    <a:lnTo>
                      <a:pt x="868" y="72"/>
                    </a:lnTo>
                    <a:lnTo>
                      <a:pt x="848" y="74"/>
                    </a:lnTo>
                    <a:lnTo>
                      <a:pt x="828" y="74"/>
                    </a:lnTo>
                    <a:lnTo>
                      <a:pt x="800" y="77"/>
                    </a:lnTo>
                    <a:lnTo>
                      <a:pt x="775" y="74"/>
                    </a:lnTo>
                    <a:lnTo>
                      <a:pt x="747" y="73"/>
                    </a:lnTo>
                    <a:lnTo>
                      <a:pt x="718" y="68"/>
                    </a:lnTo>
                    <a:lnTo>
                      <a:pt x="688" y="61"/>
                    </a:lnTo>
                    <a:lnTo>
                      <a:pt x="670" y="54"/>
                    </a:lnTo>
                    <a:lnTo>
                      <a:pt x="666" y="48"/>
                    </a:lnTo>
                    <a:lnTo>
                      <a:pt x="670" y="42"/>
                    </a:lnTo>
                    <a:lnTo>
                      <a:pt x="684" y="33"/>
                    </a:lnTo>
                    <a:lnTo>
                      <a:pt x="649" y="25"/>
                    </a:lnTo>
                    <a:lnTo>
                      <a:pt x="600" y="12"/>
                    </a:lnTo>
                    <a:lnTo>
                      <a:pt x="589" y="21"/>
                    </a:lnTo>
                    <a:lnTo>
                      <a:pt x="576" y="27"/>
                    </a:lnTo>
                    <a:lnTo>
                      <a:pt x="562" y="30"/>
                    </a:lnTo>
                    <a:lnTo>
                      <a:pt x="542" y="31"/>
                    </a:lnTo>
                    <a:lnTo>
                      <a:pt x="514" y="8"/>
                    </a:lnTo>
                    <a:lnTo>
                      <a:pt x="491" y="25"/>
                    </a:lnTo>
                    <a:lnTo>
                      <a:pt x="319" y="2"/>
                    </a:lnTo>
                    <a:lnTo>
                      <a:pt x="285" y="0"/>
                    </a:lnTo>
                    <a:lnTo>
                      <a:pt x="253" y="3"/>
                    </a:lnTo>
                    <a:lnTo>
                      <a:pt x="220" y="5"/>
                    </a:lnTo>
                    <a:lnTo>
                      <a:pt x="153" y="13"/>
                    </a:lnTo>
                    <a:lnTo>
                      <a:pt x="93" y="28"/>
                    </a:lnTo>
                    <a:lnTo>
                      <a:pt x="60" y="39"/>
                    </a:lnTo>
                    <a:lnTo>
                      <a:pt x="38" y="51"/>
                    </a:lnTo>
                    <a:lnTo>
                      <a:pt x="62" y="55"/>
                    </a:lnTo>
                    <a:lnTo>
                      <a:pt x="47" y="64"/>
                    </a:lnTo>
                    <a:lnTo>
                      <a:pt x="38" y="70"/>
                    </a:lnTo>
                    <a:lnTo>
                      <a:pt x="21" y="84"/>
                    </a:lnTo>
                    <a:lnTo>
                      <a:pt x="17" y="87"/>
                    </a:lnTo>
                    <a:lnTo>
                      <a:pt x="12" y="93"/>
                    </a:lnTo>
                    <a:lnTo>
                      <a:pt x="9" y="97"/>
                    </a:lnTo>
                    <a:lnTo>
                      <a:pt x="6" y="104"/>
                    </a:lnTo>
                    <a:lnTo>
                      <a:pt x="2" y="109"/>
                    </a:lnTo>
                    <a:lnTo>
                      <a:pt x="0" y="114"/>
                    </a:lnTo>
                  </a:path>
                </a:pathLst>
              </a:custGeom>
              <a:noFill/>
              <a:ln w="12700" cap="rnd">
                <a:solidFill>
                  <a:srgbClr val="000000"/>
                </a:solidFill>
                <a:round/>
                <a:headEnd/>
                <a:tailEnd/>
              </a:ln>
            </p:spPr>
            <p:txBody>
              <a:bodyPr/>
              <a:lstStyle/>
              <a:p>
                <a:endParaRPr lang="zh-CN" altLang="en-US"/>
              </a:p>
            </p:txBody>
          </p:sp>
          <p:grpSp>
            <p:nvGrpSpPr>
              <p:cNvPr id="17042" name="Group 8"/>
              <p:cNvGrpSpPr>
                <a:grpSpLocks/>
              </p:cNvGrpSpPr>
              <p:nvPr/>
            </p:nvGrpSpPr>
            <p:grpSpPr bwMode="auto">
              <a:xfrm>
                <a:off x="3028" y="410"/>
                <a:ext cx="17" cy="15"/>
                <a:chOff x="3028" y="410"/>
                <a:chExt cx="17" cy="15"/>
              </a:xfrm>
            </p:grpSpPr>
            <p:sp>
              <p:nvSpPr>
                <p:cNvPr id="17053" name="Oval 9"/>
                <p:cNvSpPr>
                  <a:spLocks noChangeArrowheads="1"/>
                </p:cNvSpPr>
                <p:nvPr/>
              </p:nvSpPr>
              <p:spPr bwMode="auto">
                <a:xfrm>
                  <a:off x="3028" y="410"/>
                  <a:ext cx="16" cy="15"/>
                </a:xfrm>
                <a:prstGeom prst="ellipse">
                  <a:avLst/>
                </a:prstGeom>
                <a:noFill/>
                <a:ln w="12700">
                  <a:solidFill>
                    <a:srgbClr val="000000"/>
                  </a:solidFill>
                  <a:round/>
                  <a:headEnd/>
                  <a:tailEnd/>
                </a:ln>
              </p:spPr>
              <p:txBody>
                <a:bodyPr wrap="none" anchor="ctr"/>
                <a:lstStyle/>
                <a:p>
                  <a:endParaRPr lang="zh-CN" altLang="en-US"/>
                </a:p>
              </p:txBody>
            </p:sp>
            <p:sp>
              <p:nvSpPr>
                <p:cNvPr id="17054" name="Arc 10"/>
                <p:cNvSpPr>
                  <a:spLocks/>
                </p:cNvSpPr>
                <p:nvPr/>
              </p:nvSpPr>
              <p:spPr bwMode="auto">
                <a:xfrm>
                  <a:off x="3031" y="411"/>
                  <a:ext cx="14" cy="14"/>
                </a:xfrm>
                <a:custGeom>
                  <a:avLst/>
                  <a:gdLst>
                    <a:gd name="T0" fmla="*/ 0 w 43200"/>
                    <a:gd name="T1" fmla="*/ 0 h 42092"/>
                    <a:gd name="T2" fmla="*/ 0 w 43200"/>
                    <a:gd name="T3" fmla="*/ 0 h 42092"/>
                    <a:gd name="T4" fmla="*/ 0 w 43200"/>
                    <a:gd name="T5" fmla="*/ 0 h 42092"/>
                    <a:gd name="T6" fmla="*/ 0 60000 65536"/>
                    <a:gd name="T7" fmla="*/ 0 60000 65536"/>
                    <a:gd name="T8" fmla="*/ 0 60000 65536"/>
                    <a:gd name="T9" fmla="*/ 0 w 43200"/>
                    <a:gd name="T10" fmla="*/ 0 h 42092"/>
                    <a:gd name="T11" fmla="*/ 43200 w 43200"/>
                    <a:gd name="T12" fmla="*/ 42092 h 42092"/>
                  </a:gdLst>
                  <a:ahLst/>
                  <a:cxnLst>
                    <a:cxn ang="T6">
                      <a:pos x="T0" y="T1"/>
                    </a:cxn>
                    <a:cxn ang="T7">
                      <a:pos x="T2" y="T3"/>
                    </a:cxn>
                    <a:cxn ang="T8">
                      <a:pos x="T4" y="T5"/>
                    </a:cxn>
                  </a:cxnLst>
                  <a:rect l="T9" t="T10" r="T11" b="T12"/>
                  <a:pathLst>
                    <a:path w="43200" h="42092" fill="none"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path>
                    <a:path w="43200" h="42092" stroke="0"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lnTo>
                        <a:pt x="21600" y="21600"/>
                      </a:lnTo>
                      <a:close/>
                    </a:path>
                  </a:pathLst>
                </a:custGeom>
                <a:noFill/>
                <a:ln w="127000" cap="rnd">
                  <a:noFill/>
                  <a:round/>
                  <a:headEnd/>
                  <a:tailEnd/>
                </a:ln>
              </p:spPr>
              <p:txBody>
                <a:bodyPr wrap="none" anchor="ctr"/>
                <a:lstStyle/>
                <a:p>
                  <a:endParaRPr lang="zh-CN" altLang="en-US"/>
                </a:p>
              </p:txBody>
            </p:sp>
          </p:grpSp>
          <p:grpSp>
            <p:nvGrpSpPr>
              <p:cNvPr id="17043" name="Group 11"/>
              <p:cNvGrpSpPr>
                <a:grpSpLocks/>
              </p:cNvGrpSpPr>
              <p:nvPr/>
            </p:nvGrpSpPr>
            <p:grpSpPr bwMode="auto">
              <a:xfrm>
                <a:off x="3089" y="359"/>
                <a:ext cx="64" cy="44"/>
                <a:chOff x="3089" y="359"/>
                <a:chExt cx="64" cy="44"/>
              </a:xfrm>
            </p:grpSpPr>
            <p:sp>
              <p:nvSpPr>
                <p:cNvPr id="17048" name="Arc 12"/>
                <p:cNvSpPr>
                  <a:spLocks/>
                </p:cNvSpPr>
                <p:nvPr/>
              </p:nvSpPr>
              <p:spPr bwMode="auto">
                <a:xfrm>
                  <a:off x="3103"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49" name="Arc 13"/>
                <p:cNvSpPr>
                  <a:spLocks/>
                </p:cNvSpPr>
                <p:nvPr/>
              </p:nvSpPr>
              <p:spPr bwMode="auto">
                <a:xfrm>
                  <a:off x="3089"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0" name="Arc 14"/>
                <p:cNvSpPr>
                  <a:spLocks/>
                </p:cNvSpPr>
                <p:nvPr/>
              </p:nvSpPr>
              <p:spPr bwMode="auto">
                <a:xfrm>
                  <a:off x="3117"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1" name="Arc 15"/>
                <p:cNvSpPr>
                  <a:spLocks/>
                </p:cNvSpPr>
                <p:nvPr/>
              </p:nvSpPr>
              <p:spPr bwMode="auto">
                <a:xfrm>
                  <a:off x="3131"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2" name="Arc 16"/>
                <p:cNvSpPr>
                  <a:spLocks/>
                </p:cNvSpPr>
                <p:nvPr/>
              </p:nvSpPr>
              <p:spPr bwMode="auto">
                <a:xfrm>
                  <a:off x="3148" y="359"/>
                  <a:ext cx="5" cy="44"/>
                </a:xfrm>
                <a:custGeom>
                  <a:avLst/>
                  <a:gdLst>
                    <a:gd name="T0" fmla="*/ 0 w 26286"/>
                    <a:gd name="T1" fmla="*/ 0 h 43200"/>
                    <a:gd name="T2" fmla="*/ 0 w 26286"/>
                    <a:gd name="T3" fmla="*/ 0 h 43200"/>
                    <a:gd name="T4" fmla="*/ 0 w 26286"/>
                    <a:gd name="T5" fmla="*/ 0 h 43200"/>
                    <a:gd name="T6" fmla="*/ 0 60000 65536"/>
                    <a:gd name="T7" fmla="*/ 0 60000 65536"/>
                    <a:gd name="T8" fmla="*/ 0 60000 65536"/>
                    <a:gd name="T9" fmla="*/ 0 w 26286"/>
                    <a:gd name="T10" fmla="*/ 0 h 43200"/>
                    <a:gd name="T11" fmla="*/ 26286 w 26286"/>
                    <a:gd name="T12" fmla="*/ 43200 h 43200"/>
                  </a:gdLst>
                  <a:ahLst/>
                  <a:cxnLst>
                    <a:cxn ang="T6">
                      <a:pos x="T0" y="T1"/>
                    </a:cxn>
                    <a:cxn ang="T7">
                      <a:pos x="T2" y="T3"/>
                    </a:cxn>
                    <a:cxn ang="T8">
                      <a:pos x="T4" y="T5"/>
                    </a:cxn>
                  </a:cxnLst>
                  <a:rect l="T9" t="T10" r="T11" b="T12"/>
                  <a:pathLst>
                    <a:path w="26286" h="43200" fill="none"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path>
                    <a:path w="26286" h="43200" stroke="0"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lnTo>
                        <a:pt x="4686" y="21600"/>
                      </a:lnTo>
                      <a:close/>
                    </a:path>
                  </a:pathLst>
                </a:custGeom>
                <a:noFill/>
                <a:ln w="12700" cap="rnd">
                  <a:solidFill>
                    <a:srgbClr val="000000"/>
                  </a:solidFill>
                  <a:round/>
                  <a:headEnd/>
                  <a:tailEnd/>
                </a:ln>
              </p:spPr>
              <p:txBody>
                <a:bodyPr wrap="none" anchor="ctr"/>
                <a:lstStyle/>
                <a:p>
                  <a:endParaRPr lang="zh-CN" altLang="en-US"/>
                </a:p>
              </p:txBody>
            </p:sp>
          </p:grpSp>
          <p:sp>
            <p:nvSpPr>
              <p:cNvPr id="17044" name="Freeform 17"/>
              <p:cNvSpPr>
                <a:spLocks/>
              </p:cNvSpPr>
              <p:nvPr/>
            </p:nvSpPr>
            <p:spPr bwMode="auto">
              <a:xfrm>
                <a:off x="2938" y="421"/>
                <a:ext cx="1040" cy="197"/>
              </a:xfrm>
              <a:custGeom>
                <a:avLst/>
                <a:gdLst>
                  <a:gd name="T0" fmla="*/ 22 w 1040"/>
                  <a:gd name="T1" fmla="*/ 31 h 197"/>
                  <a:gd name="T2" fmla="*/ 70 w 1040"/>
                  <a:gd name="T3" fmla="*/ 46 h 197"/>
                  <a:gd name="T4" fmla="*/ 139 w 1040"/>
                  <a:gd name="T5" fmla="*/ 61 h 197"/>
                  <a:gd name="T6" fmla="*/ 208 w 1040"/>
                  <a:gd name="T7" fmla="*/ 74 h 197"/>
                  <a:gd name="T8" fmla="*/ 275 w 1040"/>
                  <a:gd name="T9" fmla="*/ 86 h 197"/>
                  <a:gd name="T10" fmla="*/ 313 w 1040"/>
                  <a:gd name="T11" fmla="*/ 102 h 197"/>
                  <a:gd name="T12" fmla="*/ 347 w 1040"/>
                  <a:gd name="T13" fmla="*/ 135 h 197"/>
                  <a:gd name="T14" fmla="*/ 397 w 1040"/>
                  <a:gd name="T15" fmla="*/ 178 h 197"/>
                  <a:gd name="T16" fmla="*/ 432 w 1040"/>
                  <a:gd name="T17" fmla="*/ 161 h 197"/>
                  <a:gd name="T18" fmla="*/ 447 w 1040"/>
                  <a:gd name="T19" fmla="*/ 111 h 197"/>
                  <a:gd name="T20" fmla="*/ 473 w 1040"/>
                  <a:gd name="T21" fmla="*/ 89 h 197"/>
                  <a:gd name="T22" fmla="*/ 559 w 1040"/>
                  <a:gd name="T23" fmla="*/ 74 h 197"/>
                  <a:gd name="T24" fmla="*/ 623 w 1040"/>
                  <a:gd name="T25" fmla="*/ 72 h 197"/>
                  <a:gd name="T26" fmla="*/ 701 w 1040"/>
                  <a:gd name="T27" fmla="*/ 74 h 197"/>
                  <a:gd name="T28" fmla="*/ 731 w 1040"/>
                  <a:gd name="T29" fmla="*/ 50 h 197"/>
                  <a:gd name="T30" fmla="*/ 793 w 1040"/>
                  <a:gd name="T31" fmla="*/ 47 h 197"/>
                  <a:gd name="T32" fmla="*/ 862 w 1040"/>
                  <a:gd name="T33" fmla="*/ 78 h 197"/>
                  <a:gd name="T34" fmla="*/ 917 w 1040"/>
                  <a:gd name="T35" fmla="*/ 127 h 197"/>
                  <a:gd name="T36" fmla="*/ 961 w 1040"/>
                  <a:gd name="T37" fmla="*/ 157 h 197"/>
                  <a:gd name="T38" fmla="*/ 998 w 1040"/>
                  <a:gd name="T39" fmla="*/ 173 h 197"/>
                  <a:gd name="T40" fmla="*/ 1032 w 1040"/>
                  <a:gd name="T41" fmla="*/ 169 h 197"/>
                  <a:gd name="T42" fmla="*/ 1005 w 1040"/>
                  <a:gd name="T43" fmla="*/ 135 h 197"/>
                  <a:gd name="T44" fmla="*/ 970 w 1040"/>
                  <a:gd name="T45" fmla="*/ 105 h 197"/>
                  <a:gd name="T46" fmla="*/ 950 w 1040"/>
                  <a:gd name="T47" fmla="*/ 79 h 197"/>
                  <a:gd name="T48" fmla="*/ 935 w 1040"/>
                  <a:gd name="T49" fmla="*/ 57 h 197"/>
                  <a:gd name="T50" fmla="*/ 930 w 1040"/>
                  <a:gd name="T51" fmla="*/ 32 h 197"/>
                  <a:gd name="T52" fmla="*/ 901 w 1040"/>
                  <a:gd name="T53" fmla="*/ 37 h 197"/>
                  <a:gd name="T54" fmla="*/ 874 w 1040"/>
                  <a:gd name="T55" fmla="*/ 29 h 197"/>
                  <a:gd name="T56" fmla="*/ 843 w 1040"/>
                  <a:gd name="T57" fmla="*/ 32 h 197"/>
                  <a:gd name="T58" fmla="*/ 809 w 1040"/>
                  <a:gd name="T59" fmla="*/ 30 h 197"/>
                  <a:gd name="T60" fmla="*/ 774 w 1040"/>
                  <a:gd name="T61" fmla="*/ 33 h 197"/>
                  <a:gd name="T62" fmla="*/ 734 w 1040"/>
                  <a:gd name="T63" fmla="*/ 32 h 197"/>
                  <a:gd name="T64" fmla="*/ 693 w 1040"/>
                  <a:gd name="T65" fmla="*/ 25 h 197"/>
                  <a:gd name="T66" fmla="*/ 654 w 1040"/>
                  <a:gd name="T67" fmla="*/ 24 h 197"/>
                  <a:gd name="T68" fmla="*/ 615 w 1040"/>
                  <a:gd name="T69" fmla="*/ 23 h 197"/>
                  <a:gd name="T70" fmla="*/ 579 w 1040"/>
                  <a:gd name="T71" fmla="*/ 19 h 197"/>
                  <a:gd name="T72" fmla="*/ 540 w 1040"/>
                  <a:gd name="T73" fmla="*/ 11 h 197"/>
                  <a:gd name="T74" fmla="*/ 494 w 1040"/>
                  <a:gd name="T75" fmla="*/ 12 h 197"/>
                  <a:gd name="T76" fmla="*/ 455 w 1040"/>
                  <a:gd name="T77" fmla="*/ 9 h 197"/>
                  <a:gd name="T78" fmla="*/ 415 w 1040"/>
                  <a:gd name="T79" fmla="*/ 15 h 197"/>
                  <a:gd name="T80" fmla="*/ 377 w 1040"/>
                  <a:gd name="T81" fmla="*/ 12 h 197"/>
                  <a:gd name="T82" fmla="*/ 345 w 1040"/>
                  <a:gd name="T83" fmla="*/ 15 h 197"/>
                  <a:gd name="T84" fmla="*/ 307 w 1040"/>
                  <a:gd name="T85" fmla="*/ 12 h 197"/>
                  <a:gd name="T86" fmla="*/ 266 w 1040"/>
                  <a:gd name="T87" fmla="*/ 9 h 197"/>
                  <a:gd name="T88" fmla="*/ 213 w 1040"/>
                  <a:gd name="T89" fmla="*/ 0 h 197"/>
                  <a:gd name="T90" fmla="*/ 152 w 1040"/>
                  <a:gd name="T91" fmla="*/ 0 h 197"/>
                  <a:gd name="T92" fmla="*/ 101 w 1040"/>
                  <a:gd name="T93" fmla="*/ 8 h 197"/>
                  <a:gd name="T94" fmla="*/ 55 w 1040"/>
                  <a:gd name="T95" fmla="*/ 6 h 197"/>
                  <a:gd name="T96" fmla="*/ 10 w 1040"/>
                  <a:gd name="T97" fmla="*/ 15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20"/>
                    </a:moveTo>
                    <a:lnTo>
                      <a:pt x="6" y="24"/>
                    </a:lnTo>
                    <a:lnTo>
                      <a:pt x="13" y="27"/>
                    </a:lnTo>
                    <a:lnTo>
                      <a:pt x="22" y="31"/>
                    </a:lnTo>
                    <a:lnTo>
                      <a:pt x="31" y="34"/>
                    </a:lnTo>
                    <a:lnTo>
                      <a:pt x="42" y="37"/>
                    </a:lnTo>
                    <a:lnTo>
                      <a:pt x="58" y="42"/>
                    </a:lnTo>
                    <a:lnTo>
                      <a:pt x="70" y="46"/>
                    </a:lnTo>
                    <a:lnTo>
                      <a:pt x="86" y="51"/>
                    </a:lnTo>
                    <a:lnTo>
                      <a:pt x="104" y="55"/>
                    </a:lnTo>
                    <a:lnTo>
                      <a:pt x="121" y="59"/>
                    </a:lnTo>
                    <a:lnTo>
                      <a:pt x="139" y="61"/>
                    </a:lnTo>
                    <a:lnTo>
                      <a:pt x="157" y="64"/>
                    </a:lnTo>
                    <a:lnTo>
                      <a:pt x="175" y="67"/>
                    </a:lnTo>
                    <a:lnTo>
                      <a:pt x="191" y="70"/>
                    </a:lnTo>
                    <a:lnTo>
                      <a:pt x="208" y="74"/>
                    </a:lnTo>
                    <a:lnTo>
                      <a:pt x="222" y="76"/>
                    </a:lnTo>
                    <a:lnTo>
                      <a:pt x="242" y="80"/>
                    </a:lnTo>
                    <a:lnTo>
                      <a:pt x="259" y="83"/>
                    </a:lnTo>
                    <a:lnTo>
                      <a:pt x="275" y="86"/>
                    </a:lnTo>
                    <a:lnTo>
                      <a:pt x="286" y="88"/>
                    </a:lnTo>
                    <a:lnTo>
                      <a:pt x="297" y="92"/>
                    </a:lnTo>
                    <a:lnTo>
                      <a:pt x="307" y="97"/>
                    </a:lnTo>
                    <a:lnTo>
                      <a:pt x="313" y="102"/>
                    </a:lnTo>
                    <a:lnTo>
                      <a:pt x="320" y="109"/>
                    </a:lnTo>
                    <a:lnTo>
                      <a:pt x="326" y="115"/>
                    </a:lnTo>
                    <a:lnTo>
                      <a:pt x="336" y="126"/>
                    </a:lnTo>
                    <a:lnTo>
                      <a:pt x="347" y="135"/>
                    </a:lnTo>
                    <a:lnTo>
                      <a:pt x="358" y="146"/>
                    </a:lnTo>
                    <a:lnTo>
                      <a:pt x="370" y="157"/>
                    </a:lnTo>
                    <a:lnTo>
                      <a:pt x="382" y="168"/>
                    </a:lnTo>
                    <a:lnTo>
                      <a:pt x="397" y="178"/>
                    </a:lnTo>
                    <a:lnTo>
                      <a:pt x="410" y="188"/>
                    </a:lnTo>
                    <a:lnTo>
                      <a:pt x="422" y="196"/>
                    </a:lnTo>
                    <a:lnTo>
                      <a:pt x="426" y="180"/>
                    </a:lnTo>
                    <a:lnTo>
                      <a:pt x="432" y="161"/>
                    </a:lnTo>
                    <a:lnTo>
                      <a:pt x="438" y="144"/>
                    </a:lnTo>
                    <a:lnTo>
                      <a:pt x="444" y="128"/>
                    </a:lnTo>
                    <a:lnTo>
                      <a:pt x="445" y="119"/>
                    </a:lnTo>
                    <a:lnTo>
                      <a:pt x="447" y="111"/>
                    </a:lnTo>
                    <a:lnTo>
                      <a:pt x="445" y="104"/>
                    </a:lnTo>
                    <a:lnTo>
                      <a:pt x="439" y="95"/>
                    </a:lnTo>
                    <a:lnTo>
                      <a:pt x="456" y="91"/>
                    </a:lnTo>
                    <a:lnTo>
                      <a:pt x="473" y="89"/>
                    </a:lnTo>
                    <a:lnTo>
                      <a:pt x="494" y="86"/>
                    </a:lnTo>
                    <a:lnTo>
                      <a:pt x="517" y="82"/>
                    </a:lnTo>
                    <a:lnTo>
                      <a:pt x="541" y="77"/>
                    </a:lnTo>
                    <a:lnTo>
                      <a:pt x="559" y="74"/>
                    </a:lnTo>
                    <a:lnTo>
                      <a:pt x="578" y="72"/>
                    </a:lnTo>
                    <a:lnTo>
                      <a:pt x="596" y="69"/>
                    </a:lnTo>
                    <a:lnTo>
                      <a:pt x="611" y="68"/>
                    </a:lnTo>
                    <a:lnTo>
                      <a:pt x="623" y="72"/>
                    </a:lnTo>
                    <a:lnTo>
                      <a:pt x="635" y="77"/>
                    </a:lnTo>
                    <a:lnTo>
                      <a:pt x="646" y="85"/>
                    </a:lnTo>
                    <a:lnTo>
                      <a:pt x="672" y="81"/>
                    </a:lnTo>
                    <a:lnTo>
                      <a:pt x="701" y="74"/>
                    </a:lnTo>
                    <a:lnTo>
                      <a:pt x="721" y="70"/>
                    </a:lnTo>
                    <a:lnTo>
                      <a:pt x="708" y="58"/>
                    </a:lnTo>
                    <a:lnTo>
                      <a:pt x="718" y="54"/>
                    </a:lnTo>
                    <a:lnTo>
                      <a:pt x="731" y="50"/>
                    </a:lnTo>
                    <a:lnTo>
                      <a:pt x="746" y="46"/>
                    </a:lnTo>
                    <a:lnTo>
                      <a:pt x="762" y="44"/>
                    </a:lnTo>
                    <a:lnTo>
                      <a:pt x="777" y="46"/>
                    </a:lnTo>
                    <a:lnTo>
                      <a:pt x="793" y="47"/>
                    </a:lnTo>
                    <a:lnTo>
                      <a:pt x="809" y="50"/>
                    </a:lnTo>
                    <a:lnTo>
                      <a:pt x="826" y="55"/>
                    </a:lnTo>
                    <a:lnTo>
                      <a:pt x="843" y="64"/>
                    </a:lnTo>
                    <a:lnTo>
                      <a:pt x="862" y="78"/>
                    </a:lnTo>
                    <a:lnTo>
                      <a:pt x="877" y="90"/>
                    </a:lnTo>
                    <a:lnTo>
                      <a:pt x="896" y="107"/>
                    </a:lnTo>
                    <a:lnTo>
                      <a:pt x="903" y="114"/>
                    </a:lnTo>
                    <a:lnTo>
                      <a:pt x="917" y="127"/>
                    </a:lnTo>
                    <a:lnTo>
                      <a:pt x="928" y="135"/>
                    </a:lnTo>
                    <a:lnTo>
                      <a:pt x="939" y="143"/>
                    </a:lnTo>
                    <a:lnTo>
                      <a:pt x="950" y="150"/>
                    </a:lnTo>
                    <a:lnTo>
                      <a:pt x="961" y="157"/>
                    </a:lnTo>
                    <a:lnTo>
                      <a:pt x="971" y="161"/>
                    </a:lnTo>
                    <a:lnTo>
                      <a:pt x="980" y="166"/>
                    </a:lnTo>
                    <a:lnTo>
                      <a:pt x="989" y="169"/>
                    </a:lnTo>
                    <a:lnTo>
                      <a:pt x="998" y="173"/>
                    </a:lnTo>
                    <a:lnTo>
                      <a:pt x="1009" y="174"/>
                    </a:lnTo>
                    <a:lnTo>
                      <a:pt x="1021" y="175"/>
                    </a:lnTo>
                    <a:lnTo>
                      <a:pt x="1039" y="175"/>
                    </a:lnTo>
                    <a:lnTo>
                      <a:pt x="1032" y="169"/>
                    </a:lnTo>
                    <a:lnTo>
                      <a:pt x="1024" y="160"/>
                    </a:lnTo>
                    <a:lnTo>
                      <a:pt x="1019" y="154"/>
                    </a:lnTo>
                    <a:lnTo>
                      <a:pt x="1012" y="144"/>
                    </a:lnTo>
                    <a:lnTo>
                      <a:pt x="1005" y="135"/>
                    </a:lnTo>
                    <a:lnTo>
                      <a:pt x="995" y="126"/>
                    </a:lnTo>
                    <a:lnTo>
                      <a:pt x="982" y="117"/>
                    </a:lnTo>
                    <a:lnTo>
                      <a:pt x="975" y="111"/>
                    </a:lnTo>
                    <a:lnTo>
                      <a:pt x="970" y="105"/>
                    </a:lnTo>
                    <a:lnTo>
                      <a:pt x="964" y="97"/>
                    </a:lnTo>
                    <a:lnTo>
                      <a:pt x="959" y="92"/>
                    </a:lnTo>
                    <a:lnTo>
                      <a:pt x="954" y="86"/>
                    </a:lnTo>
                    <a:lnTo>
                      <a:pt x="950" y="79"/>
                    </a:lnTo>
                    <a:lnTo>
                      <a:pt x="946" y="73"/>
                    </a:lnTo>
                    <a:lnTo>
                      <a:pt x="942" y="67"/>
                    </a:lnTo>
                    <a:lnTo>
                      <a:pt x="938" y="61"/>
                    </a:lnTo>
                    <a:lnTo>
                      <a:pt x="935" y="57"/>
                    </a:lnTo>
                    <a:lnTo>
                      <a:pt x="933" y="50"/>
                    </a:lnTo>
                    <a:lnTo>
                      <a:pt x="931" y="44"/>
                    </a:lnTo>
                    <a:lnTo>
                      <a:pt x="931" y="38"/>
                    </a:lnTo>
                    <a:lnTo>
                      <a:pt x="930" y="32"/>
                    </a:lnTo>
                    <a:lnTo>
                      <a:pt x="924" y="36"/>
                    </a:lnTo>
                    <a:lnTo>
                      <a:pt x="915" y="37"/>
                    </a:lnTo>
                    <a:lnTo>
                      <a:pt x="908" y="37"/>
                    </a:lnTo>
                    <a:lnTo>
                      <a:pt x="901" y="37"/>
                    </a:lnTo>
                    <a:lnTo>
                      <a:pt x="893" y="35"/>
                    </a:lnTo>
                    <a:lnTo>
                      <a:pt x="887" y="32"/>
                    </a:lnTo>
                    <a:lnTo>
                      <a:pt x="881" y="31"/>
                    </a:lnTo>
                    <a:lnTo>
                      <a:pt x="874" y="29"/>
                    </a:lnTo>
                    <a:lnTo>
                      <a:pt x="867" y="28"/>
                    </a:lnTo>
                    <a:lnTo>
                      <a:pt x="857" y="29"/>
                    </a:lnTo>
                    <a:lnTo>
                      <a:pt x="849" y="30"/>
                    </a:lnTo>
                    <a:lnTo>
                      <a:pt x="843" y="32"/>
                    </a:lnTo>
                    <a:lnTo>
                      <a:pt x="836" y="34"/>
                    </a:lnTo>
                    <a:lnTo>
                      <a:pt x="829" y="33"/>
                    </a:lnTo>
                    <a:lnTo>
                      <a:pt x="818" y="32"/>
                    </a:lnTo>
                    <a:lnTo>
                      <a:pt x="809" y="30"/>
                    </a:lnTo>
                    <a:lnTo>
                      <a:pt x="802" y="31"/>
                    </a:lnTo>
                    <a:lnTo>
                      <a:pt x="793" y="32"/>
                    </a:lnTo>
                    <a:lnTo>
                      <a:pt x="783" y="33"/>
                    </a:lnTo>
                    <a:lnTo>
                      <a:pt x="774" y="33"/>
                    </a:lnTo>
                    <a:lnTo>
                      <a:pt x="766" y="32"/>
                    </a:lnTo>
                    <a:lnTo>
                      <a:pt x="753" y="30"/>
                    </a:lnTo>
                    <a:lnTo>
                      <a:pt x="745" y="30"/>
                    </a:lnTo>
                    <a:lnTo>
                      <a:pt x="734" y="32"/>
                    </a:lnTo>
                    <a:lnTo>
                      <a:pt x="725" y="32"/>
                    </a:lnTo>
                    <a:lnTo>
                      <a:pt x="714" y="30"/>
                    </a:lnTo>
                    <a:lnTo>
                      <a:pt x="706" y="27"/>
                    </a:lnTo>
                    <a:lnTo>
                      <a:pt x="693" y="25"/>
                    </a:lnTo>
                    <a:lnTo>
                      <a:pt x="684" y="24"/>
                    </a:lnTo>
                    <a:lnTo>
                      <a:pt x="673" y="23"/>
                    </a:lnTo>
                    <a:lnTo>
                      <a:pt x="664" y="22"/>
                    </a:lnTo>
                    <a:lnTo>
                      <a:pt x="654" y="24"/>
                    </a:lnTo>
                    <a:lnTo>
                      <a:pt x="643" y="27"/>
                    </a:lnTo>
                    <a:lnTo>
                      <a:pt x="632" y="24"/>
                    </a:lnTo>
                    <a:lnTo>
                      <a:pt x="624" y="24"/>
                    </a:lnTo>
                    <a:lnTo>
                      <a:pt x="615" y="23"/>
                    </a:lnTo>
                    <a:lnTo>
                      <a:pt x="606" y="24"/>
                    </a:lnTo>
                    <a:lnTo>
                      <a:pt x="597" y="24"/>
                    </a:lnTo>
                    <a:lnTo>
                      <a:pt x="587" y="23"/>
                    </a:lnTo>
                    <a:lnTo>
                      <a:pt x="579" y="19"/>
                    </a:lnTo>
                    <a:lnTo>
                      <a:pt x="571" y="17"/>
                    </a:lnTo>
                    <a:lnTo>
                      <a:pt x="561" y="14"/>
                    </a:lnTo>
                    <a:lnTo>
                      <a:pt x="551" y="12"/>
                    </a:lnTo>
                    <a:lnTo>
                      <a:pt x="540" y="11"/>
                    </a:lnTo>
                    <a:lnTo>
                      <a:pt x="530" y="10"/>
                    </a:lnTo>
                    <a:lnTo>
                      <a:pt x="516" y="12"/>
                    </a:lnTo>
                    <a:lnTo>
                      <a:pt x="503" y="12"/>
                    </a:lnTo>
                    <a:lnTo>
                      <a:pt x="494" y="12"/>
                    </a:lnTo>
                    <a:lnTo>
                      <a:pt x="482" y="10"/>
                    </a:lnTo>
                    <a:lnTo>
                      <a:pt x="473" y="10"/>
                    </a:lnTo>
                    <a:lnTo>
                      <a:pt x="463" y="9"/>
                    </a:lnTo>
                    <a:lnTo>
                      <a:pt x="455" y="9"/>
                    </a:lnTo>
                    <a:lnTo>
                      <a:pt x="442" y="10"/>
                    </a:lnTo>
                    <a:lnTo>
                      <a:pt x="431" y="12"/>
                    </a:lnTo>
                    <a:lnTo>
                      <a:pt x="424" y="15"/>
                    </a:lnTo>
                    <a:lnTo>
                      <a:pt x="415" y="15"/>
                    </a:lnTo>
                    <a:lnTo>
                      <a:pt x="406" y="15"/>
                    </a:lnTo>
                    <a:lnTo>
                      <a:pt x="397" y="14"/>
                    </a:lnTo>
                    <a:lnTo>
                      <a:pt x="386" y="12"/>
                    </a:lnTo>
                    <a:lnTo>
                      <a:pt x="377" y="12"/>
                    </a:lnTo>
                    <a:lnTo>
                      <a:pt x="369" y="12"/>
                    </a:lnTo>
                    <a:lnTo>
                      <a:pt x="363" y="13"/>
                    </a:lnTo>
                    <a:lnTo>
                      <a:pt x="354" y="15"/>
                    </a:lnTo>
                    <a:lnTo>
                      <a:pt x="345" y="15"/>
                    </a:lnTo>
                    <a:lnTo>
                      <a:pt x="336" y="15"/>
                    </a:lnTo>
                    <a:lnTo>
                      <a:pt x="328" y="14"/>
                    </a:lnTo>
                    <a:lnTo>
                      <a:pt x="319" y="13"/>
                    </a:lnTo>
                    <a:lnTo>
                      <a:pt x="307" y="12"/>
                    </a:lnTo>
                    <a:lnTo>
                      <a:pt x="296" y="12"/>
                    </a:lnTo>
                    <a:lnTo>
                      <a:pt x="286" y="12"/>
                    </a:lnTo>
                    <a:lnTo>
                      <a:pt x="276" y="11"/>
                    </a:lnTo>
                    <a:lnTo>
                      <a:pt x="266" y="9"/>
                    </a:lnTo>
                    <a:lnTo>
                      <a:pt x="255" y="6"/>
                    </a:lnTo>
                    <a:lnTo>
                      <a:pt x="245" y="4"/>
                    </a:lnTo>
                    <a:lnTo>
                      <a:pt x="230" y="1"/>
                    </a:lnTo>
                    <a:lnTo>
                      <a:pt x="213" y="0"/>
                    </a:lnTo>
                    <a:lnTo>
                      <a:pt x="196" y="0"/>
                    </a:lnTo>
                    <a:lnTo>
                      <a:pt x="181" y="1"/>
                    </a:lnTo>
                    <a:lnTo>
                      <a:pt x="162" y="0"/>
                    </a:lnTo>
                    <a:lnTo>
                      <a:pt x="152" y="0"/>
                    </a:lnTo>
                    <a:lnTo>
                      <a:pt x="142" y="2"/>
                    </a:lnTo>
                    <a:lnTo>
                      <a:pt x="132" y="0"/>
                    </a:lnTo>
                    <a:lnTo>
                      <a:pt x="120" y="1"/>
                    </a:lnTo>
                    <a:lnTo>
                      <a:pt x="101" y="8"/>
                    </a:lnTo>
                    <a:lnTo>
                      <a:pt x="89" y="7"/>
                    </a:lnTo>
                    <a:lnTo>
                      <a:pt x="77" y="6"/>
                    </a:lnTo>
                    <a:lnTo>
                      <a:pt x="65" y="6"/>
                    </a:lnTo>
                    <a:lnTo>
                      <a:pt x="55" y="6"/>
                    </a:lnTo>
                    <a:lnTo>
                      <a:pt x="43" y="7"/>
                    </a:lnTo>
                    <a:lnTo>
                      <a:pt x="31" y="9"/>
                    </a:lnTo>
                    <a:lnTo>
                      <a:pt x="20" y="12"/>
                    </a:lnTo>
                    <a:lnTo>
                      <a:pt x="10" y="15"/>
                    </a:lnTo>
                    <a:lnTo>
                      <a:pt x="0" y="17"/>
                    </a:lnTo>
                    <a:lnTo>
                      <a:pt x="0" y="20"/>
                    </a:lnTo>
                  </a:path>
                </a:pathLst>
              </a:custGeom>
              <a:noFill/>
              <a:ln w="12700" cap="rnd">
                <a:noFill/>
                <a:round/>
                <a:headEnd/>
                <a:tailEnd/>
              </a:ln>
            </p:spPr>
            <p:txBody>
              <a:bodyPr/>
              <a:lstStyle/>
              <a:p>
                <a:endParaRPr lang="zh-CN" altLang="en-US"/>
              </a:p>
            </p:txBody>
          </p:sp>
          <p:grpSp>
            <p:nvGrpSpPr>
              <p:cNvPr id="17045" name="Group 18"/>
              <p:cNvGrpSpPr>
                <a:grpSpLocks/>
              </p:cNvGrpSpPr>
              <p:nvPr/>
            </p:nvGrpSpPr>
            <p:grpSpPr bwMode="auto">
              <a:xfrm>
                <a:off x="3147" y="276"/>
                <a:ext cx="151" cy="95"/>
                <a:chOff x="3147" y="276"/>
                <a:chExt cx="151" cy="95"/>
              </a:xfrm>
            </p:grpSpPr>
            <p:sp>
              <p:nvSpPr>
                <p:cNvPr id="17046" name="Freeform 19"/>
                <p:cNvSpPr>
                  <a:spLocks/>
                </p:cNvSpPr>
                <p:nvPr/>
              </p:nvSpPr>
              <p:spPr bwMode="auto">
                <a:xfrm>
                  <a:off x="3147" y="276"/>
                  <a:ext cx="151" cy="92"/>
                </a:xfrm>
                <a:custGeom>
                  <a:avLst/>
                  <a:gdLst>
                    <a:gd name="T0" fmla="*/ 140 w 151"/>
                    <a:gd name="T1" fmla="*/ 9 h 92"/>
                    <a:gd name="T2" fmla="*/ 132 w 151"/>
                    <a:gd name="T3" fmla="*/ 17 h 92"/>
                    <a:gd name="T4" fmla="*/ 127 w 151"/>
                    <a:gd name="T5" fmla="*/ 22 h 92"/>
                    <a:gd name="T6" fmla="*/ 123 w 151"/>
                    <a:gd name="T7" fmla="*/ 27 h 92"/>
                    <a:gd name="T8" fmla="*/ 118 w 151"/>
                    <a:gd name="T9" fmla="*/ 32 h 92"/>
                    <a:gd name="T10" fmla="*/ 114 w 151"/>
                    <a:gd name="T11" fmla="*/ 37 h 92"/>
                    <a:gd name="T12" fmla="*/ 111 w 151"/>
                    <a:gd name="T13" fmla="*/ 42 h 92"/>
                    <a:gd name="T14" fmla="*/ 107 w 151"/>
                    <a:gd name="T15" fmla="*/ 48 h 92"/>
                    <a:gd name="T16" fmla="*/ 104 w 151"/>
                    <a:gd name="T17" fmla="*/ 54 h 92"/>
                    <a:gd name="T18" fmla="*/ 101 w 151"/>
                    <a:gd name="T19" fmla="*/ 61 h 92"/>
                    <a:gd name="T20" fmla="*/ 99 w 151"/>
                    <a:gd name="T21" fmla="*/ 68 h 92"/>
                    <a:gd name="T22" fmla="*/ 97 w 151"/>
                    <a:gd name="T23" fmla="*/ 75 h 92"/>
                    <a:gd name="T24" fmla="*/ 97 w 151"/>
                    <a:gd name="T25" fmla="*/ 82 h 92"/>
                    <a:gd name="T26" fmla="*/ 97 w 151"/>
                    <a:gd name="T27" fmla="*/ 91 h 92"/>
                    <a:gd name="T28" fmla="*/ 0 w 151"/>
                    <a:gd name="T29" fmla="*/ 90 h 92"/>
                    <a:gd name="T30" fmla="*/ 3 w 151"/>
                    <a:gd name="T31" fmla="*/ 85 h 92"/>
                    <a:gd name="T32" fmla="*/ 8 w 151"/>
                    <a:gd name="T33" fmla="*/ 78 h 92"/>
                    <a:gd name="T34" fmla="*/ 13 w 151"/>
                    <a:gd name="T35" fmla="*/ 71 h 92"/>
                    <a:gd name="T36" fmla="*/ 18 w 151"/>
                    <a:gd name="T37" fmla="*/ 65 h 92"/>
                    <a:gd name="T38" fmla="*/ 25 w 151"/>
                    <a:gd name="T39" fmla="*/ 58 h 92"/>
                    <a:gd name="T40" fmla="*/ 32 w 151"/>
                    <a:gd name="T41" fmla="*/ 51 h 92"/>
                    <a:gd name="T42" fmla="*/ 39 w 151"/>
                    <a:gd name="T43" fmla="*/ 45 h 92"/>
                    <a:gd name="T44" fmla="*/ 47 w 151"/>
                    <a:gd name="T45" fmla="*/ 39 h 92"/>
                    <a:gd name="T46" fmla="*/ 56 w 151"/>
                    <a:gd name="T47" fmla="*/ 32 h 92"/>
                    <a:gd name="T48" fmla="*/ 66 w 151"/>
                    <a:gd name="T49" fmla="*/ 24 h 92"/>
                    <a:gd name="T50" fmla="*/ 75 w 151"/>
                    <a:gd name="T51" fmla="*/ 19 h 92"/>
                    <a:gd name="T52" fmla="*/ 83 w 151"/>
                    <a:gd name="T53" fmla="*/ 15 h 92"/>
                    <a:gd name="T54" fmla="*/ 91 w 151"/>
                    <a:gd name="T55" fmla="*/ 12 h 92"/>
                    <a:gd name="T56" fmla="*/ 99 w 151"/>
                    <a:gd name="T57" fmla="*/ 9 h 92"/>
                    <a:gd name="T58" fmla="*/ 107 w 151"/>
                    <a:gd name="T59" fmla="*/ 6 h 92"/>
                    <a:gd name="T60" fmla="*/ 117 w 151"/>
                    <a:gd name="T61" fmla="*/ 4 h 92"/>
                    <a:gd name="T62" fmla="*/ 127 w 151"/>
                    <a:gd name="T63" fmla="*/ 2 h 92"/>
                    <a:gd name="T64" fmla="*/ 135 w 151"/>
                    <a:gd name="T65" fmla="*/ 1 h 92"/>
                    <a:gd name="T66" fmla="*/ 143 w 151"/>
                    <a:gd name="T67" fmla="*/ 0 h 92"/>
                    <a:gd name="T68" fmla="*/ 150 w 151"/>
                    <a:gd name="T69" fmla="*/ 0 h 92"/>
                    <a:gd name="T70" fmla="*/ 140 w 151"/>
                    <a:gd name="T71" fmla="*/ 9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9"/>
                      </a:moveTo>
                      <a:lnTo>
                        <a:pt x="132" y="17"/>
                      </a:lnTo>
                      <a:lnTo>
                        <a:pt x="127" y="22"/>
                      </a:lnTo>
                      <a:lnTo>
                        <a:pt x="123" y="27"/>
                      </a:lnTo>
                      <a:lnTo>
                        <a:pt x="118" y="32"/>
                      </a:lnTo>
                      <a:lnTo>
                        <a:pt x="114" y="37"/>
                      </a:lnTo>
                      <a:lnTo>
                        <a:pt x="111" y="42"/>
                      </a:lnTo>
                      <a:lnTo>
                        <a:pt x="107" y="48"/>
                      </a:lnTo>
                      <a:lnTo>
                        <a:pt x="104" y="54"/>
                      </a:lnTo>
                      <a:lnTo>
                        <a:pt x="101" y="61"/>
                      </a:lnTo>
                      <a:lnTo>
                        <a:pt x="99" y="68"/>
                      </a:lnTo>
                      <a:lnTo>
                        <a:pt x="97" y="75"/>
                      </a:lnTo>
                      <a:lnTo>
                        <a:pt x="97" y="82"/>
                      </a:lnTo>
                      <a:lnTo>
                        <a:pt x="97" y="91"/>
                      </a:lnTo>
                      <a:lnTo>
                        <a:pt x="0" y="90"/>
                      </a:lnTo>
                      <a:lnTo>
                        <a:pt x="3" y="85"/>
                      </a:lnTo>
                      <a:lnTo>
                        <a:pt x="8" y="78"/>
                      </a:lnTo>
                      <a:lnTo>
                        <a:pt x="13" y="71"/>
                      </a:lnTo>
                      <a:lnTo>
                        <a:pt x="18" y="65"/>
                      </a:lnTo>
                      <a:lnTo>
                        <a:pt x="25" y="58"/>
                      </a:lnTo>
                      <a:lnTo>
                        <a:pt x="32" y="51"/>
                      </a:lnTo>
                      <a:lnTo>
                        <a:pt x="39" y="45"/>
                      </a:lnTo>
                      <a:lnTo>
                        <a:pt x="47" y="39"/>
                      </a:lnTo>
                      <a:lnTo>
                        <a:pt x="56" y="32"/>
                      </a:lnTo>
                      <a:lnTo>
                        <a:pt x="66" y="24"/>
                      </a:lnTo>
                      <a:lnTo>
                        <a:pt x="75" y="19"/>
                      </a:lnTo>
                      <a:lnTo>
                        <a:pt x="83" y="15"/>
                      </a:lnTo>
                      <a:lnTo>
                        <a:pt x="91" y="12"/>
                      </a:lnTo>
                      <a:lnTo>
                        <a:pt x="99" y="9"/>
                      </a:lnTo>
                      <a:lnTo>
                        <a:pt x="107" y="6"/>
                      </a:lnTo>
                      <a:lnTo>
                        <a:pt x="117" y="4"/>
                      </a:lnTo>
                      <a:lnTo>
                        <a:pt x="127" y="2"/>
                      </a:lnTo>
                      <a:lnTo>
                        <a:pt x="135" y="1"/>
                      </a:lnTo>
                      <a:lnTo>
                        <a:pt x="143" y="0"/>
                      </a:lnTo>
                      <a:lnTo>
                        <a:pt x="150" y="0"/>
                      </a:lnTo>
                      <a:lnTo>
                        <a:pt x="140" y="9"/>
                      </a:lnTo>
                    </a:path>
                  </a:pathLst>
                </a:custGeom>
                <a:noFill/>
                <a:ln w="12700" cap="rnd">
                  <a:solidFill>
                    <a:srgbClr val="000000"/>
                  </a:solidFill>
                  <a:round/>
                  <a:headEnd/>
                  <a:tailEnd/>
                </a:ln>
              </p:spPr>
              <p:txBody>
                <a:bodyPr/>
                <a:lstStyle/>
                <a:p>
                  <a:endParaRPr lang="zh-CN" altLang="en-US"/>
                </a:p>
              </p:txBody>
            </p:sp>
            <p:sp>
              <p:nvSpPr>
                <p:cNvPr id="17047" name="Freeform 20"/>
                <p:cNvSpPr>
                  <a:spLocks/>
                </p:cNvSpPr>
                <p:nvPr/>
              </p:nvSpPr>
              <p:spPr bwMode="auto">
                <a:xfrm>
                  <a:off x="3150" y="36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noFill/>
                <a:ln w="12700" cap="rnd">
                  <a:noFill/>
                  <a:round/>
                  <a:headEnd/>
                  <a:tailEnd/>
                </a:ln>
              </p:spPr>
              <p:txBody>
                <a:bodyPr/>
                <a:lstStyle/>
                <a:p>
                  <a:endParaRPr lang="zh-CN" altLang="en-US"/>
                </a:p>
              </p:txBody>
            </p:sp>
          </p:grpSp>
        </p:grpSp>
        <p:sp>
          <p:nvSpPr>
            <p:cNvPr id="16535" name="Rectangle 21"/>
            <p:cNvSpPr>
              <a:spLocks noChangeArrowheads="1"/>
            </p:cNvSpPr>
            <p:nvPr/>
          </p:nvSpPr>
          <p:spPr bwMode="auto">
            <a:xfrm>
              <a:off x="611" y="846"/>
              <a:ext cx="2116" cy="229"/>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a:latin typeface="Comic Sans MS" pitchFamily="66" charset="0"/>
                </a:rPr>
                <a:t>Massively Parallel Processors</a:t>
              </a:r>
            </a:p>
          </p:txBody>
        </p:sp>
        <p:sp>
          <p:nvSpPr>
            <p:cNvPr id="16536" name="Rectangle 22"/>
            <p:cNvSpPr>
              <a:spLocks noChangeArrowheads="1"/>
            </p:cNvSpPr>
            <p:nvPr/>
          </p:nvSpPr>
          <p:spPr bwMode="auto">
            <a:xfrm>
              <a:off x="4084" y="594"/>
              <a:ext cx="751"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Mini-</a:t>
              </a:r>
            </a:p>
            <a:p>
              <a:pPr eaLnBrk="0" hangingPunct="0"/>
              <a:r>
                <a:rPr kumimoji="1" lang="en-US" altLang="zh-CN" sz="1800" i="0">
                  <a:latin typeface="Comic Sans MS" pitchFamily="66" charset="0"/>
                </a:rPr>
                <a:t>computer</a:t>
              </a:r>
            </a:p>
          </p:txBody>
        </p:sp>
        <p:grpSp>
          <p:nvGrpSpPr>
            <p:cNvPr id="16537" name="Group 23"/>
            <p:cNvGrpSpPr>
              <a:grpSpLocks/>
            </p:cNvGrpSpPr>
            <p:nvPr/>
          </p:nvGrpSpPr>
          <p:grpSpPr bwMode="auto">
            <a:xfrm>
              <a:off x="4070" y="333"/>
              <a:ext cx="710" cy="239"/>
              <a:chOff x="4070" y="333"/>
              <a:chExt cx="710" cy="239"/>
            </a:xfrm>
          </p:grpSpPr>
          <p:sp>
            <p:nvSpPr>
              <p:cNvPr id="17025" name="Freeform 24"/>
              <p:cNvSpPr>
                <a:spLocks/>
              </p:cNvSpPr>
              <p:nvPr/>
            </p:nvSpPr>
            <p:spPr bwMode="auto">
              <a:xfrm>
                <a:off x="4250" y="352"/>
                <a:ext cx="84" cy="64"/>
              </a:xfrm>
              <a:custGeom>
                <a:avLst/>
                <a:gdLst>
                  <a:gd name="T0" fmla="*/ 0 w 84"/>
                  <a:gd name="T1" fmla="*/ 63 h 64"/>
                  <a:gd name="T2" fmla="*/ 3 w 84"/>
                  <a:gd name="T3" fmla="*/ 57 h 64"/>
                  <a:gd name="T4" fmla="*/ 7 w 84"/>
                  <a:gd name="T5" fmla="*/ 50 h 64"/>
                  <a:gd name="T6" fmla="*/ 12 w 84"/>
                  <a:gd name="T7" fmla="*/ 44 h 64"/>
                  <a:gd name="T8" fmla="*/ 17 w 84"/>
                  <a:gd name="T9" fmla="*/ 38 h 64"/>
                  <a:gd name="T10" fmla="*/ 23 w 84"/>
                  <a:gd name="T11" fmla="*/ 31 h 64"/>
                  <a:gd name="T12" fmla="*/ 29 w 84"/>
                  <a:gd name="T13" fmla="*/ 24 h 64"/>
                  <a:gd name="T14" fmla="*/ 35 w 84"/>
                  <a:gd name="T15" fmla="*/ 19 h 64"/>
                  <a:gd name="T16" fmla="*/ 40 w 84"/>
                  <a:gd name="T17" fmla="*/ 14 h 64"/>
                  <a:gd name="T18" fmla="*/ 46 w 84"/>
                  <a:gd name="T19" fmla="*/ 10 h 64"/>
                  <a:gd name="T20" fmla="*/ 53 w 84"/>
                  <a:gd name="T21" fmla="*/ 7 h 64"/>
                  <a:gd name="T22" fmla="*/ 59 w 84"/>
                  <a:gd name="T23" fmla="*/ 4 h 64"/>
                  <a:gd name="T24" fmla="*/ 66 w 84"/>
                  <a:gd name="T25" fmla="*/ 1 h 64"/>
                  <a:gd name="T26" fmla="*/ 73 w 84"/>
                  <a:gd name="T27" fmla="*/ 0 h 64"/>
                  <a:gd name="T28" fmla="*/ 79 w 84"/>
                  <a:gd name="T29" fmla="*/ 0 h 64"/>
                  <a:gd name="T30" fmla="*/ 83 w 84"/>
                  <a:gd name="T31" fmla="*/ 1 h 64"/>
                  <a:gd name="T32" fmla="*/ 79 w 84"/>
                  <a:gd name="T33" fmla="*/ 5 h 64"/>
                  <a:gd name="T34" fmla="*/ 74 w 84"/>
                  <a:gd name="T35" fmla="*/ 11 h 64"/>
                  <a:gd name="T36" fmla="*/ 70 w 84"/>
                  <a:gd name="T37" fmla="*/ 16 h 64"/>
                  <a:gd name="T38" fmla="*/ 65 w 84"/>
                  <a:gd name="T39" fmla="*/ 23 h 64"/>
                  <a:gd name="T40" fmla="*/ 61 w 84"/>
                  <a:gd name="T41" fmla="*/ 29 h 64"/>
                  <a:gd name="T42" fmla="*/ 58 w 84"/>
                  <a:gd name="T43" fmla="*/ 35 h 64"/>
                  <a:gd name="T44" fmla="*/ 56 w 84"/>
                  <a:gd name="T45" fmla="*/ 41 h 64"/>
                  <a:gd name="T46" fmla="*/ 53 w 84"/>
                  <a:gd name="T47" fmla="*/ 50 h 64"/>
                  <a:gd name="T48" fmla="*/ 53 w 84"/>
                  <a:gd name="T49" fmla="*/ 57 h 64"/>
                  <a:gd name="T50" fmla="*/ 53 w 84"/>
                  <a:gd name="T51" fmla="*/ 63 h 64"/>
                  <a:gd name="T52" fmla="*/ 0 w 84"/>
                  <a:gd name="T53" fmla="*/ 63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63"/>
                    </a:moveTo>
                    <a:lnTo>
                      <a:pt x="3" y="57"/>
                    </a:lnTo>
                    <a:lnTo>
                      <a:pt x="7" y="50"/>
                    </a:lnTo>
                    <a:lnTo>
                      <a:pt x="12" y="44"/>
                    </a:lnTo>
                    <a:lnTo>
                      <a:pt x="17" y="38"/>
                    </a:lnTo>
                    <a:lnTo>
                      <a:pt x="23" y="31"/>
                    </a:lnTo>
                    <a:lnTo>
                      <a:pt x="29" y="24"/>
                    </a:lnTo>
                    <a:lnTo>
                      <a:pt x="35" y="19"/>
                    </a:lnTo>
                    <a:lnTo>
                      <a:pt x="40" y="14"/>
                    </a:lnTo>
                    <a:lnTo>
                      <a:pt x="46" y="10"/>
                    </a:lnTo>
                    <a:lnTo>
                      <a:pt x="53" y="7"/>
                    </a:lnTo>
                    <a:lnTo>
                      <a:pt x="59" y="4"/>
                    </a:lnTo>
                    <a:lnTo>
                      <a:pt x="66" y="1"/>
                    </a:lnTo>
                    <a:lnTo>
                      <a:pt x="73" y="0"/>
                    </a:lnTo>
                    <a:lnTo>
                      <a:pt x="79" y="0"/>
                    </a:lnTo>
                    <a:lnTo>
                      <a:pt x="83" y="1"/>
                    </a:lnTo>
                    <a:lnTo>
                      <a:pt x="79" y="5"/>
                    </a:lnTo>
                    <a:lnTo>
                      <a:pt x="74" y="11"/>
                    </a:lnTo>
                    <a:lnTo>
                      <a:pt x="70" y="16"/>
                    </a:lnTo>
                    <a:lnTo>
                      <a:pt x="65" y="23"/>
                    </a:lnTo>
                    <a:lnTo>
                      <a:pt x="61" y="29"/>
                    </a:lnTo>
                    <a:lnTo>
                      <a:pt x="58" y="35"/>
                    </a:lnTo>
                    <a:lnTo>
                      <a:pt x="56" y="41"/>
                    </a:lnTo>
                    <a:lnTo>
                      <a:pt x="53" y="50"/>
                    </a:lnTo>
                    <a:lnTo>
                      <a:pt x="53" y="57"/>
                    </a:lnTo>
                    <a:lnTo>
                      <a:pt x="53" y="63"/>
                    </a:lnTo>
                    <a:lnTo>
                      <a:pt x="0" y="63"/>
                    </a:lnTo>
                  </a:path>
                </a:pathLst>
              </a:custGeom>
              <a:noFill/>
              <a:ln w="12700" cap="rnd">
                <a:solidFill>
                  <a:srgbClr val="000000"/>
                </a:solidFill>
                <a:round/>
                <a:headEnd/>
                <a:tailEnd/>
              </a:ln>
            </p:spPr>
            <p:txBody>
              <a:bodyPr/>
              <a:lstStyle/>
              <a:p>
                <a:endParaRPr lang="zh-CN" altLang="en-US"/>
              </a:p>
            </p:txBody>
          </p:sp>
          <p:sp>
            <p:nvSpPr>
              <p:cNvPr id="17026" name="Freeform 25"/>
              <p:cNvSpPr>
                <a:spLocks/>
              </p:cNvSpPr>
              <p:nvPr/>
            </p:nvSpPr>
            <p:spPr bwMode="auto">
              <a:xfrm>
                <a:off x="4070" y="365"/>
                <a:ext cx="710" cy="207"/>
              </a:xfrm>
              <a:custGeom>
                <a:avLst/>
                <a:gdLst>
                  <a:gd name="T0" fmla="*/ 8 w 710"/>
                  <a:gd name="T1" fmla="*/ 83 h 207"/>
                  <a:gd name="T2" fmla="*/ 30 w 710"/>
                  <a:gd name="T3" fmla="*/ 92 h 207"/>
                  <a:gd name="T4" fmla="*/ 62 w 710"/>
                  <a:gd name="T5" fmla="*/ 102 h 207"/>
                  <a:gd name="T6" fmla="*/ 97 w 710"/>
                  <a:gd name="T7" fmla="*/ 109 h 207"/>
                  <a:gd name="T8" fmla="*/ 131 w 710"/>
                  <a:gd name="T9" fmla="*/ 115 h 207"/>
                  <a:gd name="T10" fmla="*/ 166 w 710"/>
                  <a:gd name="T11" fmla="*/ 122 h 207"/>
                  <a:gd name="T12" fmla="*/ 195 w 710"/>
                  <a:gd name="T13" fmla="*/ 128 h 207"/>
                  <a:gd name="T14" fmla="*/ 212 w 710"/>
                  <a:gd name="T15" fmla="*/ 137 h 207"/>
                  <a:gd name="T16" fmla="*/ 229 w 710"/>
                  <a:gd name="T17" fmla="*/ 153 h 207"/>
                  <a:gd name="T18" fmla="*/ 253 w 710"/>
                  <a:gd name="T19" fmla="*/ 177 h 207"/>
                  <a:gd name="T20" fmla="*/ 278 w 710"/>
                  <a:gd name="T21" fmla="*/ 198 h 207"/>
                  <a:gd name="T22" fmla="*/ 295 w 710"/>
                  <a:gd name="T23" fmla="*/ 181 h 207"/>
                  <a:gd name="T24" fmla="*/ 305 w 710"/>
                  <a:gd name="T25" fmla="*/ 145 h 207"/>
                  <a:gd name="T26" fmla="*/ 312 w 710"/>
                  <a:gd name="T27" fmla="*/ 130 h 207"/>
                  <a:gd name="T28" fmla="*/ 353 w 710"/>
                  <a:gd name="T29" fmla="*/ 123 h 207"/>
                  <a:gd name="T30" fmla="*/ 394 w 710"/>
                  <a:gd name="T31" fmla="*/ 116 h 207"/>
                  <a:gd name="T32" fmla="*/ 425 w 710"/>
                  <a:gd name="T33" fmla="*/ 116 h 207"/>
                  <a:gd name="T34" fmla="*/ 458 w 710"/>
                  <a:gd name="T35" fmla="*/ 122 h 207"/>
                  <a:gd name="T36" fmla="*/ 483 w 710"/>
                  <a:gd name="T37" fmla="*/ 105 h 207"/>
                  <a:gd name="T38" fmla="*/ 508 w 710"/>
                  <a:gd name="T39" fmla="*/ 98 h 207"/>
                  <a:gd name="T40" fmla="*/ 540 w 710"/>
                  <a:gd name="T41" fmla="*/ 98 h 207"/>
                  <a:gd name="T42" fmla="*/ 573 w 710"/>
                  <a:gd name="T43" fmla="*/ 111 h 207"/>
                  <a:gd name="T44" fmla="*/ 610 w 710"/>
                  <a:gd name="T45" fmla="*/ 141 h 207"/>
                  <a:gd name="T46" fmla="*/ 653 w 710"/>
                  <a:gd name="T47" fmla="*/ 176 h 207"/>
                  <a:gd name="T48" fmla="*/ 696 w 710"/>
                  <a:gd name="T49" fmla="*/ 190 h 207"/>
                  <a:gd name="T50" fmla="*/ 697 w 710"/>
                  <a:gd name="T51" fmla="*/ 178 h 207"/>
                  <a:gd name="T52" fmla="*/ 677 w 710"/>
                  <a:gd name="T53" fmla="*/ 153 h 207"/>
                  <a:gd name="T54" fmla="*/ 653 w 710"/>
                  <a:gd name="T55" fmla="*/ 128 h 207"/>
                  <a:gd name="T56" fmla="*/ 637 w 710"/>
                  <a:gd name="T57" fmla="*/ 104 h 207"/>
                  <a:gd name="T58" fmla="*/ 637 w 710"/>
                  <a:gd name="T59" fmla="*/ 78 h 207"/>
                  <a:gd name="T60" fmla="*/ 654 w 710"/>
                  <a:gd name="T61" fmla="*/ 51 h 207"/>
                  <a:gd name="T62" fmla="*/ 676 w 710"/>
                  <a:gd name="T63" fmla="*/ 32 h 207"/>
                  <a:gd name="T64" fmla="*/ 695 w 710"/>
                  <a:gd name="T65" fmla="*/ 16 h 207"/>
                  <a:gd name="T66" fmla="*/ 696 w 710"/>
                  <a:gd name="T67" fmla="*/ 7 h 207"/>
                  <a:gd name="T68" fmla="*/ 669 w 710"/>
                  <a:gd name="T69" fmla="*/ 8 h 207"/>
                  <a:gd name="T70" fmla="*/ 645 w 710"/>
                  <a:gd name="T71" fmla="*/ 14 h 207"/>
                  <a:gd name="T72" fmla="*/ 623 w 710"/>
                  <a:gd name="T73" fmla="*/ 26 h 207"/>
                  <a:gd name="T74" fmla="*/ 585 w 710"/>
                  <a:gd name="T75" fmla="*/ 49 h 207"/>
                  <a:gd name="T76" fmla="*/ 540 w 710"/>
                  <a:gd name="T77" fmla="*/ 52 h 207"/>
                  <a:gd name="T78" fmla="*/ 484 w 710"/>
                  <a:gd name="T79" fmla="*/ 46 h 207"/>
                  <a:gd name="T80" fmla="*/ 449 w 710"/>
                  <a:gd name="T81" fmla="*/ 32 h 207"/>
                  <a:gd name="T82" fmla="*/ 438 w 710"/>
                  <a:gd name="T83" fmla="*/ 16 h 207"/>
                  <a:gd name="T84" fmla="*/ 388 w 710"/>
                  <a:gd name="T85" fmla="*/ 18 h 207"/>
                  <a:gd name="T86" fmla="*/ 347 w 710"/>
                  <a:gd name="T87" fmla="*/ 5 h 207"/>
                  <a:gd name="T88" fmla="*/ 192 w 710"/>
                  <a:gd name="T89" fmla="*/ 0 h 207"/>
                  <a:gd name="T90" fmla="*/ 104 w 710"/>
                  <a:gd name="T91" fmla="*/ 9 h 207"/>
                  <a:gd name="T92" fmla="*/ 26 w 710"/>
                  <a:gd name="T93" fmla="*/ 34 h 207"/>
                  <a:gd name="T94" fmla="*/ 26 w 710"/>
                  <a:gd name="T95" fmla="*/ 48 h 207"/>
                  <a:gd name="T96" fmla="*/ 8 w 710"/>
                  <a:gd name="T97" fmla="*/ 64 h 207"/>
                  <a:gd name="T98" fmla="*/ 2 w 710"/>
                  <a:gd name="T99" fmla="*/ 74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78"/>
                    </a:moveTo>
                    <a:lnTo>
                      <a:pt x="3" y="80"/>
                    </a:lnTo>
                    <a:lnTo>
                      <a:pt x="8" y="83"/>
                    </a:lnTo>
                    <a:lnTo>
                      <a:pt x="16" y="87"/>
                    </a:lnTo>
                    <a:lnTo>
                      <a:pt x="22" y="89"/>
                    </a:lnTo>
                    <a:lnTo>
                      <a:pt x="30" y="92"/>
                    </a:lnTo>
                    <a:lnTo>
                      <a:pt x="41" y="95"/>
                    </a:lnTo>
                    <a:lnTo>
                      <a:pt x="52" y="99"/>
                    </a:lnTo>
                    <a:lnTo>
                      <a:pt x="62" y="102"/>
                    </a:lnTo>
                    <a:lnTo>
                      <a:pt x="73" y="104"/>
                    </a:lnTo>
                    <a:lnTo>
                      <a:pt x="84" y="106"/>
                    </a:lnTo>
                    <a:lnTo>
                      <a:pt x="97" y="109"/>
                    </a:lnTo>
                    <a:lnTo>
                      <a:pt x="109" y="111"/>
                    </a:lnTo>
                    <a:lnTo>
                      <a:pt x="120" y="113"/>
                    </a:lnTo>
                    <a:lnTo>
                      <a:pt x="131" y="115"/>
                    </a:lnTo>
                    <a:lnTo>
                      <a:pt x="141" y="117"/>
                    </a:lnTo>
                    <a:lnTo>
                      <a:pt x="155" y="120"/>
                    </a:lnTo>
                    <a:lnTo>
                      <a:pt x="166" y="122"/>
                    </a:lnTo>
                    <a:lnTo>
                      <a:pt x="177" y="124"/>
                    </a:lnTo>
                    <a:lnTo>
                      <a:pt x="187" y="125"/>
                    </a:lnTo>
                    <a:lnTo>
                      <a:pt x="195" y="128"/>
                    </a:lnTo>
                    <a:lnTo>
                      <a:pt x="202" y="131"/>
                    </a:lnTo>
                    <a:lnTo>
                      <a:pt x="207" y="133"/>
                    </a:lnTo>
                    <a:lnTo>
                      <a:pt x="212" y="137"/>
                    </a:lnTo>
                    <a:lnTo>
                      <a:pt x="217" y="141"/>
                    </a:lnTo>
                    <a:lnTo>
                      <a:pt x="222" y="147"/>
                    </a:lnTo>
                    <a:lnTo>
                      <a:pt x="229" y="153"/>
                    </a:lnTo>
                    <a:lnTo>
                      <a:pt x="236" y="162"/>
                    </a:lnTo>
                    <a:lnTo>
                      <a:pt x="244" y="169"/>
                    </a:lnTo>
                    <a:lnTo>
                      <a:pt x="253" y="177"/>
                    </a:lnTo>
                    <a:lnTo>
                      <a:pt x="260" y="185"/>
                    </a:lnTo>
                    <a:lnTo>
                      <a:pt x="269" y="191"/>
                    </a:lnTo>
                    <a:lnTo>
                      <a:pt x="278" y="198"/>
                    </a:lnTo>
                    <a:lnTo>
                      <a:pt x="288" y="206"/>
                    </a:lnTo>
                    <a:lnTo>
                      <a:pt x="292" y="193"/>
                    </a:lnTo>
                    <a:lnTo>
                      <a:pt x="295" y="181"/>
                    </a:lnTo>
                    <a:lnTo>
                      <a:pt x="300" y="169"/>
                    </a:lnTo>
                    <a:lnTo>
                      <a:pt x="303" y="155"/>
                    </a:lnTo>
                    <a:lnTo>
                      <a:pt x="305" y="145"/>
                    </a:lnTo>
                    <a:lnTo>
                      <a:pt x="305" y="138"/>
                    </a:lnTo>
                    <a:lnTo>
                      <a:pt x="301" y="132"/>
                    </a:lnTo>
                    <a:lnTo>
                      <a:pt x="312" y="130"/>
                    </a:lnTo>
                    <a:lnTo>
                      <a:pt x="323" y="128"/>
                    </a:lnTo>
                    <a:lnTo>
                      <a:pt x="337" y="126"/>
                    </a:lnTo>
                    <a:lnTo>
                      <a:pt x="353" y="123"/>
                    </a:lnTo>
                    <a:lnTo>
                      <a:pt x="369" y="120"/>
                    </a:lnTo>
                    <a:lnTo>
                      <a:pt x="381" y="118"/>
                    </a:lnTo>
                    <a:lnTo>
                      <a:pt x="394" y="116"/>
                    </a:lnTo>
                    <a:lnTo>
                      <a:pt x="406" y="115"/>
                    </a:lnTo>
                    <a:lnTo>
                      <a:pt x="417" y="114"/>
                    </a:lnTo>
                    <a:lnTo>
                      <a:pt x="425" y="116"/>
                    </a:lnTo>
                    <a:lnTo>
                      <a:pt x="433" y="120"/>
                    </a:lnTo>
                    <a:lnTo>
                      <a:pt x="440" y="125"/>
                    </a:lnTo>
                    <a:lnTo>
                      <a:pt x="458" y="122"/>
                    </a:lnTo>
                    <a:lnTo>
                      <a:pt x="477" y="118"/>
                    </a:lnTo>
                    <a:lnTo>
                      <a:pt x="493" y="115"/>
                    </a:lnTo>
                    <a:lnTo>
                      <a:pt x="483" y="105"/>
                    </a:lnTo>
                    <a:lnTo>
                      <a:pt x="489" y="103"/>
                    </a:lnTo>
                    <a:lnTo>
                      <a:pt x="498" y="100"/>
                    </a:lnTo>
                    <a:lnTo>
                      <a:pt x="508" y="98"/>
                    </a:lnTo>
                    <a:lnTo>
                      <a:pt x="519" y="96"/>
                    </a:lnTo>
                    <a:lnTo>
                      <a:pt x="529" y="97"/>
                    </a:lnTo>
                    <a:lnTo>
                      <a:pt x="540" y="98"/>
                    </a:lnTo>
                    <a:lnTo>
                      <a:pt x="551" y="101"/>
                    </a:lnTo>
                    <a:lnTo>
                      <a:pt x="562" y="104"/>
                    </a:lnTo>
                    <a:lnTo>
                      <a:pt x="573" y="111"/>
                    </a:lnTo>
                    <a:lnTo>
                      <a:pt x="587" y="120"/>
                    </a:lnTo>
                    <a:lnTo>
                      <a:pt x="596" y="129"/>
                    </a:lnTo>
                    <a:lnTo>
                      <a:pt x="610" y="141"/>
                    </a:lnTo>
                    <a:lnTo>
                      <a:pt x="623" y="155"/>
                    </a:lnTo>
                    <a:lnTo>
                      <a:pt x="639" y="167"/>
                    </a:lnTo>
                    <a:lnTo>
                      <a:pt x="653" y="176"/>
                    </a:lnTo>
                    <a:lnTo>
                      <a:pt x="666" y="184"/>
                    </a:lnTo>
                    <a:lnTo>
                      <a:pt x="679" y="188"/>
                    </a:lnTo>
                    <a:lnTo>
                      <a:pt x="696" y="190"/>
                    </a:lnTo>
                    <a:lnTo>
                      <a:pt x="709" y="190"/>
                    </a:lnTo>
                    <a:lnTo>
                      <a:pt x="702" y="184"/>
                    </a:lnTo>
                    <a:lnTo>
                      <a:pt x="697" y="178"/>
                    </a:lnTo>
                    <a:lnTo>
                      <a:pt x="695" y="174"/>
                    </a:lnTo>
                    <a:lnTo>
                      <a:pt x="685" y="160"/>
                    </a:lnTo>
                    <a:lnTo>
                      <a:pt x="677" y="153"/>
                    </a:lnTo>
                    <a:lnTo>
                      <a:pt x="668" y="146"/>
                    </a:lnTo>
                    <a:lnTo>
                      <a:pt x="659" y="137"/>
                    </a:lnTo>
                    <a:lnTo>
                      <a:pt x="653" y="128"/>
                    </a:lnTo>
                    <a:lnTo>
                      <a:pt x="647" y="120"/>
                    </a:lnTo>
                    <a:lnTo>
                      <a:pt x="641" y="111"/>
                    </a:lnTo>
                    <a:lnTo>
                      <a:pt x="637" y="104"/>
                    </a:lnTo>
                    <a:lnTo>
                      <a:pt x="635" y="96"/>
                    </a:lnTo>
                    <a:lnTo>
                      <a:pt x="634" y="87"/>
                    </a:lnTo>
                    <a:lnTo>
                      <a:pt x="637" y="78"/>
                    </a:lnTo>
                    <a:lnTo>
                      <a:pt x="641" y="68"/>
                    </a:lnTo>
                    <a:lnTo>
                      <a:pt x="647" y="60"/>
                    </a:lnTo>
                    <a:lnTo>
                      <a:pt x="654" y="51"/>
                    </a:lnTo>
                    <a:lnTo>
                      <a:pt x="661" y="45"/>
                    </a:lnTo>
                    <a:lnTo>
                      <a:pt x="668" y="39"/>
                    </a:lnTo>
                    <a:lnTo>
                      <a:pt x="676" y="32"/>
                    </a:lnTo>
                    <a:lnTo>
                      <a:pt x="684" y="24"/>
                    </a:lnTo>
                    <a:lnTo>
                      <a:pt x="689" y="20"/>
                    </a:lnTo>
                    <a:lnTo>
                      <a:pt x="695" y="16"/>
                    </a:lnTo>
                    <a:lnTo>
                      <a:pt x="700" y="12"/>
                    </a:lnTo>
                    <a:lnTo>
                      <a:pt x="704" y="8"/>
                    </a:lnTo>
                    <a:lnTo>
                      <a:pt x="696" y="7"/>
                    </a:lnTo>
                    <a:lnTo>
                      <a:pt x="686" y="7"/>
                    </a:lnTo>
                    <a:lnTo>
                      <a:pt x="677" y="7"/>
                    </a:lnTo>
                    <a:lnTo>
                      <a:pt x="669" y="8"/>
                    </a:lnTo>
                    <a:lnTo>
                      <a:pt x="659" y="9"/>
                    </a:lnTo>
                    <a:lnTo>
                      <a:pt x="652" y="12"/>
                    </a:lnTo>
                    <a:lnTo>
                      <a:pt x="645" y="14"/>
                    </a:lnTo>
                    <a:lnTo>
                      <a:pt x="638" y="17"/>
                    </a:lnTo>
                    <a:lnTo>
                      <a:pt x="630" y="21"/>
                    </a:lnTo>
                    <a:lnTo>
                      <a:pt x="623" y="26"/>
                    </a:lnTo>
                    <a:lnTo>
                      <a:pt x="609" y="35"/>
                    </a:lnTo>
                    <a:lnTo>
                      <a:pt x="599" y="41"/>
                    </a:lnTo>
                    <a:lnTo>
                      <a:pt x="585" y="49"/>
                    </a:lnTo>
                    <a:lnTo>
                      <a:pt x="572" y="51"/>
                    </a:lnTo>
                    <a:lnTo>
                      <a:pt x="558" y="50"/>
                    </a:lnTo>
                    <a:lnTo>
                      <a:pt x="540" y="52"/>
                    </a:lnTo>
                    <a:lnTo>
                      <a:pt x="523" y="50"/>
                    </a:lnTo>
                    <a:lnTo>
                      <a:pt x="504" y="50"/>
                    </a:lnTo>
                    <a:lnTo>
                      <a:pt x="484" y="46"/>
                    </a:lnTo>
                    <a:lnTo>
                      <a:pt x="464" y="41"/>
                    </a:lnTo>
                    <a:lnTo>
                      <a:pt x="452" y="37"/>
                    </a:lnTo>
                    <a:lnTo>
                      <a:pt x="449" y="32"/>
                    </a:lnTo>
                    <a:lnTo>
                      <a:pt x="452" y="28"/>
                    </a:lnTo>
                    <a:lnTo>
                      <a:pt x="461" y="22"/>
                    </a:lnTo>
                    <a:lnTo>
                      <a:pt x="438" y="16"/>
                    </a:lnTo>
                    <a:lnTo>
                      <a:pt x="405" y="8"/>
                    </a:lnTo>
                    <a:lnTo>
                      <a:pt x="397" y="14"/>
                    </a:lnTo>
                    <a:lnTo>
                      <a:pt x="388" y="18"/>
                    </a:lnTo>
                    <a:lnTo>
                      <a:pt x="379" y="20"/>
                    </a:lnTo>
                    <a:lnTo>
                      <a:pt x="365" y="21"/>
                    </a:lnTo>
                    <a:lnTo>
                      <a:pt x="347" y="5"/>
                    </a:lnTo>
                    <a:lnTo>
                      <a:pt x="331" y="17"/>
                    </a:lnTo>
                    <a:lnTo>
                      <a:pt x="215" y="1"/>
                    </a:lnTo>
                    <a:lnTo>
                      <a:pt x="192" y="0"/>
                    </a:lnTo>
                    <a:lnTo>
                      <a:pt x="171" y="1"/>
                    </a:lnTo>
                    <a:lnTo>
                      <a:pt x="148" y="3"/>
                    </a:lnTo>
                    <a:lnTo>
                      <a:pt x="104" y="9"/>
                    </a:lnTo>
                    <a:lnTo>
                      <a:pt x="63" y="19"/>
                    </a:lnTo>
                    <a:lnTo>
                      <a:pt x="41" y="27"/>
                    </a:lnTo>
                    <a:lnTo>
                      <a:pt x="26" y="34"/>
                    </a:lnTo>
                    <a:lnTo>
                      <a:pt x="42" y="38"/>
                    </a:lnTo>
                    <a:lnTo>
                      <a:pt x="32" y="43"/>
                    </a:lnTo>
                    <a:lnTo>
                      <a:pt x="26" y="48"/>
                    </a:lnTo>
                    <a:lnTo>
                      <a:pt x="14" y="57"/>
                    </a:lnTo>
                    <a:lnTo>
                      <a:pt x="12" y="60"/>
                    </a:lnTo>
                    <a:lnTo>
                      <a:pt x="8" y="64"/>
                    </a:lnTo>
                    <a:lnTo>
                      <a:pt x="6" y="66"/>
                    </a:lnTo>
                    <a:lnTo>
                      <a:pt x="4" y="71"/>
                    </a:lnTo>
                    <a:lnTo>
                      <a:pt x="2" y="74"/>
                    </a:lnTo>
                    <a:lnTo>
                      <a:pt x="0" y="78"/>
                    </a:lnTo>
                  </a:path>
                </a:pathLst>
              </a:custGeom>
              <a:noFill/>
              <a:ln w="12700" cap="rnd">
                <a:solidFill>
                  <a:srgbClr val="000000"/>
                </a:solidFill>
                <a:round/>
                <a:headEnd/>
                <a:tailEnd/>
              </a:ln>
            </p:spPr>
            <p:txBody>
              <a:bodyPr/>
              <a:lstStyle/>
              <a:p>
                <a:endParaRPr lang="zh-CN" altLang="en-US"/>
              </a:p>
            </p:txBody>
          </p:sp>
          <p:grpSp>
            <p:nvGrpSpPr>
              <p:cNvPr id="17027" name="Group 26"/>
              <p:cNvGrpSpPr>
                <a:grpSpLocks/>
              </p:cNvGrpSpPr>
              <p:nvPr/>
            </p:nvGrpSpPr>
            <p:grpSpPr bwMode="auto">
              <a:xfrm>
                <a:off x="4134" y="429"/>
                <a:ext cx="8" cy="8"/>
                <a:chOff x="4134" y="429"/>
                <a:chExt cx="8" cy="8"/>
              </a:xfrm>
            </p:grpSpPr>
            <p:sp>
              <p:nvSpPr>
                <p:cNvPr id="17038" name="Oval 27"/>
                <p:cNvSpPr>
                  <a:spLocks noChangeArrowheads="1"/>
                </p:cNvSpPr>
                <p:nvPr/>
              </p:nvSpPr>
              <p:spPr bwMode="auto">
                <a:xfrm>
                  <a:off x="4134" y="429"/>
                  <a:ext cx="6" cy="6"/>
                </a:xfrm>
                <a:prstGeom prst="ellipse">
                  <a:avLst/>
                </a:prstGeom>
                <a:noFill/>
                <a:ln w="12700">
                  <a:solidFill>
                    <a:srgbClr val="000000"/>
                  </a:solidFill>
                  <a:round/>
                  <a:headEnd/>
                  <a:tailEnd/>
                </a:ln>
              </p:spPr>
              <p:txBody>
                <a:bodyPr wrap="none" anchor="ctr"/>
                <a:lstStyle/>
                <a:p>
                  <a:endParaRPr lang="zh-CN" altLang="en-US"/>
                </a:p>
              </p:txBody>
            </p:sp>
            <p:sp>
              <p:nvSpPr>
                <p:cNvPr id="17039" name="Arc 28"/>
                <p:cNvSpPr>
                  <a:spLocks/>
                </p:cNvSpPr>
                <p:nvPr/>
              </p:nvSpPr>
              <p:spPr bwMode="auto">
                <a:xfrm>
                  <a:off x="4135" y="430"/>
                  <a:ext cx="7" cy="7"/>
                </a:xfrm>
                <a:custGeom>
                  <a:avLst/>
                  <a:gdLst>
                    <a:gd name="T0" fmla="*/ 0 w 43200"/>
                    <a:gd name="T1" fmla="*/ 0 h 40920"/>
                    <a:gd name="T2" fmla="*/ 0 w 43200"/>
                    <a:gd name="T3" fmla="*/ 0 h 40920"/>
                    <a:gd name="T4" fmla="*/ 0 w 43200"/>
                    <a:gd name="T5" fmla="*/ 0 h 40920"/>
                    <a:gd name="T6" fmla="*/ 0 60000 65536"/>
                    <a:gd name="T7" fmla="*/ 0 60000 65536"/>
                    <a:gd name="T8" fmla="*/ 0 60000 65536"/>
                    <a:gd name="T9" fmla="*/ 0 w 43200"/>
                    <a:gd name="T10" fmla="*/ 0 h 40920"/>
                    <a:gd name="T11" fmla="*/ 43200 w 43200"/>
                    <a:gd name="T12" fmla="*/ 40920 h 40920"/>
                  </a:gdLst>
                  <a:ahLst/>
                  <a:cxnLst>
                    <a:cxn ang="T6">
                      <a:pos x="T0" y="T1"/>
                    </a:cxn>
                    <a:cxn ang="T7">
                      <a:pos x="T2" y="T3"/>
                    </a:cxn>
                    <a:cxn ang="T8">
                      <a:pos x="T4" y="T5"/>
                    </a:cxn>
                  </a:cxnLst>
                  <a:rect l="T9" t="T10" r="T11" b="T12"/>
                  <a:pathLst>
                    <a:path w="43200" h="40920" fill="none"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path>
                    <a:path w="43200" h="40920" stroke="0"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lnTo>
                        <a:pt x="21600" y="21600"/>
                      </a:lnTo>
                      <a:close/>
                    </a:path>
                  </a:pathLst>
                </a:custGeom>
                <a:noFill/>
                <a:ln w="127000" cap="rnd">
                  <a:noFill/>
                  <a:round/>
                  <a:headEnd/>
                  <a:tailEnd/>
                </a:ln>
              </p:spPr>
              <p:txBody>
                <a:bodyPr wrap="none" anchor="ctr"/>
                <a:lstStyle/>
                <a:p>
                  <a:endParaRPr lang="zh-CN" altLang="en-US"/>
                </a:p>
              </p:txBody>
            </p:sp>
          </p:grpSp>
          <p:grpSp>
            <p:nvGrpSpPr>
              <p:cNvPr id="17028" name="Group 29"/>
              <p:cNvGrpSpPr>
                <a:grpSpLocks/>
              </p:cNvGrpSpPr>
              <p:nvPr/>
            </p:nvGrpSpPr>
            <p:grpSpPr bwMode="auto">
              <a:xfrm>
                <a:off x="4174" y="395"/>
                <a:ext cx="38" cy="25"/>
                <a:chOff x="4174" y="395"/>
                <a:chExt cx="38" cy="25"/>
              </a:xfrm>
            </p:grpSpPr>
            <p:sp>
              <p:nvSpPr>
                <p:cNvPr id="17033" name="Arc 30"/>
                <p:cNvSpPr>
                  <a:spLocks/>
                </p:cNvSpPr>
                <p:nvPr/>
              </p:nvSpPr>
              <p:spPr bwMode="auto">
                <a:xfrm>
                  <a:off x="4183"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4" name="Arc 31"/>
                <p:cNvSpPr>
                  <a:spLocks/>
                </p:cNvSpPr>
                <p:nvPr/>
              </p:nvSpPr>
              <p:spPr bwMode="auto">
                <a:xfrm>
                  <a:off x="4174"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5" name="Arc 32"/>
                <p:cNvSpPr>
                  <a:spLocks/>
                </p:cNvSpPr>
                <p:nvPr/>
              </p:nvSpPr>
              <p:spPr bwMode="auto">
                <a:xfrm>
                  <a:off x="419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36" name="Arc 33"/>
                <p:cNvSpPr>
                  <a:spLocks/>
                </p:cNvSpPr>
                <p:nvPr/>
              </p:nvSpPr>
              <p:spPr bwMode="auto">
                <a:xfrm>
                  <a:off x="4202"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7" name="Arc 34"/>
                <p:cNvSpPr>
                  <a:spLocks/>
                </p:cNvSpPr>
                <p:nvPr/>
              </p:nvSpPr>
              <p:spPr bwMode="auto">
                <a:xfrm>
                  <a:off x="421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grpSp>
          <p:sp>
            <p:nvSpPr>
              <p:cNvPr id="17029" name="Freeform 35"/>
              <p:cNvSpPr>
                <a:spLocks/>
              </p:cNvSpPr>
              <p:nvPr/>
            </p:nvSpPr>
            <p:spPr bwMode="auto">
              <a:xfrm>
                <a:off x="4072" y="436"/>
                <a:ext cx="699" cy="134"/>
              </a:xfrm>
              <a:custGeom>
                <a:avLst/>
                <a:gdLst>
                  <a:gd name="T0" fmla="*/ 15 w 699"/>
                  <a:gd name="T1" fmla="*/ 21 h 134"/>
                  <a:gd name="T2" fmla="*/ 47 w 699"/>
                  <a:gd name="T3" fmla="*/ 31 h 134"/>
                  <a:gd name="T4" fmla="*/ 94 w 699"/>
                  <a:gd name="T5" fmla="*/ 42 h 134"/>
                  <a:gd name="T6" fmla="*/ 140 w 699"/>
                  <a:gd name="T7" fmla="*/ 50 h 134"/>
                  <a:gd name="T8" fmla="*/ 185 w 699"/>
                  <a:gd name="T9" fmla="*/ 58 h 134"/>
                  <a:gd name="T10" fmla="*/ 211 w 699"/>
                  <a:gd name="T11" fmla="*/ 69 h 134"/>
                  <a:gd name="T12" fmla="*/ 233 w 699"/>
                  <a:gd name="T13" fmla="*/ 91 h 134"/>
                  <a:gd name="T14" fmla="*/ 267 w 699"/>
                  <a:gd name="T15" fmla="*/ 121 h 134"/>
                  <a:gd name="T16" fmla="*/ 291 w 699"/>
                  <a:gd name="T17" fmla="*/ 109 h 134"/>
                  <a:gd name="T18" fmla="*/ 300 w 699"/>
                  <a:gd name="T19" fmla="*/ 75 h 134"/>
                  <a:gd name="T20" fmla="*/ 318 w 699"/>
                  <a:gd name="T21" fmla="*/ 60 h 134"/>
                  <a:gd name="T22" fmla="*/ 376 w 699"/>
                  <a:gd name="T23" fmla="*/ 50 h 134"/>
                  <a:gd name="T24" fmla="*/ 419 w 699"/>
                  <a:gd name="T25" fmla="*/ 48 h 134"/>
                  <a:gd name="T26" fmla="*/ 471 w 699"/>
                  <a:gd name="T27" fmla="*/ 50 h 134"/>
                  <a:gd name="T28" fmla="*/ 491 w 699"/>
                  <a:gd name="T29" fmla="*/ 34 h 134"/>
                  <a:gd name="T30" fmla="*/ 532 w 699"/>
                  <a:gd name="T31" fmla="*/ 31 h 134"/>
                  <a:gd name="T32" fmla="*/ 579 w 699"/>
                  <a:gd name="T33" fmla="*/ 53 h 134"/>
                  <a:gd name="T34" fmla="*/ 616 w 699"/>
                  <a:gd name="T35" fmla="*/ 86 h 134"/>
                  <a:gd name="T36" fmla="*/ 645 w 699"/>
                  <a:gd name="T37" fmla="*/ 106 h 134"/>
                  <a:gd name="T38" fmla="*/ 671 w 699"/>
                  <a:gd name="T39" fmla="*/ 117 h 134"/>
                  <a:gd name="T40" fmla="*/ 693 w 699"/>
                  <a:gd name="T41" fmla="*/ 114 h 134"/>
                  <a:gd name="T42" fmla="*/ 675 w 699"/>
                  <a:gd name="T43" fmla="*/ 91 h 134"/>
                  <a:gd name="T44" fmla="*/ 652 w 699"/>
                  <a:gd name="T45" fmla="*/ 71 h 134"/>
                  <a:gd name="T46" fmla="*/ 638 w 699"/>
                  <a:gd name="T47" fmla="*/ 54 h 134"/>
                  <a:gd name="T48" fmla="*/ 628 w 699"/>
                  <a:gd name="T49" fmla="*/ 38 h 134"/>
                  <a:gd name="T50" fmla="*/ 625 w 699"/>
                  <a:gd name="T51" fmla="*/ 22 h 134"/>
                  <a:gd name="T52" fmla="*/ 605 w 699"/>
                  <a:gd name="T53" fmla="*/ 25 h 134"/>
                  <a:gd name="T54" fmla="*/ 587 w 699"/>
                  <a:gd name="T55" fmla="*/ 19 h 134"/>
                  <a:gd name="T56" fmla="*/ 567 w 699"/>
                  <a:gd name="T57" fmla="*/ 22 h 134"/>
                  <a:gd name="T58" fmla="*/ 544 w 699"/>
                  <a:gd name="T59" fmla="*/ 21 h 134"/>
                  <a:gd name="T60" fmla="*/ 520 w 699"/>
                  <a:gd name="T61" fmla="*/ 23 h 134"/>
                  <a:gd name="T62" fmla="*/ 493 w 699"/>
                  <a:gd name="T63" fmla="*/ 21 h 134"/>
                  <a:gd name="T64" fmla="*/ 466 w 699"/>
                  <a:gd name="T65" fmla="*/ 17 h 134"/>
                  <a:gd name="T66" fmla="*/ 439 w 699"/>
                  <a:gd name="T67" fmla="*/ 16 h 134"/>
                  <a:gd name="T68" fmla="*/ 413 w 699"/>
                  <a:gd name="T69" fmla="*/ 16 h 134"/>
                  <a:gd name="T70" fmla="*/ 389 w 699"/>
                  <a:gd name="T71" fmla="*/ 13 h 134"/>
                  <a:gd name="T72" fmla="*/ 363 w 699"/>
                  <a:gd name="T73" fmla="*/ 8 h 134"/>
                  <a:gd name="T74" fmla="*/ 332 w 699"/>
                  <a:gd name="T75" fmla="*/ 8 h 134"/>
                  <a:gd name="T76" fmla="*/ 305 w 699"/>
                  <a:gd name="T77" fmla="*/ 6 h 134"/>
                  <a:gd name="T78" fmla="*/ 279 w 699"/>
                  <a:gd name="T79" fmla="*/ 10 h 134"/>
                  <a:gd name="T80" fmla="*/ 253 w 699"/>
                  <a:gd name="T81" fmla="*/ 8 h 134"/>
                  <a:gd name="T82" fmla="*/ 232 w 699"/>
                  <a:gd name="T83" fmla="*/ 10 h 134"/>
                  <a:gd name="T84" fmla="*/ 207 w 699"/>
                  <a:gd name="T85" fmla="*/ 8 h 134"/>
                  <a:gd name="T86" fmla="*/ 179 w 699"/>
                  <a:gd name="T87" fmla="*/ 6 h 134"/>
                  <a:gd name="T88" fmla="*/ 143 w 699"/>
                  <a:gd name="T89" fmla="*/ 0 h 134"/>
                  <a:gd name="T90" fmla="*/ 102 w 699"/>
                  <a:gd name="T91" fmla="*/ 0 h 134"/>
                  <a:gd name="T92" fmla="*/ 68 w 699"/>
                  <a:gd name="T93" fmla="*/ 6 h 134"/>
                  <a:gd name="T94" fmla="*/ 37 w 699"/>
                  <a:gd name="T95" fmla="*/ 4 h 134"/>
                  <a:gd name="T96" fmla="*/ 7 w 699"/>
                  <a:gd name="T97" fmla="*/ 10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3"/>
                    </a:moveTo>
                    <a:lnTo>
                      <a:pt x="4" y="16"/>
                    </a:lnTo>
                    <a:lnTo>
                      <a:pt x="9" y="18"/>
                    </a:lnTo>
                    <a:lnTo>
                      <a:pt x="15" y="21"/>
                    </a:lnTo>
                    <a:lnTo>
                      <a:pt x="21" y="23"/>
                    </a:lnTo>
                    <a:lnTo>
                      <a:pt x="29" y="25"/>
                    </a:lnTo>
                    <a:lnTo>
                      <a:pt x="39" y="28"/>
                    </a:lnTo>
                    <a:lnTo>
                      <a:pt x="47" y="31"/>
                    </a:lnTo>
                    <a:lnTo>
                      <a:pt x="58" y="34"/>
                    </a:lnTo>
                    <a:lnTo>
                      <a:pt x="70" y="37"/>
                    </a:lnTo>
                    <a:lnTo>
                      <a:pt x="82" y="40"/>
                    </a:lnTo>
                    <a:lnTo>
                      <a:pt x="94" y="42"/>
                    </a:lnTo>
                    <a:lnTo>
                      <a:pt x="106" y="43"/>
                    </a:lnTo>
                    <a:lnTo>
                      <a:pt x="118" y="45"/>
                    </a:lnTo>
                    <a:lnTo>
                      <a:pt x="129" y="48"/>
                    </a:lnTo>
                    <a:lnTo>
                      <a:pt x="140" y="50"/>
                    </a:lnTo>
                    <a:lnTo>
                      <a:pt x="149" y="52"/>
                    </a:lnTo>
                    <a:lnTo>
                      <a:pt x="163" y="54"/>
                    </a:lnTo>
                    <a:lnTo>
                      <a:pt x="174" y="56"/>
                    </a:lnTo>
                    <a:lnTo>
                      <a:pt x="185" y="58"/>
                    </a:lnTo>
                    <a:lnTo>
                      <a:pt x="193" y="59"/>
                    </a:lnTo>
                    <a:lnTo>
                      <a:pt x="200" y="62"/>
                    </a:lnTo>
                    <a:lnTo>
                      <a:pt x="206" y="66"/>
                    </a:lnTo>
                    <a:lnTo>
                      <a:pt x="211" y="69"/>
                    </a:lnTo>
                    <a:lnTo>
                      <a:pt x="215" y="74"/>
                    </a:lnTo>
                    <a:lnTo>
                      <a:pt x="219" y="78"/>
                    </a:lnTo>
                    <a:lnTo>
                      <a:pt x="226" y="85"/>
                    </a:lnTo>
                    <a:lnTo>
                      <a:pt x="233" y="91"/>
                    </a:lnTo>
                    <a:lnTo>
                      <a:pt x="241" y="99"/>
                    </a:lnTo>
                    <a:lnTo>
                      <a:pt x="249" y="106"/>
                    </a:lnTo>
                    <a:lnTo>
                      <a:pt x="257" y="114"/>
                    </a:lnTo>
                    <a:lnTo>
                      <a:pt x="267" y="121"/>
                    </a:lnTo>
                    <a:lnTo>
                      <a:pt x="276" y="127"/>
                    </a:lnTo>
                    <a:lnTo>
                      <a:pt x="283" y="133"/>
                    </a:lnTo>
                    <a:lnTo>
                      <a:pt x="286" y="122"/>
                    </a:lnTo>
                    <a:lnTo>
                      <a:pt x="291" y="109"/>
                    </a:lnTo>
                    <a:lnTo>
                      <a:pt x="295" y="97"/>
                    </a:lnTo>
                    <a:lnTo>
                      <a:pt x="298" y="86"/>
                    </a:lnTo>
                    <a:lnTo>
                      <a:pt x="300" y="81"/>
                    </a:lnTo>
                    <a:lnTo>
                      <a:pt x="300" y="75"/>
                    </a:lnTo>
                    <a:lnTo>
                      <a:pt x="300" y="70"/>
                    </a:lnTo>
                    <a:lnTo>
                      <a:pt x="295" y="64"/>
                    </a:lnTo>
                    <a:lnTo>
                      <a:pt x="306" y="61"/>
                    </a:lnTo>
                    <a:lnTo>
                      <a:pt x="318" y="60"/>
                    </a:lnTo>
                    <a:lnTo>
                      <a:pt x="332" y="58"/>
                    </a:lnTo>
                    <a:lnTo>
                      <a:pt x="348" y="55"/>
                    </a:lnTo>
                    <a:lnTo>
                      <a:pt x="364" y="52"/>
                    </a:lnTo>
                    <a:lnTo>
                      <a:pt x="376" y="50"/>
                    </a:lnTo>
                    <a:lnTo>
                      <a:pt x="389" y="48"/>
                    </a:lnTo>
                    <a:lnTo>
                      <a:pt x="400" y="47"/>
                    </a:lnTo>
                    <a:lnTo>
                      <a:pt x="410" y="46"/>
                    </a:lnTo>
                    <a:lnTo>
                      <a:pt x="419" y="48"/>
                    </a:lnTo>
                    <a:lnTo>
                      <a:pt x="427" y="52"/>
                    </a:lnTo>
                    <a:lnTo>
                      <a:pt x="434" y="58"/>
                    </a:lnTo>
                    <a:lnTo>
                      <a:pt x="452" y="55"/>
                    </a:lnTo>
                    <a:lnTo>
                      <a:pt x="471" y="50"/>
                    </a:lnTo>
                    <a:lnTo>
                      <a:pt x="484" y="47"/>
                    </a:lnTo>
                    <a:lnTo>
                      <a:pt x="476" y="39"/>
                    </a:lnTo>
                    <a:lnTo>
                      <a:pt x="482" y="37"/>
                    </a:lnTo>
                    <a:lnTo>
                      <a:pt x="491" y="34"/>
                    </a:lnTo>
                    <a:lnTo>
                      <a:pt x="501" y="31"/>
                    </a:lnTo>
                    <a:lnTo>
                      <a:pt x="512" y="30"/>
                    </a:lnTo>
                    <a:lnTo>
                      <a:pt x="522" y="31"/>
                    </a:lnTo>
                    <a:lnTo>
                      <a:pt x="532" y="31"/>
                    </a:lnTo>
                    <a:lnTo>
                      <a:pt x="543" y="34"/>
                    </a:lnTo>
                    <a:lnTo>
                      <a:pt x="555" y="37"/>
                    </a:lnTo>
                    <a:lnTo>
                      <a:pt x="566" y="43"/>
                    </a:lnTo>
                    <a:lnTo>
                      <a:pt x="579" y="53"/>
                    </a:lnTo>
                    <a:lnTo>
                      <a:pt x="589" y="61"/>
                    </a:lnTo>
                    <a:lnTo>
                      <a:pt x="602" y="72"/>
                    </a:lnTo>
                    <a:lnTo>
                      <a:pt x="607" y="77"/>
                    </a:lnTo>
                    <a:lnTo>
                      <a:pt x="616" y="86"/>
                    </a:lnTo>
                    <a:lnTo>
                      <a:pt x="624" y="91"/>
                    </a:lnTo>
                    <a:lnTo>
                      <a:pt x="631" y="97"/>
                    </a:lnTo>
                    <a:lnTo>
                      <a:pt x="639" y="102"/>
                    </a:lnTo>
                    <a:lnTo>
                      <a:pt x="645" y="106"/>
                    </a:lnTo>
                    <a:lnTo>
                      <a:pt x="652" y="109"/>
                    </a:lnTo>
                    <a:lnTo>
                      <a:pt x="658" y="112"/>
                    </a:lnTo>
                    <a:lnTo>
                      <a:pt x="664" y="115"/>
                    </a:lnTo>
                    <a:lnTo>
                      <a:pt x="671" y="117"/>
                    </a:lnTo>
                    <a:lnTo>
                      <a:pt x="677" y="118"/>
                    </a:lnTo>
                    <a:lnTo>
                      <a:pt x="686" y="118"/>
                    </a:lnTo>
                    <a:lnTo>
                      <a:pt x="698" y="118"/>
                    </a:lnTo>
                    <a:lnTo>
                      <a:pt x="693" y="114"/>
                    </a:lnTo>
                    <a:lnTo>
                      <a:pt x="688" y="108"/>
                    </a:lnTo>
                    <a:lnTo>
                      <a:pt x="685" y="104"/>
                    </a:lnTo>
                    <a:lnTo>
                      <a:pt x="680" y="97"/>
                    </a:lnTo>
                    <a:lnTo>
                      <a:pt x="675" y="91"/>
                    </a:lnTo>
                    <a:lnTo>
                      <a:pt x="668" y="85"/>
                    </a:lnTo>
                    <a:lnTo>
                      <a:pt x="659" y="79"/>
                    </a:lnTo>
                    <a:lnTo>
                      <a:pt x="655" y="75"/>
                    </a:lnTo>
                    <a:lnTo>
                      <a:pt x="652" y="71"/>
                    </a:lnTo>
                    <a:lnTo>
                      <a:pt x="647" y="66"/>
                    </a:lnTo>
                    <a:lnTo>
                      <a:pt x="645" y="62"/>
                    </a:lnTo>
                    <a:lnTo>
                      <a:pt x="641" y="58"/>
                    </a:lnTo>
                    <a:lnTo>
                      <a:pt x="638" y="54"/>
                    </a:lnTo>
                    <a:lnTo>
                      <a:pt x="636" y="49"/>
                    </a:lnTo>
                    <a:lnTo>
                      <a:pt x="633" y="45"/>
                    </a:lnTo>
                    <a:lnTo>
                      <a:pt x="630" y="42"/>
                    </a:lnTo>
                    <a:lnTo>
                      <a:pt x="628" y="38"/>
                    </a:lnTo>
                    <a:lnTo>
                      <a:pt x="627" y="34"/>
                    </a:lnTo>
                    <a:lnTo>
                      <a:pt x="626" y="30"/>
                    </a:lnTo>
                    <a:lnTo>
                      <a:pt x="625" y="25"/>
                    </a:lnTo>
                    <a:lnTo>
                      <a:pt x="625" y="22"/>
                    </a:lnTo>
                    <a:lnTo>
                      <a:pt x="621" y="24"/>
                    </a:lnTo>
                    <a:lnTo>
                      <a:pt x="615" y="25"/>
                    </a:lnTo>
                    <a:lnTo>
                      <a:pt x="610" y="25"/>
                    </a:lnTo>
                    <a:lnTo>
                      <a:pt x="605" y="25"/>
                    </a:lnTo>
                    <a:lnTo>
                      <a:pt x="600" y="23"/>
                    </a:lnTo>
                    <a:lnTo>
                      <a:pt x="596" y="22"/>
                    </a:lnTo>
                    <a:lnTo>
                      <a:pt x="592" y="21"/>
                    </a:lnTo>
                    <a:lnTo>
                      <a:pt x="587" y="19"/>
                    </a:lnTo>
                    <a:lnTo>
                      <a:pt x="582" y="19"/>
                    </a:lnTo>
                    <a:lnTo>
                      <a:pt x="576" y="20"/>
                    </a:lnTo>
                    <a:lnTo>
                      <a:pt x="570" y="21"/>
                    </a:lnTo>
                    <a:lnTo>
                      <a:pt x="567" y="22"/>
                    </a:lnTo>
                    <a:lnTo>
                      <a:pt x="562" y="23"/>
                    </a:lnTo>
                    <a:lnTo>
                      <a:pt x="557" y="23"/>
                    </a:lnTo>
                    <a:lnTo>
                      <a:pt x="550" y="22"/>
                    </a:lnTo>
                    <a:lnTo>
                      <a:pt x="544" y="21"/>
                    </a:lnTo>
                    <a:lnTo>
                      <a:pt x="539" y="21"/>
                    </a:lnTo>
                    <a:lnTo>
                      <a:pt x="532" y="21"/>
                    </a:lnTo>
                    <a:lnTo>
                      <a:pt x="526" y="23"/>
                    </a:lnTo>
                    <a:lnTo>
                      <a:pt x="520" y="23"/>
                    </a:lnTo>
                    <a:lnTo>
                      <a:pt x="514" y="21"/>
                    </a:lnTo>
                    <a:lnTo>
                      <a:pt x="506" y="20"/>
                    </a:lnTo>
                    <a:lnTo>
                      <a:pt x="500" y="20"/>
                    </a:lnTo>
                    <a:lnTo>
                      <a:pt x="493" y="21"/>
                    </a:lnTo>
                    <a:lnTo>
                      <a:pt x="487" y="22"/>
                    </a:lnTo>
                    <a:lnTo>
                      <a:pt x="480" y="21"/>
                    </a:lnTo>
                    <a:lnTo>
                      <a:pt x="474" y="18"/>
                    </a:lnTo>
                    <a:lnTo>
                      <a:pt x="466" y="17"/>
                    </a:lnTo>
                    <a:lnTo>
                      <a:pt x="460" y="16"/>
                    </a:lnTo>
                    <a:lnTo>
                      <a:pt x="453" y="15"/>
                    </a:lnTo>
                    <a:lnTo>
                      <a:pt x="447" y="15"/>
                    </a:lnTo>
                    <a:lnTo>
                      <a:pt x="439" y="16"/>
                    </a:lnTo>
                    <a:lnTo>
                      <a:pt x="432" y="18"/>
                    </a:lnTo>
                    <a:lnTo>
                      <a:pt x="424" y="16"/>
                    </a:lnTo>
                    <a:lnTo>
                      <a:pt x="419" y="16"/>
                    </a:lnTo>
                    <a:lnTo>
                      <a:pt x="413" y="16"/>
                    </a:lnTo>
                    <a:lnTo>
                      <a:pt x="407" y="16"/>
                    </a:lnTo>
                    <a:lnTo>
                      <a:pt x="401" y="16"/>
                    </a:lnTo>
                    <a:lnTo>
                      <a:pt x="394" y="15"/>
                    </a:lnTo>
                    <a:lnTo>
                      <a:pt x="389" y="13"/>
                    </a:lnTo>
                    <a:lnTo>
                      <a:pt x="384" y="11"/>
                    </a:lnTo>
                    <a:lnTo>
                      <a:pt x="377" y="9"/>
                    </a:lnTo>
                    <a:lnTo>
                      <a:pt x="371" y="8"/>
                    </a:lnTo>
                    <a:lnTo>
                      <a:pt x="363" y="8"/>
                    </a:lnTo>
                    <a:lnTo>
                      <a:pt x="356" y="7"/>
                    </a:lnTo>
                    <a:lnTo>
                      <a:pt x="347" y="8"/>
                    </a:lnTo>
                    <a:lnTo>
                      <a:pt x="338" y="8"/>
                    </a:lnTo>
                    <a:lnTo>
                      <a:pt x="332" y="8"/>
                    </a:lnTo>
                    <a:lnTo>
                      <a:pt x="324" y="7"/>
                    </a:lnTo>
                    <a:lnTo>
                      <a:pt x="318" y="7"/>
                    </a:lnTo>
                    <a:lnTo>
                      <a:pt x="311" y="6"/>
                    </a:lnTo>
                    <a:lnTo>
                      <a:pt x="305" y="6"/>
                    </a:lnTo>
                    <a:lnTo>
                      <a:pt x="297" y="7"/>
                    </a:lnTo>
                    <a:lnTo>
                      <a:pt x="290" y="8"/>
                    </a:lnTo>
                    <a:lnTo>
                      <a:pt x="285" y="10"/>
                    </a:lnTo>
                    <a:lnTo>
                      <a:pt x="279" y="10"/>
                    </a:lnTo>
                    <a:lnTo>
                      <a:pt x="273" y="10"/>
                    </a:lnTo>
                    <a:lnTo>
                      <a:pt x="267" y="9"/>
                    </a:lnTo>
                    <a:lnTo>
                      <a:pt x="259" y="8"/>
                    </a:lnTo>
                    <a:lnTo>
                      <a:pt x="253" y="8"/>
                    </a:lnTo>
                    <a:lnTo>
                      <a:pt x="248" y="8"/>
                    </a:lnTo>
                    <a:lnTo>
                      <a:pt x="244" y="8"/>
                    </a:lnTo>
                    <a:lnTo>
                      <a:pt x="238" y="10"/>
                    </a:lnTo>
                    <a:lnTo>
                      <a:pt x="232" y="10"/>
                    </a:lnTo>
                    <a:lnTo>
                      <a:pt x="226" y="10"/>
                    </a:lnTo>
                    <a:lnTo>
                      <a:pt x="221" y="9"/>
                    </a:lnTo>
                    <a:lnTo>
                      <a:pt x="215" y="8"/>
                    </a:lnTo>
                    <a:lnTo>
                      <a:pt x="207" y="8"/>
                    </a:lnTo>
                    <a:lnTo>
                      <a:pt x="199" y="8"/>
                    </a:lnTo>
                    <a:lnTo>
                      <a:pt x="193" y="8"/>
                    </a:lnTo>
                    <a:lnTo>
                      <a:pt x="186" y="7"/>
                    </a:lnTo>
                    <a:lnTo>
                      <a:pt x="179" y="6"/>
                    </a:lnTo>
                    <a:lnTo>
                      <a:pt x="172" y="4"/>
                    </a:lnTo>
                    <a:lnTo>
                      <a:pt x="165" y="3"/>
                    </a:lnTo>
                    <a:lnTo>
                      <a:pt x="155" y="1"/>
                    </a:lnTo>
                    <a:lnTo>
                      <a:pt x="143" y="0"/>
                    </a:lnTo>
                    <a:lnTo>
                      <a:pt x="132" y="0"/>
                    </a:lnTo>
                    <a:lnTo>
                      <a:pt x="122" y="1"/>
                    </a:lnTo>
                    <a:lnTo>
                      <a:pt x="109" y="0"/>
                    </a:lnTo>
                    <a:lnTo>
                      <a:pt x="102" y="0"/>
                    </a:lnTo>
                    <a:lnTo>
                      <a:pt x="96" y="1"/>
                    </a:lnTo>
                    <a:lnTo>
                      <a:pt x="89" y="0"/>
                    </a:lnTo>
                    <a:lnTo>
                      <a:pt x="81" y="1"/>
                    </a:lnTo>
                    <a:lnTo>
                      <a:pt x="68" y="6"/>
                    </a:lnTo>
                    <a:lnTo>
                      <a:pt x="60" y="5"/>
                    </a:lnTo>
                    <a:lnTo>
                      <a:pt x="52" y="4"/>
                    </a:lnTo>
                    <a:lnTo>
                      <a:pt x="44" y="4"/>
                    </a:lnTo>
                    <a:lnTo>
                      <a:pt x="37" y="4"/>
                    </a:lnTo>
                    <a:lnTo>
                      <a:pt x="29" y="5"/>
                    </a:lnTo>
                    <a:lnTo>
                      <a:pt x="22" y="6"/>
                    </a:lnTo>
                    <a:lnTo>
                      <a:pt x="14" y="8"/>
                    </a:lnTo>
                    <a:lnTo>
                      <a:pt x="7" y="10"/>
                    </a:lnTo>
                    <a:lnTo>
                      <a:pt x="1" y="11"/>
                    </a:lnTo>
                    <a:lnTo>
                      <a:pt x="0" y="13"/>
                    </a:lnTo>
                  </a:path>
                </a:pathLst>
              </a:custGeom>
              <a:noFill/>
              <a:ln w="12700" cap="rnd">
                <a:noFill/>
                <a:round/>
                <a:headEnd/>
                <a:tailEnd/>
              </a:ln>
            </p:spPr>
            <p:txBody>
              <a:bodyPr/>
              <a:lstStyle/>
              <a:p>
                <a:endParaRPr lang="zh-CN" altLang="en-US"/>
              </a:p>
            </p:txBody>
          </p:sp>
          <p:grpSp>
            <p:nvGrpSpPr>
              <p:cNvPr id="17030" name="Group 36"/>
              <p:cNvGrpSpPr>
                <a:grpSpLocks/>
              </p:cNvGrpSpPr>
              <p:nvPr/>
            </p:nvGrpSpPr>
            <p:grpSpPr bwMode="auto">
              <a:xfrm>
                <a:off x="4213" y="333"/>
                <a:ext cx="102" cy="69"/>
                <a:chOff x="4213" y="333"/>
                <a:chExt cx="102" cy="69"/>
              </a:xfrm>
            </p:grpSpPr>
            <p:sp>
              <p:nvSpPr>
                <p:cNvPr id="17031" name="Freeform 37"/>
                <p:cNvSpPr>
                  <a:spLocks/>
                </p:cNvSpPr>
                <p:nvPr/>
              </p:nvSpPr>
              <p:spPr bwMode="auto">
                <a:xfrm>
                  <a:off x="4213" y="333"/>
                  <a:ext cx="102" cy="64"/>
                </a:xfrm>
                <a:custGeom>
                  <a:avLst/>
                  <a:gdLst>
                    <a:gd name="T0" fmla="*/ 95 w 102"/>
                    <a:gd name="T1" fmla="*/ 6 h 64"/>
                    <a:gd name="T2" fmla="*/ 89 w 102"/>
                    <a:gd name="T3" fmla="*/ 12 h 64"/>
                    <a:gd name="T4" fmla="*/ 86 w 102"/>
                    <a:gd name="T5" fmla="*/ 16 h 64"/>
                    <a:gd name="T6" fmla="*/ 83 w 102"/>
                    <a:gd name="T7" fmla="*/ 19 h 64"/>
                    <a:gd name="T8" fmla="*/ 80 w 102"/>
                    <a:gd name="T9" fmla="*/ 22 h 64"/>
                    <a:gd name="T10" fmla="*/ 77 w 102"/>
                    <a:gd name="T11" fmla="*/ 26 h 64"/>
                    <a:gd name="T12" fmla="*/ 75 w 102"/>
                    <a:gd name="T13" fmla="*/ 29 h 64"/>
                    <a:gd name="T14" fmla="*/ 72 w 102"/>
                    <a:gd name="T15" fmla="*/ 33 h 64"/>
                    <a:gd name="T16" fmla="*/ 70 w 102"/>
                    <a:gd name="T17" fmla="*/ 38 h 64"/>
                    <a:gd name="T18" fmla="*/ 68 w 102"/>
                    <a:gd name="T19" fmla="*/ 42 h 64"/>
                    <a:gd name="T20" fmla="*/ 67 w 102"/>
                    <a:gd name="T21" fmla="*/ 47 h 64"/>
                    <a:gd name="T22" fmla="*/ 66 w 102"/>
                    <a:gd name="T23" fmla="*/ 52 h 64"/>
                    <a:gd name="T24" fmla="*/ 66 w 102"/>
                    <a:gd name="T25" fmla="*/ 57 h 64"/>
                    <a:gd name="T26" fmla="*/ 65 w 102"/>
                    <a:gd name="T27" fmla="*/ 63 h 64"/>
                    <a:gd name="T28" fmla="*/ 0 w 102"/>
                    <a:gd name="T29" fmla="*/ 63 h 64"/>
                    <a:gd name="T30" fmla="*/ 2 w 102"/>
                    <a:gd name="T31" fmla="*/ 59 h 64"/>
                    <a:gd name="T32" fmla="*/ 5 w 102"/>
                    <a:gd name="T33" fmla="*/ 54 h 64"/>
                    <a:gd name="T34" fmla="*/ 9 w 102"/>
                    <a:gd name="T35" fmla="*/ 49 h 64"/>
                    <a:gd name="T36" fmla="*/ 12 w 102"/>
                    <a:gd name="T37" fmla="*/ 45 h 64"/>
                    <a:gd name="T38" fmla="*/ 17 w 102"/>
                    <a:gd name="T39" fmla="*/ 40 h 64"/>
                    <a:gd name="T40" fmla="*/ 22 w 102"/>
                    <a:gd name="T41" fmla="*/ 35 h 64"/>
                    <a:gd name="T42" fmla="*/ 27 w 102"/>
                    <a:gd name="T43" fmla="*/ 31 h 64"/>
                    <a:gd name="T44" fmla="*/ 32 w 102"/>
                    <a:gd name="T45" fmla="*/ 27 h 64"/>
                    <a:gd name="T46" fmla="*/ 38 w 102"/>
                    <a:gd name="T47" fmla="*/ 22 h 64"/>
                    <a:gd name="T48" fmla="*/ 45 w 102"/>
                    <a:gd name="T49" fmla="*/ 17 h 64"/>
                    <a:gd name="T50" fmla="*/ 51 w 102"/>
                    <a:gd name="T51" fmla="*/ 14 h 64"/>
                    <a:gd name="T52" fmla="*/ 56 w 102"/>
                    <a:gd name="T53" fmla="*/ 11 h 64"/>
                    <a:gd name="T54" fmla="*/ 61 w 102"/>
                    <a:gd name="T55" fmla="*/ 9 h 64"/>
                    <a:gd name="T56" fmla="*/ 67 w 102"/>
                    <a:gd name="T57" fmla="*/ 6 h 64"/>
                    <a:gd name="T58" fmla="*/ 72 w 102"/>
                    <a:gd name="T59" fmla="*/ 4 h 64"/>
                    <a:gd name="T60" fmla="*/ 79 w 102"/>
                    <a:gd name="T61" fmla="*/ 3 h 64"/>
                    <a:gd name="T62" fmla="*/ 86 w 102"/>
                    <a:gd name="T63" fmla="*/ 2 h 64"/>
                    <a:gd name="T64" fmla="*/ 91 w 102"/>
                    <a:gd name="T65" fmla="*/ 1 h 64"/>
                    <a:gd name="T66" fmla="*/ 97 w 102"/>
                    <a:gd name="T67" fmla="*/ 1 h 64"/>
                    <a:gd name="T68" fmla="*/ 101 w 102"/>
                    <a:gd name="T69" fmla="*/ 0 h 64"/>
                    <a:gd name="T70" fmla="*/ 95 w 102"/>
                    <a:gd name="T71" fmla="*/ 6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6"/>
                      </a:moveTo>
                      <a:lnTo>
                        <a:pt x="89" y="12"/>
                      </a:lnTo>
                      <a:lnTo>
                        <a:pt x="86" y="16"/>
                      </a:lnTo>
                      <a:lnTo>
                        <a:pt x="83" y="19"/>
                      </a:lnTo>
                      <a:lnTo>
                        <a:pt x="80" y="22"/>
                      </a:lnTo>
                      <a:lnTo>
                        <a:pt x="77" y="26"/>
                      </a:lnTo>
                      <a:lnTo>
                        <a:pt x="75" y="29"/>
                      </a:lnTo>
                      <a:lnTo>
                        <a:pt x="72" y="33"/>
                      </a:lnTo>
                      <a:lnTo>
                        <a:pt x="70" y="38"/>
                      </a:lnTo>
                      <a:lnTo>
                        <a:pt x="68" y="42"/>
                      </a:lnTo>
                      <a:lnTo>
                        <a:pt x="67" y="47"/>
                      </a:lnTo>
                      <a:lnTo>
                        <a:pt x="66" y="52"/>
                      </a:lnTo>
                      <a:lnTo>
                        <a:pt x="66" y="57"/>
                      </a:lnTo>
                      <a:lnTo>
                        <a:pt x="65" y="63"/>
                      </a:lnTo>
                      <a:lnTo>
                        <a:pt x="0" y="63"/>
                      </a:lnTo>
                      <a:lnTo>
                        <a:pt x="2" y="59"/>
                      </a:lnTo>
                      <a:lnTo>
                        <a:pt x="5" y="54"/>
                      </a:lnTo>
                      <a:lnTo>
                        <a:pt x="9" y="49"/>
                      </a:lnTo>
                      <a:lnTo>
                        <a:pt x="12" y="45"/>
                      </a:lnTo>
                      <a:lnTo>
                        <a:pt x="17" y="40"/>
                      </a:lnTo>
                      <a:lnTo>
                        <a:pt x="22" y="35"/>
                      </a:lnTo>
                      <a:lnTo>
                        <a:pt x="27" y="31"/>
                      </a:lnTo>
                      <a:lnTo>
                        <a:pt x="32" y="27"/>
                      </a:lnTo>
                      <a:lnTo>
                        <a:pt x="38" y="22"/>
                      </a:lnTo>
                      <a:lnTo>
                        <a:pt x="45" y="17"/>
                      </a:lnTo>
                      <a:lnTo>
                        <a:pt x="51" y="14"/>
                      </a:lnTo>
                      <a:lnTo>
                        <a:pt x="56" y="11"/>
                      </a:lnTo>
                      <a:lnTo>
                        <a:pt x="61" y="9"/>
                      </a:lnTo>
                      <a:lnTo>
                        <a:pt x="67" y="6"/>
                      </a:lnTo>
                      <a:lnTo>
                        <a:pt x="72" y="4"/>
                      </a:lnTo>
                      <a:lnTo>
                        <a:pt x="79" y="3"/>
                      </a:lnTo>
                      <a:lnTo>
                        <a:pt x="86" y="2"/>
                      </a:lnTo>
                      <a:lnTo>
                        <a:pt x="91" y="1"/>
                      </a:lnTo>
                      <a:lnTo>
                        <a:pt x="97" y="1"/>
                      </a:lnTo>
                      <a:lnTo>
                        <a:pt x="101" y="0"/>
                      </a:lnTo>
                      <a:lnTo>
                        <a:pt x="95" y="6"/>
                      </a:lnTo>
                    </a:path>
                  </a:pathLst>
                </a:custGeom>
                <a:noFill/>
                <a:ln w="12700" cap="rnd">
                  <a:solidFill>
                    <a:srgbClr val="000000"/>
                  </a:solidFill>
                  <a:round/>
                  <a:headEnd/>
                  <a:tailEnd/>
                </a:ln>
              </p:spPr>
              <p:txBody>
                <a:bodyPr/>
                <a:lstStyle/>
                <a:p>
                  <a:endParaRPr lang="zh-CN" altLang="en-US"/>
                </a:p>
              </p:txBody>
            </p:sp>
            <p:sp>
              <p:nvSpPr>
                <p:cNvPr id="17032" name="Freeform 38"/>
                <p:cNvSpPr>
                  <a:spLocks/>
                </p:cNvSpPr>
                <p:nvPr/>
              </p:nvSpPr>
              <p:spPr bwMode="auto">
                <a:xfrm>
                  <a:off x="4215" y="39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noFill/>
                <a:ln w="12700" cap="rnd">
                  <a:noFill/>
                  <a:round/>
                  <a:headEnd/>
                  <a:tailEnd/>
                </a:ln>
              </p:spPr>
              <p:txBody>
                <a:bodyPr/>
                <a:lstStyle/>
                <a:p>
                  <a:endParaRPr lang="zh-CN" altLang="en-US"/>
                </a:p>
              </p:txBody>
            </p:sp>
          </p:grpSp>
        </p:grpSp>
        <p:grpSp>
          <p:nvGrpSpPr>
            <p:cNvPr id="16538" name="Group 39"/>
            <p:cNvGrpSpPr>
              <a:grpSpLocks/>
            </p:cNvGrpSpPr>
            <p:nvPr/>
          </p:nvGrpSpPr>
          <p:grpSpPr bwMode="auto">
            <a:xfrm>
              <a:off x="517" y="284"/>
              <a:ext cx="2121" cy="497"/>
              <a:chOff x="517" y="284"/>
              <a:chExt cx="2121" cy="497"/>
            </a:xfrm>
          </p:grpSpPr>
          <p:grpSp>
            <p:nvGrpSpPr>
              <p:cNvPr id="16539" name="Group 40"/>
              <p:cNvGrpSpPr>
                <a:grpSpLocks/>
              </p:cNvGrpSpPr>
              <p:nvPr/>
            </p:nvGrpSpPr>
            <p:grpSpPr bwMode="auto">
              <a:xfrm>
                <a:off x="517" y="284"/>
                <a:ext cx="321" cy="497"/>
                <a:chOff x="517" y="284"/>
                <a:chExt cx="321" cy="497"/>
              </a:xfrm>
            </p:grpSpPr>
            <p:grpSp>
              <p:nvGrpSpPr>
                <p:cNvPr id="16945" name="Group 41"/>
                <p:cNvGrpSpPr>
                  <a:grpSpLocks/>
                </p:cNvGrpSpPr>
                <p:nvPr/>
              </p:nvGrpSpPr>
              <p:grpSpPr bwMode="auto">
                <a:xfrm>
                  <a:off x="517" y="668"/>
                  <a:ext cx="321" cy="113"/>
                  <a:chOff x="517" y="668"/>
                  <a:chExt cx="321" cy="113"/>
                </a:xfrm>
              </p:grpSpPr>
              <p:sp>
                <p:nvSpPr>
                  <p:cNvPr id="17010" name="Freeform 42"/>
                  <p:cNvSpPr>
                    <a:spLocks/>
                  </p:cNvSpPr>
                  <p:nvPr/>
                </p:nvSpPr>
                <p:spPr bwMode="auto">
                  <a:xfrm>
                    <a:off x="5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7011" name="Freeform 43"/>
                  <p:cNvSpPr>
                    <a:spLocks/>
                  </p:cNvSpPr>
                  <p:nvPr/>
                </p:nvSpPr>
                <p:spPr bwMode="auto">
                  <a:xfrm>
                    <a:off x="5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7012" name="Group 44"/>
                  <p:cNvGrpSpPr>
                    <a:grpSpLocks/>
                  </p:cNvGrpSpPr>
                  <p:nvPr/>
                </p:nvGrpSpPr>
                <p:grpSpPr bwMode="auto">
                  <a:xfrm>
                    <a:off x="544" y="716"/>
                    <a:ext cx="2" cy="5"/>
                    <a:chOff x="544" y="716"/>
                    <a:chExt cx="2" cy="5"/>
                  </a:xfrm>
                </p:grpSpPr>
                <p:sp>
                  <p:nvSpPr>
                    <p:cNvPr id="17023" name="Oval 45"/>
                    <p:cNvSpPr>
                      <a:spLocks noChangeArrowheads="1"/>
                    </p:cNvSpPr>
                    <p:nvPr/>
                  </p:nvSpPr>
                  <p:spPr bwMode="auto">
                    <a:xfrm>
                      <a:off x="544" y="716"/>
                      <a:ext cx="2" cy="2"/>
                    </a:xfrm>
                    <a:prstGeom prst="ellipse">
                      <a:avLst/>
                    </a:prstGeom>
                    <a:noFill/>
                    <a:ln w="12700">
                      <a:solidFill>
                        <a:srgbClr val="000000"/>
                      </a:solidFill>
                      <a:round/>
                      <a:headEnd/>
                      <a:tailEnd/>
                    </a:ln>
                  </p:spPr>
                  <p:txBody>
                    <a:bodyPr wrap="none" anchor="ctr"/>
                    <a:lstStyle/>
                    <a:p>
                      <a:endParaRPr lang="zh-CN" altLang="en-US"/>
                    </a:p>
                  </p:txBody>
                </p:sp>
                <p:sp>
                  <p:nvSpPr>
                    <p:cNvPr id="17024" name="Arc 46"/>
                    <p:cNvSpPr>
                      <a:spLocks/>
                    </p:cNvSpPr>
                    <p:nvPr/>
                  </p:nvSpPr>
                  <p:spPr bwMode="auto">
                    <a:xfrm rot="10800000">
                      <a:off x="5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7013" name="Group 47"/>
                  <p:cNvGrpSpPr>
                    <a:grpSpLocks/>
                  </p:cNvGrpSpPr>
                  <p:nvPr/>
                </p:nvGrpSpPr>
                <p:grpSpPr bwMode="auto">
                  <a:xfrm>
                    <a:off x="561" y="703"/>
                    <a:ext cx="19" cy="5"/>
                    <a:chOff x="561" y="703"/>
                    <a:chExt cx="19" cy="5"/>
                  </a:xfrm>
                </p:grpSpPr>
                <p:sp>
                  <p:nvSpPr>
                    <p:cNvPr id="17018" name="Arc 48"/>
                    <p:cNvSpPr>
                      <a:spLocks/>
                    </p:cNvSpPr>
                    <p:nvPr/>
                  </p:nvSpPr>
                  <p:spPr bwMode="auto">
                    <a:xfrm rot="10800000">
                      <a:off x="5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19" name="Arc 49"/>
                    <p:cNvSpPr>
                      <a:spLocks/>
                    </p:cNvSpPr>
                    <p:nvPr/>
                  </p:nvSpPr>
                  <p:spPr bwMode="auto">
                    <a:xfrm rot="10800000">
                      <a:off x="5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20" name="Arc 50"/>
                    <p:cNvSpPr>
                      <a:spLocks/>
                    </p:cNvSpPr>
                    <p:nvPr/>
                  </p:nvSpPr>
                  <p:spPr bwMode="auto">
                    <a:xfrm rot="10800000">
                      <a:off x="5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1" name="Arc 51"/>
                    <p:cNvSpPr>
                      <a:spLocks/>
                    </p:cNvSpPr>
                    <p:nvPr/>
                  </p:nvSpPr>
                  <p:spPr bwMode="auto">
                    <a:xfrm rot="10800000">
                      <a:off x="5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2" name="Arc 52"/>
                    <p:cNvSpPr>
                      <a:spLocks/>
                    </p:cNvSpPr>
                    <p:nvPr/>
                  </p:nvSpPr>
                  <p:spPr bwMode="auto">
                    <a:xfrm rot="10800000">
                      <a:off x="5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7014" name="Freeform 53"/>
                  <p:cNvSpPr>
                    <a:spLocks/>
                  </p:cNvSpPr>
                  <p:nvPr/>
                </p:nvSpPr>
                <p:spPr bwMode="auto">
                  <a:xfrm>
                    <a:off x="5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15" name="Group 54"/>
                  <p:cNvGrpSpPr>
                    <a:grpSpLocks/>
                  </p:cNvGrpSpPr>
                  <p:nvPr/>
                </p:nvGrpSpPr>
                <p:grpSpPr bwMode="auto">
                  <a:xfrm>
                    <a:off x="581" y="668"/>
                    <a:ext cx="47" cy="37"/>
                    <a:chOff x="581" y="668"/>
                    <a:chExt cx="47" cy="37"/>
                  </a:xfrm>
                </p:grpSpPr>
                <p:sp>
                  <p:nvSpPr>
                    <p:cNvPr id="17016" name="Freeform 55"/>
                    <p:cNvSpPr>
                      <a:spLocks/>
                    </p:cNvSpPr>
                    <p:nvPr/>
                  </p:nvSpPr>
                  <p:spPr bwMode="auto">
                    <a:xfrm>
                      <a:off x="5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17" name="Freeform 56"/>
                    <p:cNvSpPr>
                      <a:spLocks/>
                    </p:cNvSpPr>
                    <p:nvPr/>
                  </p:nvSpPr>
                  <p:spPr bwMode="auto">
                    <a:xfrm>
                      <a:off x="5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6" name="Group 57"/>
                <p:cNvGrpSpPr>
                  <a:grpSpLocks/>
                </p:cNvGrpSpPr>
                <p:nvPr/>
              </p:nvGrpSpPr>
              <p:grpSpPr bwMode="auto">
                <a:xfrm>
                  <a:off x="517" y="572"/>
                  <a:ext cx="321" cy="113"/>
                  <a:chOff x="517" y="572"/>
                  <a:chExt cx="321" cy="113"/>
                </a:xfrm>
              </p:grpSpPr>
              <p:sp>
                <p:nvSpPr>
                  <p:cNvPr id="16995" name="Freeform 58"/>
                  <p:cNvSpPr>
                    <a:spLocks/>
                  </p:cNvSpPr>
                  <p:nvPr/>
                </p:nvSpPr>
                <p:spPr bwMode="auto">
                  <a:xfrm>
                    <a:off x="5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96" name="Freeform 59"/>
                  <p:cNvSpPr>
                    <a:spLocks/>
                  </p:cNvSpPr>
                  <p:nvPr/>
                </p:nvSpPr>
                <p:spPr bwMode="auto">
                  <a:xfrm>
                    <a:off x="5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97" name="Group 60"/>
                  <p:cNvGrpSpPr>
                    <a:grpSpLocks/>
                  </p:cNvGrpSpPr>
                  <p:nvPr/>
                </p:nvGrpSpPr>
                <p:grpSpPr bwMode="auto">
                  <a:xfrm>
                    <a:off x="544" y="620"/>
                    <a:ext cx="2" cy="5"/>
                    <a:chOff x="544" y="620"/>
                    <a:chExt cx="2" cy="5"/>
                  </a:xfrm>
                </p:grpSpPr>
                <p:sp>
                  <p:nvSpPr>
                    <p:cNvPr id="17008" name="Oval 61"/>
                    <p:cNvSpPr>
                      <a:spLocks noChangeArrowheads="1"/>
                    </p:cNvSpPr>
                    <p:nvPr/>
                  </p:nvSpPr>
                  <p:spPr bwMode="auto">
                    <a:xfrm>
                      <a:off x="544" y="620"/>
                      <a:ext cx="2" cy="2"/>
                    </a:xfrm>
                    <a:prstGeom prst="ellipse">
                      <a:avLst/>
                    </a:prstGeom>
                    <a:noFill/>
                    <a:ln w="12700">
                      <a:solidFill>
                        <a:srgbClr val="000000"/>
                      </a:solidFill>
                      <a:round/>
                      <a:headEnd/>
                      <a:tailEnd/>
                    </a:ln>
                  </p:spPr>
                  <p:txBody>
                    <a:bodyPr wrap="none" anchor="ctr"/>
                    <a:lstStyle/>
                    <a:p>
                      <a:endParaRPr lang="zh-CN" altLang="en-US"/>
                    </a:p>
                  </p:txBody>
                </p:sp>
                <p:sp>
                  <p:nvSpPr>
                    <p:cNvPr id="17009" name="Arc 62"/>
                    <p:cNvSpPr>
                      <a:spLocks/>
                    </p:cNvSpPr>
                    <p:nvPr/>
                  </p:nvSpPr>
                  <p:spPr bwMode="auto">
                    <a:xfrm rot="10800000">
                      <a:off x="5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98" name="Group 63"/>
                  <p:cNvGrpSpPr>
                    <a:grpSpLocks/>
                  </p:cNvGrpSpPr>
                  <p:nvPr/>
                </p:nvGrpSpPr>
                <p:grpSpPr bwMode="auto">
                  <a:xfrm>
                    <a:off x="561" y="607"/>
                    <a:ext cx="19" cy="5"/>
                    <a:chOff x="561" y="607"/>
                    <a:chExt cx="19" cy="5"/>
                  </a:xfrm>
                </p:grpSpPr>
                <p:sp>
                  <p:nvSpPr>
                    <p:cNvPr id="17003" name="Arc 64"/>
                    <p:cNvSpPr>
                      <a:spLocks/>
                    </p:cNvSpPr>
                    <p:nvPr/>
                  </p:nvSpPr>
                  <p:spPr bwMode="auto">
                    <a:xfrm rot="10800000">
                      <a:off x="5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4" name="Arc 65"/>
                    <p:cNvSpPr>
                      <a:spLocks/>
                    </p:cNvSpPr>
                    <p:nvPr/>
                  </p:nvSpPr>
                  <p:spPr bwMode="auto">
                    <a:xfrm rot="10800000">
                      <a:off x="5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5" name="Arc 66"/>
                    <p:cNvSpPr>
                      <a:spLocks/>
                    </p:cNvSpPr>
                    <p:nvPr/>
                  </p:nvSpPr>
                  <p:spPr bwMode="auto">
                    <a:xfrm rot="10800000">
                      <a:off x="5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6" name="Arc 67"/>
                    <p:cNvSpPr>
                      <a:spLocks/>
                    </p:cNvSpPr>
                    <p:nvPr/>
                  </p:nvSpPr>
                  <p:spPr bwMode="auto">
                    <a:xfrm rot="10800000">
                      <a:off x="5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7" name="Arc 68"/>
                    <p:cNvSpPr>
                      <a:spLocks/>
                    </p:cNvSpPr>
                    <p:nvPr/>
                  </p:nvSpPr>
                  <p:spPr bwMode="auto">
                    <a:xfrm rot="10800000">
                      <a:off x="5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99" name="Freeform 69"/>
                  <p:cNvSpPr>
                    <a:spLocks/>
                  </p:cNvSpPr>
                  <p:nvPr/>
                </p:nvSpPr>
                <p:spPr bwMode="auto">
                  <a:xfrm>
                    <a:off x="5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00" name="Group 70"/>
                  <p:cNvGrpSpPr>
                    <a:grpSpLocks/>
                  </p:cNvGrpSpPr>
                  <p:nvPr/>
                </p:nvGrpSpPr>
                <p:grpSpPr bwMode="auto">
                  <a:xfrm>
                    <a:off x="581" y="572"/>
                    <a:ext cx="47" cy="37"/>
                    <a:chOff x="581" y="572"/>
                    <a:chExt cx="47" cy="37"/>
                  </a:xfrm>
                </p:grpSpPr>
                <p:sp>
                  <p:nvSpPr>
                    <p:cNvPr id="17001" name="Freeform 71"/>
                    <p:cNvSpPr>
                      <a:spLocks/>
                    </p:cNvSpPr>
                    <p:nvPr/>
                  </p:nvSpPr>
                  <p:spPr bwMode="auto">
                    <a:xfrm>
                      <a:off x="5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02" name="Freeform 72"/>
                    <p:cNvSpPr>
                      <a:spLocks/>
                    </p:cNvSpPr>
                    <p:nvPr/>
                  </p:nvSpPr>
                  <p:spPr bwMode="auto">
                    <a:xfrm>
                      <a:off x="5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7" name="Group 73"/>
                <p:cNvGrpSpPr>
                  <a:grpSpLocks/>
                </p:cNvGrpSpPr>
                <p:nvPr/>
              </p:nvGrpSpPr>
              <p:grpSpPr bwMode="auto">
                <a:xfrm>
                  <a:off x="517" y="476"/>
                  <a:ext cx="321" cy="113"/>
                  <a:chOff x="517" y="476"/>
                  <a:chExt cx="321" cy="113"/>
                </a:xfrm>
              </p:grpSpPr>
              <p:sp>
                <p:nvSpPr>
                  <p:cNvPr id="16980" name="Freeform 74"/>
                  <p:cNvSpPr>
                    <a:spLocks/>
                  </p:cNvSpPr>
                  <p:nvPr/>
                </p:nvSpPr>
                <p:spPr bwMode="auto">
                  <a:xfrm>
                    <a:off x="5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81" name="Freeform 75"/>
                  <p:cNvSpPr>
                    <a:spLocks/>
                  </p:cNvSpPr>
                  <p:nvPr/>
                </p:nvSpPr>
                <p:spPr bwMode="auto">
                  <a:xfrm>
                    <a:off x="5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82" name="Group 76"/>
                  <p:cNvGrpSpPr>
                    <a:grpSpLocks/>
                  </p:cNvGrpSpPr>
                  <p:nvPr/>
                </p:nvGrpSpPr>
                <p:grpSpPr bwMode="auto">
                  <a:xfrm>
                    <a:off x="544" y="524"/>
                    <a:ext cx="2" cy="5"/>
                    <a:chOff x="544" y="524"/>
                    <a:chExt cx="2" cy="5"/>
                  </a:xfrm>
                </p:grpSpPr>
                <p:sp>
                  <p:nvSpPr>
                    <p:cNvPr id="16993" name="Oval 77"/>
                    <p:cNvSpPr>
                      <a:spLocks noChangeArrowheads="1"/>
                    </p:cNvSpPr>
                    <p:nvPr/>
                  </p:nvSpPr>
                  <p:spPr bwMode="auto">
                    <a:xfrm>
                      <a:off x="5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994" name="Arc 78"/>
                    <p:cNvSpPr>
                      <a:spLocks/>
                    </p:cNvSpPr>
                    <p:nvPr/>
                  </p:nvSpPr>
                  <p:spPr bwMode="auto">
                    <a:xfrm rot="10800000">
                      <a:off x="5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83" name="Group 79"/>
                  <p:cNvGrpSpPr>
                    <a:grpSpLocks/>
                  </p:cNvGrpSpPr>
                  <p:nvPr/>
                </p:nvGrpSpPr>
                <p:grpSpPr bwMode="auto">
                  <a:xfrm>
                    <a:off x="561" y="511"/>
                    <a:ext cx="19" cy="5"/>
                    <a:chOff x="561" y="511"/>
                    <a:chExt cx="19" cy="5"/>
                  </a:xfrm>
                </p:grpSpPr>
                <p:sp>
                  <p:nvSpPr>
                    <p:cNvPr id="16988" name="Arc 80"/>
                    <p:cNvSpPr>
                      <a:spLocks/>
                    </p:cNvSpPr>
                    <p:nvPr/>
                  </p:nvSpPr>
                  <p:spPr bwMode="auto">
                    <a:xfrm rot="10800000">
                      <a:off x="5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89" name="Arc 81"/>
                    <p:cNvSpPr>
                      <a:spLocks/>
                    </p:cNvSpPr>
                    <p:nvPr/>
                  </p:nvSpPr>
                  <p:spPr bwMode="auto">
                    <a:xfrm rot="10800000">
                      <a:off x="5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90" name="Arc 82"/>
                    <p:cNvSpPr>
                      <a:spLocks/>
                    </p:cNvSpPr>
                    <p:nvPr/>
                  </p:nvSpPr>
                  <p:spPr bwMode="auto">
                    <a:xfrm rot="10800000">
                      <a:off x="5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1" name="Arc 83"/>
                    <p:cNvSpPr>
                      <a:spLocks/>
                    </p:cNvSpPr>
                    <p:nvPr/>
                  </p:nvSpPr>
                  <p:spPr bwMode="auto">
                    <a:xfrm rot="10800000">
                      <a:off x="5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2" name="Arc 84"/>
                    <p:cNvSpPr>
                      <a:spLocks/>
                    </p:cNvSpPr>
                    <p:nvPr/>
                  </p:nvSpPr>
                  <p:spPr bwMode="auto">
                    <a:xfrm rot="10800000">
                      <a:off x="5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84" name="Freeform 85"/>
                  <p:cNvSpPr>
                    <a:spLocks/>
                  </p:cNvSpPr>
                  <p:nvPr/>
                </p:nvSpPr>
                <p:spPr bwMode="auto">
                  <a:xfrm>
                    <a:off x="5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85" name="Group 86"/>
                  <p:cNvGrpSpPr>
                    <a:grpSpLocks/>
                  </p:cNvGrpSpPr>
                  <p:nvPr/>
                </p:nvGrpSpPr>
                <p:grpSpPr bwMode="auto">
                  <a:xfrm>
                    <a:off x="581" y="476"/>
                    <a:ext cx="47" cy="37"/>
                    <a:chOff x="581" y="476"/>
                    <a:chExt cx="47" cy="37"/>
                  </a:xfrm>
                </p:grpSpPr>
                <p:sp>
                  <p:nvSpPr>
                    <p:cNvPr id="16986" name="Freeform 87"/>
                    <p:cNvSpPr>
                      <a:spLocks/>
                    </p:cNvSpPr>
                    <p:nvPr/>
                  </p:nvSpPr>
                  <p:spPr bwMode="auto">
                    <a:xfrm>
                      <a:off x="5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87" name="Freeform 88"/>
                    <p:cNvSpPr>
                      <a:spLocks/>
                    </p:cNvSpPr>
                    <p:nvPr/>
                  </p:nvSpPr>
                  <p:spPr bwMode="auto">
                    <a:xfrm>
                      <a:off x="5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8" name="Group 89"/>
                <p:cNvGrpSpPr>
                  <a:grpSpLocks/>
                </p:cNvGrpSpPr>
                <p:nvPr/>
              </p:nvGrpSpPr>
              <p:grpSpPr bwMode="auto">
                <a:xfrm>
                  <a:off x="517" y="380"/>
                  <a:ext cx="321" cy="113"/>
                  <a:chOff x="517" y="380"/>
                  <a:chExt cx="321" cy="113"/>
                </a:xfrm>
              </p:grpSpPr>
              <p:sp>
                <p:nvSpPr>
                  <p:cNvPr id="16965" name="Freeform 90"/>
                  <p:cNvSpPr>
                    <a:spLocks/>
                  </p:cNvSpPr>
                  <p:nvPr/>
                </p:nvSpPr>
                <p:spPr bwMode="auto">
                  <a:xfrm>
                    <a:off x="5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66" name="Freeform 91"/>
                  <p:cNvSpPr>
                    <a:spLocks/>
                  </p:cNvSpPr>
                  <p:nvPr/>
                </p:nvSpPr>
                <p:spPr bwMode="auto">
                  <a:xfrm>
                    <a:off x="5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67" name="Group 92"/>
                  <p:cNvGrpSpPr>
                    <a:grpSpLocks/>
                  </p:cNvGrpSpPr>
                  <p:nvPr/>
                </p:nvGrpSpPr>
                <p:grpSpPr bwMode="auto">
                  <a:xfrm>
                    <a:off x="544" y="428"/>
                    <a:ext cx="2" cy="5"/>
                    <a:chOff x="544" y="428"/>
                    <a:chExt cx="2" cy="5"/>
                  </a:xfrm>
                </p:grpSpPr>
                <p:sp>
                  <p:nvSpPr>
                    <p:cNvPr id="16978" name="Oval 93"/>
                    <p:cNvSpPr>
                      <a:spLocks noChangeArrowheads="1"/>
                    </p:cNvSpPr>
                    <p:nvPr/>
                  </p:nvSpPr>
                  <p:spPr bwMode="auto">
                    <a:xfrm>
                      <a:off x="5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979" name="Arc 94"/>
                    <p:cNvSpPr>
                      <a:spLocks/>
                    </p:cNvSpPr>
                    <p:nvPr/>
                  </p:nvSpPr>
                  <p:spPr bwMode="auto">
                    <a:xfrm rot="10800000">
                      <a:off x="5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68" name="Group 95"/>
                  <p:cNvGrpSpPr>
                    <a:grpSpLocks/>
                  </p:cNvGrpSpPr>
                  <p:nvPr/>
                </p:nvGrpSpPr>
                <p:grpSpPr bwMode="auto">
                  <a:xfrm>
                    <a:off x="561" y="415"/>
                    <a:ext cx="19" cy="5"/>
                    <a:chOff x="561" y="415"/>
                    <a:chExt cx="19" cy="5"/>
                  </a:xfrm>
                </p:grpSpPr>
                <p:sp>
                  <p:nvSpPr>
                    <p:cNvPr id="16973" name="Arc 96"/>
                    <p:cNvSpPr>
                      <a:spLocks/>
                    </p:cNvSpPr>
                    <p:nvPr/>
                  </p:nvSpPr>
                  <p:spPr bwMode="auto">
                    <a:xfrm rot="10800000">
                      <a:off x="5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4" name="Arc 97"/>
                    <p:cNvSpPr>
                      <a:spLocks/>
                    </p:cNvSpPr>
                    <p:nvPr/>
                  </p:nvSpPr>
                  <p:spPr bwMode="auto">
                    <a:xfrm rot="10800000">
                      <a:off x="5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5" name="Arc 98"/>
                    <p:cNvSpPr>
                      <a:spLocks/>
                    </p:cNvSpPr>
                    <p:nvPr/>
                  </p:nvSpPr>
                  <p:spPr bwMode="auto">
                    <a:xfrm rot="10800000">
                      <a:off x="5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6" name="Arc 99"/>
                    <p:cNvSpPr>
                      <a:spLocks/>
                    </p:cNvSpPr>
                    <p:nvPr/>
                  </p:nvSpPr>
                  <p:spPr bwMode="auto">
                    <a:xfrm rot="10800000">
                      <a:off x="5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7" name="Arc 100"/>
                    <p:cNvSpPr>
                      <a:spLocks/>
                    </p:cNvSpPr>
                    <p:nvPr/>
                  </p:nvSpPr>
                  <p:spPr bwMode="auto">
                    <a:xfrm rot="10800000">
                      <a:off x="5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69" name="Freeform 101"/>
                  <p:cNvSpPr>
                    <a:spLocks/>
                  </p:cNvSpPr>
                  <p:nvPr/>
                </p:nvSpPr>
                <p:spPr bwMode="auto">
                  <a:xfrm>
                    <a:off x="5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70" name="Group 102"/>
                  <p:cNvGrpSpPr>
                    <a:grpSpLocks/>
                  </p:cNvGrpSpPr>
                  <p:nvPr/>
                </p:nvGrpSpPr>
                <p:grpSpPr bwMode="auto">
                  <a:xfrm>
                    <a:off x="581" y="380"/>
                    <a:ext cx="47" cy="37"/>
                    <a:chOff x="581" y="380"/>
                    <a:chExt cx="47" cy="37"/>
                  </a:xfrm>
                </p:grpSpPr>
                <p:sp>
                  <p:nvSpPr>
                    <p:cNvPr id="16971" name="Freeform 103"/>
                    <p:cNvSpPr>
                      <a:spLocks/>
                    </p:cNvSpPr>
                    <p:nvPr/>
                  </p:nvSpPr>
                  <p:spPr bwMode="auto">
                    <a:xfrm>
                      <a:off x="5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72" name="Freeform 104"/>
                    <p:cNvSpPr>
                      <a:spLocks/>
                    </p:cNvSpPr>
                    <p:nvPr/>
                  </p:nvSpPr>
                  <p:spPr bwMode="auto">
                    <a:xfrm>
                      <a:off x="5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9" name="Group 105"/>
                <p:cNvGrpSpPr>
                  <a:grpSpLocks/>
                </p:cNvGrpSpPr>
                <p:nvPr/>
              </p:nvGrpSpPr>
              <p:grpSpPr bwMode="auto">
                <a:xfrm>
                  <a:off x="517" y="284"/>
                  <a:ext cx="321" cy="113"/>
                  <a:chOff x="517" y="284"/>
                  <a:chExt cx="321" cy="113"/>
                </a:xfrm>
              </p:grpSpPr>
              <p:sp>
                <p:nvSpPr>
                  <p:cNvPr id="16950" name="Freeform 106"/>
                  <p:cNvSpPr>
                    <a:spLocks/>
                  </p:cNvSpPr>
                  <p:nvPr/>
                </p:nvSpPr>
                <p:spPr bwMode="auto">
                  <a:xfrm>
                    <a:off x="5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51" name="Freeform 107"/>
                  <p:cNvSpPr>
                    <a:spLocks/>
                  </p:cNvSpPr>
                  <p:nvPr/>
                </p:nvSpPr>
                <p:spPr bwMode="auto">
                  <a:xfrm>
                    <a:off x="5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52" name="Group 108"/>
                  <p:cNvGrpSpPr>
                    <a:grpSpLocks/>
                  </p:cNvGrpSpPr>
                  <p:nvPr/>
                </p:nvGrpSpPr>
                <p:grpSpPr bwMode="auto">
                  <a:xfrm>
                    <a:off x="544" y="332"/>
                    <a:ext cx="2" cy="5"/>
                    <a:chOff x="544" y="332"/>
                    <a:chExt cx="2" cy="5"/>
                  </a:xfrm>
                </p:grpSpPr>
                <p:sp>
                  <p:nvSpPr>
                    <p:cNvPr id="16963" name="Oval 109"/>
                    <p:cNvSpPr>
                      <a:spLocks noChangeArrowheads="1"/>
                    </p:cNvSpPr>
                    <p:nvPr/>
                  </p:nvSpPr>
                  <p:spPr bwMode="auto">
                    <a:xfrm>
                      <a:off x="5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964" name="Arc 110"/>
                    <p:cNvSpPr>
                      <a:spLocks/>
                    </p:cNvSpPr>
                    <p:nvPr/>
                  </p:nvSpPr>
                  <p:spPr bwMode="auto">
                    <a:xfrm rot="10800000">
                      <a:off x="5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53" name="Group 111"/>
                  <p:cNvGrpSpPr>
                    <a:grpSpLocks/>
                  </p:cNvGrpSpPr>
                  <p:nvPr/>
                </p:nvGrpSpPr>
                <p:grpSpPr bwMode="auto">
                  <a:xfrm>
                    <a:off x="561" y="319"/>
                    <a:ext cx="19" cy="5"/>
                    <a:chOff x="561" y="319"/>
                    <a:chExt cx="19" cy="5"/>
                  </a:xfrm>
                </p:grpSpPr>
                <p:sp>
                  <p:nvSpPr>
                    <p:cNvPr id="16958" name="Arc 112"/>
                    <p:cNvSpPr>
                      <a:spLocks/>
                    </p:cNvSpPr>
                    <p:nvPr/>
                  </p:nvSpPr>
                  <p:spPr bwMode="auto">
                    <a:xfrm rot="10800000">
                      <a:off x="5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59" name="Arc 113"/>
                    <p:cNvSpPr>
                      <a:spLocks/>
                    </p:cNvSpPr>
                    <p:nvPr/>
                  </p:nvSpPr>
                  <p:spPr bwMode="auto">
                    <a:xfrm rot="10800000">
                      <a:off x="5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60" name="Arc 114"/>
                    <p:cNvSpPr>
                      <a:spLocks/>
                    </p:cNvSpPr>
                    <p:nvPr/>
                  </p:nvSpPr>
                  <p:spPr bwMode="auto">
                    <a:xfrm rot="10800000">
                      <a:off x="5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1" name="Arc 115"/>
                    <p:cNvSpPr>
                      <a:spLocks/>
                    </p:cNvSpPr>
                    <p:nvPr/>
                  </p:nvSpPr>
                  <p:spPr bwMode="auto">
                    <a:xfrm rot="10800000">
                      <a:off x="5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2" name="Arc 116"/>
                    <p:cNvSpPr>
                      <a:spLocks/>
                    </p:cNvSpPr>
                    <p:nvPr/>
                  </p:nvSpPr>
                  <p:spPr bwMode="auto">
                    <a:xfrm rot="10800000">
                      <a:off x="5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54" name="Freeform 117"/>
                  <p:cNvSpPr>
                    <a:spLocks/>
                  </p:cNvSpPr>
                  <p:nvPr/>
                </p:nvSpPr>
                <p:spPr bwMode="auto">
                  <a:xfrm>
                    <a:off x="5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55" name="Group 118"/>
                  <p:cNvGrpSpPr>
                    <a:grpSpLocks/>
                  </p:cNvGrpSpPr>
                  <p:nvPr/>
                </p:nvGrpSpPr>
                <p:grpSpPr bwMode="auto">
                  <a:xfrm>
                    <a:off x="581" y="284"/>
                    <a:ext cx="47" cy="37"/>
                    <a:chOff x="581" y="284"/>
                    <a:chExt cx="47" cy="37"/>
                  </a:xfrm>
                </p:grpSpPr>
                <p:sp>
                  <p:nvSpPr>
                    <p:cNvPr id="16956" name="Freeform 119"/>
                    <p:cNvSpPr>
                      <a:spLocks/>
                    </p:cNvSpPr>
                    <p:nvPr/>
                  </p:nvSpPr>
                  <p:spPr bwMode="auto">
                    <a:xfrm>
                      <a:off x="5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57" name="Freeform 120"/>
                    <p:cNvSpPr>
                      <a:spLocks/>
                    </p:cNvSpPr>
                    <p:nvPr/>
                  </p:nvSpPr>
                  <p:spPr bwMode="auto">
                    <a:xfrm>
                      <a:off x="5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0" name="Group 121"/>
              <p:cNvGrpSpPr>
                <a:grpSpLocks/>
              </p:cNvGrpSpPr>
              <p:nvPr/>
            </p:nvGrpSpPr>
            <p:grpSpPr bwMode="auto">
              <a:xfrm>
                <a:off x="865" y="284"/>
                <a:ext cx="321" cy="497"/>
                <a:chOff x="865" y="284"/>
                <a:chExt cx="321" cy="497"/>
              </a:xfrm>
            </p:grpSpPr>
            <p:grpSp>
              <p:nvGrpSpPr>
                <p:cNvPr id="16865" name="Group 122"/>
                <p:cNvGrpSpPr>
                  <a:grpSpLocks/>
                </p:cNvGrpSpPr>
                <p:nvPr/>
              </p:nvGrpSpPr>
              <p:grpSpPr bwMode="auto">
                <a:xfrm>
                  <a:off x="865" y="668"/>
                  <a:ext cx="321" cy="113"/>
                  <a:chOff x="865" y="668"/>
                  <a:chExt cx="321" cy="113"/>
                </a:xfrm>
              </p:grpSpPr>
              <p:sp>
                <p:nvSpPr>
                  <p:cNvPr id="16930" name="Freeform 123"/>
                  <p:cNvSpPr>
                    <a:spLocks/>
                  </p:cNvSpPr>
                  <p:nvPr/>
                </p:nvSpPr>
                <p:spPr bwMode="auto">
                  <a:xfrm>
                    <a:off x="946"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31" name="Freeform 124"/>
                  <p:cNvSpPr>
                    <a:spLocks/>
                  </p:cNvSpPr>
                  <p:nvPr/>
                </p:nvSpPr>
                <p:spPr bwMode="auto">
                  <a:xfrm>
                    <a:off x="865"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32" name="Group 125"/>
                  <p:cNvGrpSpPr>
                    <a:grpSpLocks/>
                  </p:cNvGrpSpPr>
                  <p:nvPr/>
                </p:nvGrpSpPr>
                <p:grpSpPr bwMode="auto">
                  <a:xfrm>
                    <a:off x="892" y="716"/>
                    <a:ext cx="2" cy="5"/>
                    <a:chOff x="892" y="716"/>
                    <a:chExt cx="2" cy="5"/>
                  </a:xfrm>
                </p:grpSpPr>
                <p:sp>
                  <p:nvSpPr>
                    <p:cNvPr id="16943" name="Oval 126"/>
                    <p:cNvSpPr>
                      <a:spLocks noChangeArrowheads="1"/>
                    </p:cNvSpPr>
                    <p:nvPr/>
                  </p:nvSpPr>
                  <p:spPr bwMode="auto">
                    <a:xfrm>
                      <a:off x="892" y="716"/>
                      <a:ext cx="2" cy="2"/>
                    </a:xfrm>
                    <a:prstGeom prst="ellipse">
                      <a:avLst/>
                    </a:prstGeom>
                    <a:noFill/>
                    <a:ln w="12700">
                      <a:solidFill>
                        <a:srgbClr val="000000"/>
                      </a:solidFill>
                      <a:round/>
                      <a:headEnd/>
                      <a:tailEnd/>
                    </a:ln>
                  </p:spPr>
                  <p:txBody>
                    <a:bodyPr wrap="none" anchor="ctr"/>
                    <a:lstStyle/>
                    <a:p>
                      <a:endParaRPr lang="zh-CN" altLang="en-US"/>
                    </a:p>
                  </p:txBody>
                </p:sp>
                <p:sp>
                  <p:nvSpPr>
                    <p:cNvPr id="16944" name="Arc 127"/>
                    <p:cNvSpPr>
                      <a:spLocks/>
                    </p:cNvSpPr>
                    <p:nvPr/>
                  </p:nvSpPr>
                  <p:spPr bwMode="auto">
                    <a:xfrm rot="10800000">
                      <a:off x="893"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33" name="Group 128"/>
                  <p:cNvGrpSpPr>
                    <a:grpSpLocks/>
                  </p:cNvGrpSpPr>
                  <p:nvPr/>
                </p:nvGrpSpPr>
                <p:grpSpPr bwMode="auto">
                  <a:xfrm>
                    <a:off x="909" y="703"/>
                    <a:ext cx="19" cy="5"/>
                    <a:chOff x="909" y="703"/>
                    <a:chExt cx="19" cy="5"/>
                  </a:xfrm>
                </p:grpSpPr>
                <p:sp>
                  <p:nvSpPr>
                    <p:cNvPr id="16938" name="Arc 129"/>
                    <p:cNvSpPr>
                      <a:spLocks/>
                    </p:cNvSpPr>
                    <p:nvPr/>
                  </p:nvSpPr>
                  <p:spPr bwMode="auto">
                    <a:xfrm rot="10800000">
                      <a:off x="913"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39" name="Arc 130"/>
                    <p:cNvSpPr>
                      <a:spLocks/>
                    </p:cNvSpPr>
                    <p:nvPr/>
                  </p:nvSpPr>
                  <p:spPr bwMode="auto">
                    <a:xfrm rot="10800000">
                      <a:off x="9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40" name="Arc 131"/>
                    <p:cNvSpPr>
                      <a:spLocks/>
                    </p:cNvSpPr>
                    <p:nvPr/>
                  </p:nvSpPr>
                  <p:spPr bwMode="auto">
                    <a:xfrm rot="10800000">
                      <a:off x="9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1" name="Arc 132"/>
                    <p:cNvSpPr>
                      <a:spLocks/>
                    </p:cNvSpPr>
                    <p:nvPr/>
                  </p:nvSpPr>
                  <p:spPr bwMode="auto">
                    <a:xfrm rot="10800000">
                      <a:off x="918"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2" name="Arc 133"/>
                    <p:cNvSpPr>
                      <a:spLocks/>
                    </p:cNvSpPr>
                    <p:nvPr/>
                  </p:nvSpPr>
                  <p:spPr bwMode="auto">
                    <a:xfrm rot="10800000">
                      <a:off x="923"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34" name="Freeform 134"/>
                  <p:cNvSpPr>
                    <a:spLocks/>
                  </p:cNvSpPr>
                  <p:nvPr/>
                </p:nvSpPr>
                <p:spPr bwMode="auto">
                  <a:xfrm>
                    <a:off x="865"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35" name="Group 135"/>
                  <p:cNvGrpSpPr>
                    <a:grpSpLocks/>
                  </p:cNvGrpSpPr>
                  <p:nvPr/>
                </p:nvGrpSpPr>
                <p:grpSpPr bwMode="auto">
                  <a:xfrm>
                    <a:off x="929" y="668"/>
                    <a:ext cx="47" cy="37"/>
                    <a:chOff x="929" y="668"/>
                    <a:chExt cx="47" cy="37"/>
                  </a:xfrm>
                </p:grpSpPr>
                <p:sp>
                  <p:nvSpPr>
                    <p:cNvPr id="16936" name="Freeform 136"/>
                    <p:cNvSpPr>
                      <a:spLocks/>
                    </p:cNvSpPr>
                    <p:nvPr/>
                  </p:nvSpPr>
                  <p:spPr bwMode="auto">
                    <a:xfrm>
                      <a:off x="929"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37" name="Freeform 137"/>
                    <p:cNvSpPr>
                      <a:spLocks/>
                    </p:cNvSpPr>
                    <p:nvPr/>
                  </p:nvSpPr>
                  <p:spPr bwMode="auto">
                    <a:xfrm>
                      <a:off x="930"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6" name="Group 138"/>
                <p:cNvGrpSpPr>
                  <a:grpSpLocks/>
                </p:cNvGrpSpPr>
                <p:nvPr/>
              </p:nvGrpSpPr>
              <p:grpSpPr bwMode="auto">
                <a:xfrm>
                  <a:off x="865" y="572"/>
                  <a:ext cx="321" cy="113"/>
                  <a:chOff x="865" y="572"/>
                  <a:chExt cx="321" cy="113"/>
                </a:xfrm>
              </p:grpSpPr>
              <p:sp>
                <p:nvSpPr>
                  <p:cNvPr id="16915" name="Freeform 139"/>
                  <p:cNvSpPr>
                    <a:spLocks/>
                  </p:cNvSpPr>
                  <p:nvPr/>
                </p:nvSpPr>
                <p:spPr bwMode="auto">
                  <a:xfrm>
                    <a:off x="946"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16" name="Freeform 140"/>
                  <p:cNvSpPr>
                    <a:spLocks/>
                  </p:cNvSpPr>
                  <p:nvPr/>
                </p:nvSpPr>
                <p:spPr bwMode="auto">
                  <a:xfrm>
                    <a:off x="865"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17" name="Group 141"/>
                  <p:cNvGrpSpPr>
                    <a:grpSpLocks/>
                  </p:cNvGrpSpPr>
                  <p:nvPr/>
                </p:nvGrpSpPr>
                <p:grpSpPr bwMode="auto">
                  <a:xfrm>
                    <a:off x="892" y="620"/>
                    <a:ext cx="2" cy="5"/>
                    <a:chOff x="892" y="620"/>
                    <a:chExt cx="2" cy="5"/>
                  </a:xfrm>
                </p:grpSpPr>
                <p:sp>
                  <p:nvSpPr>
                    <p:cNvPr id="16928" name="Oval 142"/>
                    <p:cNvSpPr>
                      <a:spLocks noChangeArrowheads="1"/>
                    </p:cNvSpPr>
                    <p:nvPr/>
                  </p:nvSpPr>
                  <p:spPr bwMode="auto">
                    <a:xfrm>
                      <a:off x="892" y="620"/>
                      <a:ext cx="2" cy="2"/>
                    </a:xfrm>
                    <a:prstGeom prst="ellipse">
                      <a:avLst/>
                    </a:prstGeom>
                    <a:noFill/>
                    <a:ln w="12700">
                      <a:solidFill>
                        <a:srgbClr val="000000"/>
                      </a:solidFill>
                      <a:round/>
                      <a:headEnd/>
                      <a:tailEnd/>
                    </a:ln>
                  </p:spPr>
                  <p:txBody>
                    <a:bodyPr wrap="none" anchor="ctr"/>
                    <a:lstStyle/>
                    <a:p>
                      <a:endParaRPr lang="zh-CN" altLang="en-US"/>
                    </a:p>
                  </p:txBody>
                </p:sp>
                <p:sp>
                  <p:nvSpPr>
                    <p:cNvPr id="16929" name="Arc 143"/>
                    <p:cNvSpPr>
                      <a:spLocks/>
                    </p:cNvSpPr>
                    <p:nvPr/>
                  </p:nvSpPr>
                  <p:spPr bwMode="auto">
                    <a:xfrm rot="10800000">
                      <a:off x="893"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18" name="Group 144"/>
                  <p:cNvGrpSpPr>
                    <a:grpSpLocks/>
                  </p:cNvGrpSpPr>
                  <p:nvPr/>
                </p:nvGrpSpPr>
                <p:grpSpPr bwMode="auto">
                  <a:xfrm>
                    <a:off x="909" y="607"/>
                    <a:ext cx="19" cy="5"/>
                    <a:chOff x="909" y="607"/>
                    <a:chExt cx="19" cy="5"/>
                  </a:xfrm>
                </p:grpSpPr>
                <p:sp>
                  <p:nvSpPr>
                    <p:cNvPr id="16923" name="Arc 145"/>
                    <p:cNvSpPr>
                      <a:spLocks/>
                    </p:cNvSpPr>
                    <p:nvPr/>
                  </p:nvSpPr>
                  <p:spPr bwMode="auto">
                    <a:xfrm rot="10800000">
                      <a:off x="913"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4" name="Arc 146"/>
                    <p:cNvSpPr>
                      <a:spLocks/>
                    </p:cNvSpPr>
                    <p:nvPr/>
                  </p:nvSpPr>
                  <p:spPr bwMode="auto">
                    <a:xfrm rot="10800000">
                      <a:off x="9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5" name="Arc 147"/>
                    <p:cNvSpPr>
                      <a:spLocks/>
                    </p:cNvSpPr>
                    <p:nvPr/>
                  </p:nvSpPr>
                  <p:spPr bwMode="auto">
                    <a:xfrm rot="10800000">
                      <a:off x="9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6" name="Arc 148"/>
                    <p:cNvSpPr>
                      <a:spLocks/>
                    </p:cNvSpPr>
                    <p:nvPr/>
                  </p:nvSpPr>
                  <p:spPr bwMode="auto">
                    <a:xfrm rot="10800000">
                      <a:off x="918"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7" name="Arc 149"/>
                    <p:cNvSpPr>
                      <a:spLocks/>
                    </p:cNvSpPr>
                    <p:nvPr/>
                  </p:nvSpPr>
                  <p:spPr bwMode="auto">
                    <a:xfrm rot="10800000">
                      <a:off x="923"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19" name="Freeform 150"/>
                  <p:cNvSpPr>
                    <a:spLocks/>
                  </p:cNvSpPr>
                  <p:nvPr/>
                </p:nvSpPr>
                <p:spPr bwMode="auto">
                  <a:xfrm>
                    <a:off x="865"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20" name="Group 151"/>
                  <p:cNvGrpSpPr>
                    <a:grpSpLocks/>
                  </p:cNvGrpSpPr>
                  <p:nvPr/>
                </p:nvGrpSpPr>
                <p:grpSpPr bwMode="auto">
                  <a:xfrm>
                    <a:off x="929" y="572"/>
                    <a:ext cx="47" cy="37"/>
                    <a:chOff x="929" y="572"/>
                    <a:chExt cx="47" cy="37"/>
                  </a:xfrm>
                </p:grpSpPr>
                <p:sp>
                  <p:nvSpPr>
                    <p:cNvPr id="16921" name="Freeform 152"/>
                    <p:cNvSpPr>
                      <a:spLocks/>
                    </p:cNvSpPr>
                    <p:nvPr/>
                  </p:nvSpPr>
                  <p:spPr bwMode="auto">
                    <a:xfrm>
                      <a:off x="929"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22" name="Freeform 153"/>
                    <p:cNvSpPr>
                      <a:spLocks/>
                    </p:cNvSpPr>
                    <p:nvPr/>
                  </p:nvSpPr>
                  <p:spPr bwMode="auto">
                    <a:xfrm>
                      <a:off x="930"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7" name="Group 154"/>
                <p:cNvGrpSpPr>
                  <a:grpSpLocks/>
                </p:cNvGrpSpPr>
                <p:nvPr/>
              </p:nvGrpSpPr>
              <p:grpSpPr bwMode="auto">
                <a:xfrm>
                  <a:off x="865" y="476"/>
                  <a:ext cx="321" cy="113"/>
                  <a:chOff x="865" y="476"/>
                  <a:chExt cx="321" cy="113"/>
                </a:xfrm>
              </p:grpSpPr>
              <p:sp>
                <p:nvSpPr>
                  <p:cNvPr id="16900" name="Freeform 155"/>
                  <p:cNvSpPr>
                    <a:spLocks/>
                  </p:cNvSpPr>
                  <p:nvPr/>
                </p:nvSpPr>
                <p:spPr bwMode="auto">
                  <a:xfrm>
                    <a:off x="946"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01" name="Freeform 156"/>
                  <p:cNvSpPr>
                    <a:spLocks/>
                  </p:cNvSpPr>
                  <p:nvPr/>
                </p:nvSpPr>
                <p:spPr bwMode="auto">
                  <a:xfrm>
                    <a:off x="865"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02" name="Group 157"/>
                  <p:cNvGrpSpPr>
                    <a:grpSpLocks/>
                  </p:cNvGrpSpPr>
                  <p:nvPr/>
                </p:nvGrpSpPr>
                <p:grpSpPr bwMode="auto">
                  <a:xfrm>
                    <a:off x="892" y="524"/>
                    <a:ext cx="2" cy="5"/>
                    <a:chOff x="892" y="524"/>
                    <a:chExt cx="2" cy="5"/>
                  </a:xfrm>
                </p:grpSpPr>
                <p:sp>
                  <p:nvSpPr>
                    <p:cNvPr id="16913" name="Oval 158"/>
                    <p:cNvSpPr>
                      <a:spLocks noChangeArrowheads="1"/>
                    </p:cNvSpPr>
                    <p:nvPr/>
                  </p:nvSpPr>
                  <p:spPr bwMode="auto">
                    <a:xfrm>
                      <a:off x="892" y="524"/>
                      <a:ext cx="2" cy="2"/>
                    </a:xfrm>
                    <a:prstGeom prst="ellipse">
                      <a:avLst/>
                    </a:prstGeom>
                    <a:noFill/>
                    <a:ln w="12700">
                      <a:solidFill>
                        <a:srgbClr val="000000"/>
                      </a:solidFill>
                      <a:round/>
                      <a:headEnd/>
                      <a:tailEnd/>
                    </a:ln>
                  </p:spPr>
                  <p:txBody>
                    <a:bodyPr wrap="none" anchor="ctr"/>
                    <a:lstStyle/>
                    <a:p>
                      <a:endParaRPr lang="zh-CN" altLang="en-US"/>
                    </a:p>
                  </p:txBody>
                </p:sp>
                <p:sp>
                  <p:nvSpPr>
                    <p:cNvPr id="16914" name="Arc 159"/>
                    <p:cNvSpPr>
                      <a:spLocks/>
                    </p:cNvSpPr>
                    <p:nvPr/>
                  </p:nvSpPr>
                  <p:spPr bwMode="auto">
                    <a:xfrm rot="10800000">
                      <a:off x="893"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03" name="Group 160"/>
                  <p:cNvGrpSpPr>
                    <a:grpSpLocks/>
                  </p:cNvGrpSpPr>
                  <p:nvPr/>
                </p:nvGrpSpPr>
                <p:grpSpPr bwMode="auto">
                  <a:xfrm>
                    <a:off x="909" y="511"/>
                    <a:ext cx="19" cy="5"/>
                    <a:chOff x="909" y="511"/>
                    <a:chExt cx="19" cy="5"/>
                  </a:xfrm>
                </p:grpSpPr>
                <p:sp>
                  <p:nvSpPr>
                    <p:cNvPr id="16908" name="Arc 161"/>
                    <p:cNvSpPr>
                      <a:spLocks/>
                    </p:cNvSpPr>
                    <p:nvPr/>
                  </p:nvSpPr>
                  <p:spPr bwMode="auto">
                    <a:xfrm rot="10800000">
                      <a:off x="913"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09" name="Arc 162"/>
                    <p:cNvSpPr>
                      <a:spLocks/>
                    </p:cNvSpPr>
                    <p:nvPr/>
                  </p:nvSpPr>
                  <p:spPr bwMode="auto">
                    <a:xfrm rot="10800000">
                      <a:off x="9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10" name="Arc 163"/>
                    <p:cNvSpPr>
                      <a:spLocks/>
                    </p:cNvSpPr>
                    <p:nvPr/>
                  </p:nvSpPr>
                  <p:spPr bwMode="auto">
                    <a:xfrm rot="10800000">
                      <a:off x="9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1" name="Arc 164"/>
                    <p:cNvSpPr>
                      <a:spLocks/>
                    </p:cNvSpPr>
                    <p:nvPr/>
                  </p:nvSpPr>
                  <p:spPr bwMode="auto">
                    <a:xfrm rot="10800000">
                      <a:off x="918"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2" name="Arc 165"/>
                    <p:cNvSpPr>
                      <a:spLocks/>
                    </p:cNvSpPr>
                    <p:nvPr/>
                  </p:nvSpPr>
                  <p:spPr bwMode="auto">
                    <a:xfrm rot="10800000">
                      <a:off x="923"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04" name="Freeform 166"/>
                  <p:cNvSpPr>
                    <a:spLocks/>
                  </p:cNvSpPr>
                  <p:nvPr/>
                </p:nvSpPr>
                <p:spPr bwMode="auto">
                  <a:xfrm>
                    <a:off x="865"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05" name="Group 167"/>
                  <p:cNvGrpSpPr>
                    <a:grpSpLocks/>
                  </p:cNvGrpSpPr>
                  <p:nvPr/>
                </p:nvGrpSpPr>
                <p:grpSpPr bwMode="auto">
                  <a:xfrm>
                    <a:off x="929" y="476"/>
                    <a:ext cx="47" cy="37"/>
                    <a:chOff x="929" y="476"/>
                    <a:chExt cx="47" cy="37"/>
                  </a:xfrm>
                </p:grpSpPr>
                <p:sp>
                  <p:nvSpPr>
                    <p:cNvPr id="16906" name="Freeform 168"/>
                    <p:cNvSpPr>
                      <a:spLocks/>
                    </p:cNvSpPr>
                    <p:nvPr/>
                  </p:nvSpPr>
                  <p:spPr bwMode="auto">
                    <a:xfrm>
                      <a:off x="929"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07" name="Freeform 169"/>
                    <p:cNvSpPr>
                      <a:spLocks/>
                    </p:cNvSpPr>
                    <p:nvPr/>
                  </p:nvSpPr>
                  <p:spPr bwMode="auto">
                    <a:xfrm>
                      <a:off x="930"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8" name="Group 170"/>
                <p:cNvGrpSpPr>
                  <a:grpSpLocks/>
                </p:cNvGrpSpPr>
                <p:nvPr/>
              </p:nvGrpSpPr>
              <p:grpSpPr bwMode="auto">
                <a:xfrm>
                  <a:off x="865" y="380"/>
                  <a:ext cx="321" cy="113"/>
                  <a:chOff x="865" y="380"/>
                  <a:chExt cx="321" cy="113"/>
                </a:xfrm>
              </p:grpSpPr>
              <p:sp>
                <p:nvSpPr>
                  <p:cNvPr id="16885" name="Freeform 171"/>
                  <p:cNvSpPr>
                    <a:spLocks/>
                  </p:cNvSpPr>
                  <p:nvPr/>
                </p:nvSpPr>
                <p:spPr bwMode="auto">
                  <a:xfrm>
                    <a:off x="946"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86" name="Freeform 172"/>
                  <p:cNvSpPr>
                    <a:spLocks/>
                  </p:cNvSpPr>
                  <p:nvPr/>
                </p:nvSpPr>
                <p:spPr bwMode="auto">
                  <a:xfrm>
                    <a:off x="865"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87" name="Group 173"/>
                  <p:cNvGrpSpPr>
                    <a:grpSpLocks/>
                  </p:cNvGrpSpPr>
                  <p:nvPr/>
                </p:nvGrpSpPr>
                <p:grpSpPr bwMode="auto">
                  <a:xfrm>
                    <a:off x="892" y="428"/>
                    <a:ext cx="2" cy="5"/>
                    <a:chOff x="892" y="428"/>
                    <a:chExt cx="2" cy="5"/>
                  </a:xfrm>
                </p:grpSpPr>
                <p:sp>
                  <p:nvSpPr>
                    <p:cNvPr id="16898" name="Oval 174"/>
                    <p:cNvSpPr>
                      <a:spLocks noChangeArrowheads="1"/>
                    </p:cNvSpPr>
                    <p:nvPr/>
                  </p:nvSpPr>
                  <p:spPr bwMode="auto">
                    <a:xfrm>
                      <a:off x="892" y="428"/>
                      <a:ext cx="2" cy="2"/>
                    </a:xfrm>
                    <a:prstGeom prst="ellipse">
                      <a:avLst/>
                    </a:prstGeom>
                    <a:noFill/>
                    <a:ln w="12700">
                      <a:solidFill>
                        <a:srgbClr val="000000"/>
                      </a:solidFill>
                      <a:round/>
                      <a:headEnd/>
                      <a:tailEnd/>
                    </a:ln>
                  </p:spPr>
                  <p:txBody>
                    <a:bodyPr wrap="none" anchor="ctr"/>
                    <a:lstStyle/>
                    <a:p>
                      <a:endParaRPr lang="zh-CN" altLang="en-US"/>
                    </a:p>
                  </p:txBody>
                </p:sp>
                <p:sp>
                  <p:nvSpPr>
                    <p:cNvPr id="16899" name="Arc 175"/>
                    <p:cNvSpPr>
                      <a:spLocks/>
                    </p:cNvSpPr>
                    <p:nvPr/>
                  </p:nvSpPr>
                  <p:spPr bwMode="auto">
                    <a:xfrm rot="10800000">
                      <a:off x="893"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88" name="Group 176"/>
                  <p:cNvGrpSpPr>
                    <a:grpSpLocks/>
                  </p:cNvGrpSpPr>
                  <p:nvPr/>
                </p:nvGrpSpPr>
                <p:grpSpPr bwMode="auto">
                  <a:xfrm>
                    <a:off x="909" y="415"/>
                    <a:ext cx="19" cy="5"/>
                    <a:chOff x="909" y="415"/>
                    <a:chExt cx="19" cy="5"/>
                  </a:xfrm>
                </p:grpSpPr>
                <p:sp>
                  <p:nvSpPr>
                    <p:cNvPr id="16893" name="Arc 177"/>
                    <p:cNvSpPr>
                      <a:spLocks/>
                    </p:cNvSpPr>
                    <p:nvPr/>
                  </p:nvSpPr>
                  <p:spPr bwMode="auto">
                    <a:xfrm rot="10800000">
                      <a:off x="913"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4" name="Arc 178"/>
                    <p:cNvSpPr>
                      <a:spLocks/>
                    </p:cNvSpPr>
                    <p:nvPr/>
                  </p:nvSpPr>
                  <p:spPr bwMode="auto">
                    <a:xfrm rot="10800000">
                      <a:off x="9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5" name="Arc 179"/>
                    <p:cNvSpPr>
                      <a:spLocks/>
                    </p:cNvSpPr>
                    <p:nvPr/>
                  </p:nvSpPr>
                  <p:spPr bwMode="auto">
                    <a:xfrm rot="10800000">
                      <a:off x="9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6" name="Arc 180"/>
                    <p:cNvSpPr>
                      <a:spLocks/>
                    </p:cNvSpPr>
                    <p:nvPr/>
                  </p:nvSpPr>
                  <p:spPr bwMode="auto">
                    <a:xfrm rot="10800000">
                      <a:off x="918"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7" name="Arc 181"/>
                    <p:cNvSpPr>
                      <a:spLocks/>
                    </p:cNvSpPr>
                    <p:nvPr/>
                  </p:nvSpPr>
                  <p:spPr bwMode="auto">
                    <a:xfrm rot="10800000">
                      <a:off x="923"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89" name="Freeform 182"/>
                  <p:cNvSpPr>
                    <a:spLocks/>
                  </p:cNvSpPr>
                  <p:nvPr/>
                </p:nvSpPr>
                <p:spPr bwMode="auto">
                  <a:xfrm>
                    <a:off x="865"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90" name="Group 183"/>
                  <p:cNvGrpSpPr>
                    <a:grpSpLocks/>
                  </p:cNvGrpSpPr>
                  <p:nvPr/>
                </p:nvGrpSpPr>
                <p:grpSpPr bwMode="auto">
                  <a:xfrm>
                    <a:off x="929" y="380"/>
                    <a:ext cx="47" cy="37"/>
                    <a:chOff x="929" y="380"/>
                    <a:chExt cx="47" cy="37"/>
                  </a:xfrm>
                </p:grpSpPr>
                <p:sp>
                  <p:nvSpPr>
                    <p:cNvPr id="16891" name="Freeform 184"/>
                    <p:cNvSpPr>
                      <a:spLocks/>
                    </p:cNvSpPr>
                    <p:nvPr/>
                  </p:nvSpPr>
                  <p:spPr bwMode="auto">
                    <a:xfrm>
                      <a:off x="929"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92" name="Freeform 185"/>
                    <p:cNvSpPr>
                      <a:spLocks/>
                    </p:cNvSpPr>
                    <p:nvPr/>
                  </p:nvSpPr>
                  <p:spPr bwMode="auto">
                    <a:xfrm>
                      <a:off x="930"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9" name="Group 186"/>
                <p:cNvGrpSpPr>
                  <a:grpSpLocks/>
                </p:cNvGrpSpPr>
                <p:nvPr/>
              </p:nvGrpSpPr>
              <p:grpSpPr bwMode="auto">
                <a:xfrm>
                  <a:off x="865" y="284"/>
                  <a:ext cx="321" cy="113"/>
                  <a:chOff x="865" y="284"/>
                  <a:chExt cx="321" cy="113"/>
                </a:xfrm>
              </p:grpSpPr>
              <p:sp>
                <p:nvSpPr>
                  <p:cNvPr id="16870" name="Freeform 187"/>
                  <p:cNvSpPr>
                    <a:spLocks/>
                  </p:cNvSpPr>
                  <p:nvPr/>
                </p:nvSpPr>
                <p:spPr bwMode="auto">
                  <a:xfrm>
                    <a:off x="946"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71" name="Freeform 188"/>
                  <p:cNvSpPr>
                    <a:spLocks/>
                  </p:cNvSpPr>
                  <p:nvPr/>
                </p:nvSpPr>
                <p:spPr bwMode="auto">
                  <a:xfrm>
                    <a:off x="865"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72" name="Group 189"/>
                  <p:cNvGrpSpPr>
                    <a:grpSpLocks/>
                  </p:cNvGrpSpPr>
                  <p:nvPr/>
                </p:nvGrpSpPr>
                <p:grpSpPr bwMode="auto">
                  <a:xfrm>
                    <a:off x="892" y="332"/>
                    <a:ext cx="2" cy="5"/>
                    <a:chOff x="892" y="332"/>
                    <a:chExt cx="2" cy="5"/>
                  </a:xfrm>
                </p:grpSpPr>
                <p:sp>
                  <p:nvSpPr>
                    <p:cNvPr id="16883" name="Oval 190"/>
                    <p:cNvSpPr>
                      <a:spLocks noChangeArrowheads="1"/>
                    </p:cNvSpPr>
                    <p:nvPr/>
                  </p:nvSpPr>
                  <p:spPr bwMode="auto">
                    <a:xfrm>
                      <a:off x="892" y="332"/>
                      <a:ext cx="2" cy="2"/>
                    </a:xfrm>
                    <a:prstGeom prst="ellipse">
                      <a:avLst/>
                    </a:prstGeom>
                    <a:noFill/>
                    <a:ln w="12700">
                      <a:solidFill>
                        <a:srgbClr val="000000"/>
                      </a:solidFill>
                      <a:round/>
                      <a:headEnd/>
                      <a:tailEnd/>
                    </a:ln>
                  </p:spPr>
                  <p:txBody>
                    <a:bodyPr wrap="none" anchor="ctr"/>
                    <a:lstStyle/>
                    <a:p>
                      <a:endParaRPr lang="zh-CN" altLang="en-US"/>
                    </a:p>
                  </p:txBody>
                </p:sp>
                <p:sp>
                  <p:nvSpPr>
                    <p:cNvPr id="16884" name="Arc 191"/>
                    <p:cNvSpPr>
                      <a:spLocks/>
                    </p:cNvSpPr>
                    <p:nvPr/>
                  </p:nvSpPr>
                  <p:spPr bwMode="auto">
                    <a:xfrm rot="10800000">
                      <a:off x="893"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73" name="Group 192"/>
                  <p:cNvGrpSpPr>
                    <a:grpSpLocks/>
                  </p:cNvGrpSpPr>
                  <p:nvPr/>
                </p:nvGrpSpPr>
                <p:grpSpPr bwMode="auto">
                  <a:xfrm>
                    <a:off x="909" y="319"/>
                    <a:ext cx="19" cy="5"/>
                    <a:chOff x="909" y="319"/>
                    <a:chExt cx="19" cy="5"/>
                  </a:xfrm>
                </p:grpSpPr>
                <p:sp>
                  <p:nvSpPr>
                    <p:cNvPr id="16878" name="Arc 193"/>
                    <p:cNvSpPr>
                      <a:spLocks/>
                    </p:cNvSpPr>
                    <p:nvPr/>
                  </p:nvSpPr>
                  <p:spPr bwMode="auto">
                    <a:xfrm rot="10800000">
                      <a:off x="913"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79" name="Arc 194"/>
                    <p:cNvSpPr>
                      <a:spLocks/>
                    </p:cNvSpPr>
                    <p:nvPr/>
                  </p:nvSpPr>
                  <p:spPr bwMode="auto">
                    <a:xfrm rot="10800000">
                      <a:off x="9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80" name="Arc 195"/>
                    <p:cNvSpPr>
                      <a:spLocks/>
                    </p:cNvSpPr>
                    <p:nvPr/>
                  </p:nvSpPr>
                  <p:spPr bwMode="auto">
                    <a:xfrm rot="10800000">
                      <a:off x="9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1" name="Arc 196"/>
                    <p:cNvSpPr>
                      <a:spLocks/>
                    </p:cNvSpPr>
                    <p:nvPr/>
                  </p:nvSpPr>
                  <p:spPr bwMode="auto">
                    <a:xfrm rot="10800000">
                      <a:off x="918"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2" name="Arc 197"/>
                    <p:cNvSpPr>
                      <a:spLocks/>
                    </p:cNvSpPr>
                    <p:nvPr/>
                  </p:nvSpPr>
                  <p:spPr bwMode="auto">
                    <a:xfrm rot="10800000">
                      <a:off x="923"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74" name="Freeform 198"/>
                  <p:cNvSpPr>
                    <a:spLocks/>
                  </p:cNvSpPr>
                  <p:nvPr/>
                </p:nvSpPr>
                <p:spPr bwMode="auto">
                  <a:xfrm>
                    <a:off x="865"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75" name="Group 199"/>
                  <p:cNvGrpSpPr>
                    <a:grpSpLocks/>
                  </p:cNvGrpSpPr>
                  <p:nvPr/>
                </p:nvGrpSpPr>
                <p:grpSpPr bwMode="auto">
                  <a:xfrm>
                    <a:off x="929" y="284"/>
                    <a:ext cx="47" cy="37"/>
                    <a:chOff x="929" y="284"/>
                    <a:chExt cx="47" cy="37"/>
                  </a:xfrm>
                </p:grpSpPr>
                <p:sp>
                  <p:nvSpPr>
                    <p:cNvPr id="16876" name="Freeform 200"/>
                    <p:cNvSpPr>
                      <a:spLocks/>
                    </p:cNvSpPr>
                    <p:nvPr/>
                  </p:nvSpPr>
                  <p:spPr bwMode="auto">
                    <a:xfrm>
                      <a:off x="929"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77" name="Freeform 201"/>
                    <p:cNvSpPr>
                      <a:spLocks/>
                    </p:cNvSpPr>
                    <p:nvPr/>
                  </p:nvSpPr>
                  <p:spPr bwMode="auto">
                    <a:xfrm>
                      <a:off x="930"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1" name="Group 202"/>
              <p:cNvGrpSpPr>
                <a:grpSpLocks/>
              </p:cNvGrpSpPr>
              <p:nvPr/>
            </p:nvGrpSpPr>
            <p:grpSpPr bwMode="auto">
              <a:xfrm>
                <a:off x="1213" y="284"/>
                <a:ext cx="321" cy="497"/>
                <a:chOff x="1213" y="284"/>
                <a:chExt cx="321" cy="497"/>
              </a:xfrm>
            </p:grpSpPr>
            <p:grpSp>
              <p:nvGrpSpPr>
                <p:cNvPr id="16785" name="Group 203"/>
                <p:cNvGrpSpPr>
                  <a:grpSpLocks/>
                </p:cNvGrpSpPr>
                <p:nvPr/>
              </p:nvGrpSpPr>
              <p:grpSpPr bwMode="auto">
                <a:xfrm>
                  <a:off x="1213" y="668"/>
                  <a:ext cx="321" cy="113"/>
                  <a:chOff x="1213" y="668"/>
                  <a:chExt cx="321" cy="113"/>
                </a:xfrm>
              </p:grpSpPr>
              <p:sp>
                <p:nvSpPr>
                  <p:cNvPr id="16850" name="Freeform 204"/>
                  <p:cNvSpPr>
                    <a:spLocks/>
                  </p:cNvSpPr>
                  <p:nvPr/>
                </p:nvSpPr>
                <p:spPr bwMode="auto">
                  <a:xfrm>
                    <a:off x="129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51" name="Freeform 205"/>
                  <p:cNvSpPr>
                    <a:spLocks/>
                  </p:cNvSpPr>
                  <p:nvPr/>
                </p:nvSpPr>
                <p:spPr bwMode="auto">
                  <a:xfrm>
                    <a:off x="121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52" name="Group 206"/>
                  <p:cNvGrpSpPr>
                    <a:grpSpLocks/>
                  </p:cNvGrpSpPr>
                  <p:nvPr/>
                </p:nvGrpSpPr>
                <p:grpSpPr bwMode="auto">
                  <a:xfrm>
                    <a:off x="1240" y="716"/>
                    <a:ext cx="2" cy="5"/>
                    <a:chOff x="1240" y="716"/>
                    <a:chExt cx="2" cy="5"/>
                  </a:xfrm>
                </p:grpSpPr>
                <p:sp>
                  <p:nvSpPr>
                    <p:cNvPr id="16863" name="Oval 207"/>
                    <p:cNvSpPr>
                      <a:spLocks noChangeArrowheads="1"/>
                    </p:cNvSpPr>
                    <p:nvPr/>
                  </p:nvSpPr>
                  <p:spPr bwMode="auto">
                    <a:xfrm>
                      <a:off x="1240" y="716"/>
                      <a:ext cx="2" cy="2"/>
                    </a:xfrm>
                    <a:prstGeom prst="ellipse">
                      <a:avLst/>
                    </a:prstGeom>
                    <a:noFill/>
                    <a:ln w="12700">
                      <a:solidFill>
                        <a:srgbClr val="000000"/>
                      </a:solidFill>
                      <a:round/>
                      <a:headEnd/>
                      <a:tailEnd/>
                    </a:ln>
                  </p:spPr>
                  <p:txBody>
                    <a:bodyPr wrap="none" anchor="ctr"/>
                    <a:lstStyle/>
                    <a:p>
                      <a:endParaRPr lang="zh-CN" altLang="en-US"/>
                    </a:p>
                  </p:txBody>
                </p:sp>
                <p:sp>
                  <p:nvSpPr>
                    <p:cNvPr id="16864" name="Arc 208"/>
                    <p:cNvSpPr>
                      <a:spLocks/>
                    </p:cNvSpPr>
                    <p:nvPr/>
                  </p:nvSpPr>
                  <p:spPr bwMode="auto">
                    <a:xfrm rot="10800000">
                      <a:off x="124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53" name="Group 209"/>
                  <p:cNvGrpSpPr>
                    <a:grpSpLocks/>
                  </p:cNvGrpSpPr>
                  <p:nvPr/>
                </p:nvGrpSpPr>
                <p:grpSpPr bwMode="auto">
                  <a:xfrm>
                    <a:off x="1257" y="703"/>
                    <a:ext cx="19" cy="5"/>
                    <a:chOff x="1257" y="703"/>
                    <a:chExt cx="19" cy="5"/>
                  </a:xfrm>
                </p:grpSpPr>
                <p:sp>
                  <p:nvSpPr>
                    <p:cNvPr id="16858" name="Arc 210"/>
                    <p:cNvSpPr>
                      <a:spLocks/>
                    </p:cNvSpPr>
                    <p:nvPr/>
                  </p:nvSpPr>
                  <p:spPr bwMode="auto">
                    <a:xfrm rot="10800000">
                      <a:off x="12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59" name="Arc 211"/>
                    <p:cNvSpPr>
                      <a:spLocks/>
                    </p:cNvSpPr>
                    <p:nvPr/>
                  </p:nvSpPr>
                  <p:spPr bwMode="auto">
                    <a:xfrm rot="10800000">
                      <a:off x="125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60" name="Arc 212"/>
                    <p:cNvSpPr>
                      <a:spLocks/>
                    </p:cNvSpPr>
                    <p:nvPr/>
                  </p:nvSpPr>
                  <p:spPr bwMode="auto">
                    <a:xfrm rot="10800000">
                      <a:off x="126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1" name="Arc 213"/>
                    <p:cNvSpPr>
                      <a:spLocks/>
                    </p:cNvSpPr>
                    <p:nvPr/>
                  </p:nvSpPr>
                  <p:spPr bwMode="auto">
                    <a:xfrm rot="10800000">
                      <a:off x="12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2" name="Arc 214"/>
                    <p:cNvSpPr>
                      <a:spLocks/>
                    </p:cNvSpPr>
                    <p:nvPr/>
                  </p:nvSpPr>
                  <p:spPr bwMode="auto">
                    <a:xfrm rot="10800000">
                      <a:off x="127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54" name="Freeform 215"/>
                  <p:cNvSpPr>
                    <a:spLocks/>
                  </p:cNvSpPr>
                  <p:nvPr/>
                </p:nvSpPr>
                <p:spPr bwMode="auto">
                  <a:xfrm>
                    <a:off x="121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55" name="Group 216"/>
                  <p:cNvGrpSpPr>
                    <a:grpSpLocks/>
                  </p:cNvGrpSpPr>
                  <p:nvPr/>
                </p:nvGrpSpPr>
                <p:grpSpPr bwMode="auto">
                  <a:xfrm>
                    <a:off x="1277" y="668"/>
                    <a:ext cx="47" cy="37"/>
                    <a:chOff x="1277" y="668"/>
                    <a:chExt cx="47" cy="37"/>
                  </a:xfrm>
                </p:grpSpPr>
                <p:sp>
                  <p:nvSpPr>
                    <p:cNvPr id="16856" name="Freeform 217"/>
                    <p:cNvSpPr>
                      <a:spLocks/>
                    </p:cNvSpPr>
                    <p:nvPr/>
                  </p:nvSpPr>
                  <p:spPr bwMode="auto">
                    <a:xfrm>
                      <a:off x="127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57" name="Freeform 218"/>
                    <p:cNvSpPr>
                      <a:spLocks/>
                    </p:cNvSpPr>
                    <p:nvPr/>
                  </p:nvSpPr>
                  <p:spPr bwMode="auto">
                    <a:xfrm>
                      <a:off x="127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6" name="Group 219"/>
                <p:cNvGrpSpPr>
                  <a:grpSpLocks/>
                </p:cNvGrpSpPr>
                <p:nvPr/>
              </p:nvGrpSpPr>
              <p:grpSpPr bwMode="auto">
                <a:xfrm>
                  <a:off x="1213" y="572"/>
                  <a:ext cx="321" cy="113"/>
                  <a:chOff x="1213" y="572"/>
                  <a:chExt cx="321" cy="113"/>
                </a:xfrm>
              </p:grpSpPr>
              <p:sp>
                <p:nvSpPr>
                  <p:cNvPr id="16835" name="Freeform 220"/>
                  <p:cNvSpPr>
                    <a:spLocks/>
                  </p:cNvSpPr>
                  <p:nvPr/>
                </p:nvSpPr>
                <p:spPr bwMode="auto">
                  <a:xfrm>
                    <a:off x="129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36" name="Freeform 221"/>
                  <p:cNvSpPr>
                    <a:spLocks/>
                  </p:cNvSpPr>
                  <p:nvPr/>
                </p:nvSpPr>
                <p:spPr bwMode="auto">
                  <a:xfrm>
                    <a:off x="121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37" name="Group 222"/>
                  <p:cNvGrpSpPr>
                    <a:grpSpLocks/>
                  </p:cNvGrpSpPr>
                  <p:nvPr/>
                </p:nvGrpSpPr>
                <p:grpSpPr bwMode="auto">
                  <a:xfrm>
                    <a:off x="1240" y="620"/>
                    <a:ext cx="2" cy="5"/>
                    <a:chOff x="1240" y="620"/>
                    <a:chExt cx="2" cy="5"/>
                  </a:xfrm>
                </p:grpSpPr>
                <p:sp>
                  <p:nvSpPr>
                    <p:cNvPr id="16848" name="Oval 223"/>
                    <p:cNvSpPr>
                      <a:spLocks noChangeArrowheads="1"/>
                    </p:cNvSpPr>
                    <p:nvPr/>
                  </p:nvSpPr>
                  <p:spPr bwMode="auto">
                    <a:xfrm>
                      <a:off x="1240" y="620"/>
                      <a:ext cx="2" cy="2"/>
                    </a:xfrm>
                    <a:prstGeom prst="ellipse">
                      <a:avLst/>
                    </a:prstGeom>
                    <a:noFill/>
                    <a:ln w="12700">
                      <a:solidFill>
                        <a:srgbClr val="000000"/>
                      </a:solidFill>
                      <a:round/>
                      <a:headEnd/>
                      <a:tailEnd/>
                    </a:ln>
                  </p:spPr>
                  <p:txBody>
                    <a:bodyPr wrap="none" anchor="ctr"/>
                    <a:lstStyle/>
                    <a:p>
                      <a:endParaRPr lang="zh-CN" altLang="en-US"/>
                    </a:p>
                  </p:txBody>
                </p:sp>
                <p:sp>
                  <p:nvSpPr>
                    <p:cNvPr id="16849" name="Arc 224"/>
                    <p:cNvSpPr>
                      <a:spLocks/>
                    </p:cNvSpPr>
                    <p:nvPr/>
                  </p:nvSpPr>
                  <p:spPr bwMode="auto">
                    <a:xfrm rot="10800000">
                      <a:off x="124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38" name="Group 225"/>
                  <p:cNvGrpSpPr>
                    <a:grpSpLocks/>
                  </p:cNvGrpSpPr>
                  <p:nvPr/>
                </p:nvGrpSpPr>
                <p:grpSpPr bwMode="auto">
                  <a:xfrm>
                    <a:off x="1257" y="607"/>
                    <a:ext cx="19" cy="5"/>
                    <a:chOff x="1257" y="607"/>
                    <a:chExt cx="19" cy="5"/>
                  </a:xfrm>
                </p:grpSpPr>
                <p:sp>
                  <p:nvSpPr>
                    <p:cNvPr id="16843" name="Arc 226"/>
                    <p:cNvSpPr>
                      <a:spLocks/>
                    </p:cNvSpPr>
                    <p:nvPr/>
                  </p:nvSpPr>
                  <p:spPr bwMode="auto">
                    <a:xfrm rot="10800000">
                      <a:off x="12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4" name="Arc 227"/>
                    <p:cNvSpPr>
                      <a:spLocks/>
                    </p:cNvSpPr>
                    <p:nvPr/>
                  </p:nvSpPr>
                  <p:spPr bwMode="auto">
                    <a:xfrm rot="10800000">
                      <a:off x="125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5" name="Arc 228"/>
                    <p:cNvSpPr>
                      <a:spLocks/>
                    </p:cNvSpPr>
                    <p:nvPr/>
                  </p:nvSpPr>
                  <p:spPr bwMode="auto">
                    <a:xfrm rot="10800000">
                      <a:off x="126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6" name="Arc 229"/>
                    <p:cNvSpPr>
                      <a:spLocks/>
                    </p:cNvSpPr>
                    <p:nvPr/>
                  </p:nvSpPr>
                  <p:spPr bwMode="auto">
                    <a:xfrm rot="10800000">
                      <a:off x="12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7" name="Arc 230"/>
                    <p:cNvSpPr>
                      <a:spLocks/>
                    </p:cNvSpPr>
                    <p:nvPr/>
                  </p:nvSpPr>
                  <p:spPr bwMode="auto">
                    <a:xfrm rot="10800000">
                      <a:off x="127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39" name="Freeform 231"/>
                  <p:cNvSpPr>
                    <a:spLocks/>
                  </p:cNvSpPr>
                  <p:nvPr/>
                </p:nvSpPr>
                <p:spPr bwMode="auto">
                  <a:xfrm>
                    <a:off x="121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40" name="Group 232"/>
                  <p:cNvGrpSpPr>
                    <a:grpSpLocks/>
                  </p:cNvGrpSpPr>
                  <p:nvPr/>
                </p:nvGrpSpPr>
                <p:grpSpPr bwMode="auto">
                  <a:xfrm>
                    <a:off x="1277" y="572"/>
                    <a:ext cx="47" cy="37"/>
                    <a:chOff x="1277" y="572"/>
                    <a:chExt cx="47" cy="37"/>
                  </a:xfrm>
                </p:grpSpPr>
                <p:sp>
                  <p:nvSpPr>
                    <p:cNvPr id="16841" name="Freeform 233"/>
                    <p:cNvSpPr>
                      <a:spLocks/>
                    </p:cNvSpPr>
                    <p:nvPr/>
                  </p:nvSpPr>
                  <p:spPr bwMode="auto">
                    <a:xfrm>
                      <a:off x="127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42" name="Freeform 234"/>
                    <p:cNvSpPr>
                      <a:spLocks/>
                    </p:cNvSpPr>
                    <p:nvPr/>
                  </p:nvSpPr>
                  <p:spPr bwMode="auto">
                    <a:xfrm>
                      <a:off x="127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7" name="Group 235"/>
                <p:cNvGrpSpPr>
                  <a:grpSpLocks/>
                </p:cNvGrpSpPr>
                <p:nvPr/>
              </p:nvGrpSpPr>
              <p:grpSpPr bwMode="auto">
                <a:xfrm>
                  <a:off x="1213" y="476"/>
                  <a:ext cx="321" cy="113"/>
                  <a:chOff x="1213" y="476"/>
                  <a:chExt cx="321" cy="113"/>
                </a:xfrm>
              </p:grpSpPr>
              <p:sp>
                <p:nvSpPr>
                  <p:cNvPr id="16820" name="Freeform 236"/>
                  <p:cNvSpPr>
                    <a:spLocks/>
                  </p:cNvSpPr>
                  <p:nvPr/>
                </p:nvSpPr>
                <p:spPr bwMode="auto">
                  <a:xfrm>
                    <a:off x="129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21" name="Freeform 237"/>
                  <p:cNvSpPr>
                    <a:spLocks/>
                  </p:cNvSpPr>
                  <p:nvPr/>
                </p:nvSpPr>
                <p:spPr bwMode="auto">
                  <a:xfrm>
                    <a:off x="121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22" name="Group 238"/>
                  <p:cNvGrpSpPr>
                    <a:grpSpLocks/>
                  </p:cNvGrpSpPr>
                  <p:nvPr/>
                </p:nvGrpSpPr>
                <p:grpSpPr bwMode="auto">
                  <a:xfrm>
                    <a:off x="1240" y="524"/>
                    <a:ext cx="2" cy="5"/>
                    <a:chOff x="1240" y="524"/>
                    <a:chExt cx="2" cy="5"/>
                  </a:xfrm>
                </p:grpSpPr>
                <p:sp>
                  <p:nvSpPr>
                    <p:cNvPr id="16833" name="Oval 239"/>
                    <p:cNvSpPr>
                      <a:spLocks noChangeArrowheads="1"/>
                    </p:cNvSpPr>
                    <p:nvPr/>
                  </p:nvSpPr>
                  <p:spPr bwMode="auto">
                    <a:xfrm>
                      <a:off x="1240" y="524"/>
                      <a:ext cx="2" cy="2"/>
                    </a:xfrm>
                    <a:prstGeom prst="ellipse">
                      <a:avLst/>
                    </a:prstGeom>
                    <a:noFill/>
                    <a:ln w="12700">
                      <a:solidFill>
                        <a:srgbClr val="000000"/>
                      </a:solidFill>
                      <a:round/>
                      <a:headEnd/>
                      <a:tailEnd/>
                    </a:ln>
                  </p:spPr>
                  <p:txBody>
                    <a:bodyPr wrap="none" anchor="ctr"/>
                    <a:lstStyle/>
                    <a:p>
                      <a:endParaRPr lang="zh-CN" altLang="en-US"/>
                    </a:p>
                  </p:txBody>
                </p:sp>
                <p:sp>
                  <p:nvSpPr>
                    <p:cNvPr id="16834" name="Arc 240"/>
                    <p:cNvSpPr>
                      <a:spLocks/>
                    </p:cNvSpPr>
                    <p:nvPr/>
                  </p:nvSpPr>
                  <p:spPr bwMode="auto">
                    <a:xfrm rot="10800000">
                      <a:off x="124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23" name="Group 241"/>
                  <p:cNvGrpSpPr>
                    <a:grpSpLocks/>
                  </p:cNvGrpSpPr>
                  <p:nvPr/>
                </p:nvGrpSpPr>
                <p:grpSpPr bwMode="auto">
                  <a:xfrm>
                    <a:off x="1257" y="511"/>
                    <a:ext cx="19" cy="5"/>
                    <a:chOff x="1257" y="511"/>
                    <a:chExt cx="19" cy="5"/>
                  </a:xfrm>
                </p:grpSpPr>
                <p:sp>
                  <p:nvSpPr>
                    <p:cNvPr id="16828" name="Arc 242"/>
                    <p:cNvSpPr>
                      <a:spLocks/>
                    </p:cNvSpPr>
                    <p:nvPr/>
                  </p:nvSpPr>
                  <p:spPr bwMode="auto">
                    <a:xfrm rot="10800000">
                      <a:off x="12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29" name="Arc 243"/>
                    <p:cNvSpPr>
                      <a:spLocks/>
                    </p:cNvSpPr>
                    <p:nvPr/>
                  </p:nvSpPr>
                  <p:spPr bwMode="auto">
                    <a:xfrm rot="10800000">
                      <a:off x="125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30" name="Arc 244"/>
                    <p:cNvSpPr>
                      <a:spLocks/>
                    </p:cNvSpPr>
                    <p:nvPr/>
                  </p:nvSpPr>
                  <p:spPr bwMode="auto">
                    <a:xfrm rot="10800000">
                      <a:off x="126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1" name="Arc 245"/>
                    <p:cNvSpPr>
                      <a:spLocks/>
                    </p:cNvSpPr>
                    <p:nvPr/>
                  </p:nvSpPr>
                  <p:spPr bwMode="auto">
                    <a:xfrm rot="10800000">
                      <a:off x="12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2" name="Arc 246"/>
                    <p:cNvSpPr>
                      <a:spLocks/>
                    </p:cNvSpPr>
                    <p:nvPr/>
                  </p:nvSpPr>
                  <p:spPr bwMode="auto">
                    <a:xfrm rot="10800000">
                      <a:off x="127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24" name="Freeform 247"/>
                  <p:cNvSpPr>
                    <a:spLocks/>
                  </p:cNvSpPr>
                  <p:nvPr/>
                </p:nvSpPr>
                <p:spPr bwMode="auto">
                  <a:xfrm>
                    <a:off x="121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25" name="Group 248"/>
                  <p:cNvGrpSpPr>
                    <a:grpSpLocks/>
                  </p:cNvGrpSpPr>
                  <p:nvPr/>
                </p:nvGrpSpPr>
                <p:grpSpPr bwMode="auto">
                  <a:xfrm>
                    <a:off x="1277" y="476"/>
                    <a:ext cx="47" cy="37"/>
                    <a:chOff x="1277" y="476"/>
                    <a:chExt cx="47" cy="37"/>
                  </a:xfrm>
                </p:grpSpPr>
                <p:sp>
                  <p:nvSpPr>
                    <p:cNvPr id="16826" name="Freeform 249"/>
                    <p:cNvSpPr>
                      <a:spLocks/>
                    </p:cNvSpPr>
                    <p:nvPr/>
                  </p:nvSpPr>
                  <p:spPr bwMode="auto">
                    <a:xfrm>
                      <a:off x="127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27" name="Freeform 250"/>
                    <p:cNvSpPr>
                      <a:spLocks/>
                    </p:cNvSpPr>
                    <p:nvPr/>
                  </p:nvSpPr>
                  <p:spPr bwMode="auto">
                    <a:xfrm>
                      <a:off x="127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8" name="Group 251"/>
                <p:cNvGrpSpPr>
                  <a:grpSpLocks/>
                </p:cNvGrpSpPr>
                <p:nvPr/>
              </p:nvGrpSpPr>
              <p:grpSpPr bwMode="auto">
                <a:xfrm>
                  <a:off x="1213" y="380"/>
                  <a:ext cx="321" cy="113"/>
                  <a:chOff x="1213" y="380"/>
                  <a:chExt cx="321" cy="113"/>
                </a:xfrm>
              </p:grpSpPr>
              <p:sp>
                <p:nvSpPr>
                  <p:cNvPr id="16805" name="Freeform 252"/>
                  <p:cNvSpPr>
                    <a:spLocks/>
                  </p:cNvSpPr>
                  <p:nvPr/>
                </p:nvSpPr>
                <p:spPr bwMode="auto">
                  <a:xfrm>
                    <a:off x="129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06" name="Freeform 253"/>
                  <p:cNvSpPr>
                    <a:spLocks/>
                  </p:cNvSpPr>
                  <p:nvPr/>
                </p:nvSpPr>
                <p:spPr bwMode="auto">
                  <a:xfrm>
                    <a:off x="121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07" name="Group 254"/>
                  <p:cNvGrpSpPr>
                    <a:grpSpLocks/>
                  </p:cNvGrpSpPr>
                  <p:nvPr/>
                </p:nvGrpSpPr>
                <p:grpSpPr bwMode="auto">
                  <a:xfrm>
                    <a:off x="1240" y="428"/>
                    <a:ext cx="2" cy="5"/>
                    <a:chOff x="1240" y="428"/>
                    <a:chExt cx="2" cy="5"/>
                  </a:xfrm>
                </p:grpSpPr>
                <p:sp>
                  <p:nvSpPr>
                    <p:cNvPr id="16818" name="Oval 255"/>
                    <p:cNvSpPr>
                      <a:spLocks noChangeArrowheads="1"/>
                    </p:cNvSpPr>
                    <p:nvPr/>
                  </p:nvSpPr>
                  <p:spPr bwMode="auto">
                    <a:xfrm>
                      <a:off x="1240" y="428"/>
                      <a:ext cx="2" cy="2"/>
                    </a:xfrm>
                    <a:prstGeom prst="ellipse">
                      <a:avLst/>
                    </a:prstGeom>
                    <a:noFill/>
                    <a:ln w="12700">
                      <a:solidFill>
                        <a:srgbClr val="000000"/>
                      </a:solidFill>
                      <a:round/>
                      <a:headEnd/>
                      <a:tailEnd/>
                    </a:ln>
                  </p:spPr>
                  <p:txBody>
                    <a:bodyPr wrap="none" anchor="ctr"/>
                    <a:lstStyle/>
                    <a:p>
                      <a:endParaRPr lang="zh-CN" altLang="en-US"/>
                    </a:p>
                  </p:txBody>
                </p:sp>
                <p:sp>
                  <p:nvSpPr>
                    <p:cNvPr id="16819" name="Arc 256"/>
                    <p:cNvSpPr>
                      <a:spLocks/>
                    </p:cNvSpPr>
                    <p:nvPr/>
                  </p:nvSpPr>
                  <p:spPr bwMode="auto">
                    <a:xfrm rot="10800000">
                      <a:off x="124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08" name="Group 257"/>
                  <p:cNvGrpSpPr>
                    <a:grpSpLocks/>
                  </p:cNvGrpSpPr>
                  <p:nvPr/>
                </p:nvGrpSpPr>
                <p:grpSpPr bwMode="auto">
                  <a:xfrm>
                    <a:off x="1257" y="415"/>
                    <a:ext cx="19" cy="5"/>
                    <a:chOff x="1257" y="415"/>
                    <a:chExt cx="19" cy="5"/>
                  </a:xfrm>
                </p:grpSpPr>
                <p:sp>
                  <p:nvSpPr>
                    <p:cNvPr id="16813" name="Arc 258"/>
                    <p:cNvSpPr>
                      <a:spLocks/>
                    </p:cNvSpPr>
                    <p:nvPr/>
                  </p:nvSpPr>
                  <p:spPr bwMode="auto">
                    <a:xfrm rot="10800000">
                      <a:off x="12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4" name="Arc 259"/>
                    <p:cNvSpPr>
                      <a:spLocks/>
                    </p:cNvSpPr>
                    <p:nvPr/>
                  </p:nvSpPr>
                  <p:spPr bwMode="auto">
                    <a:xfrm rot="10800000">
                      <a:off x="125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5" name="Arc 260"/>
                    <p:cNvSpPr>
                      <a:spLocks/>
                    </p:cNvSpPr>
                    <p:nvPr/>
                  </p:nvSpPr>
                  <p:spPr bwMode="auto">
                    <a:xfrm rot="10800000">
                      <a:off x="126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6" name="Arc 261"/>
                    <p:cNvSpPr>
                      <a:spLocks/>
                    </p:cNvSpPr>
                    <p:nvPr/>
                  </p:nvSpPr>
                  <p:spPr bwMode="auto">
                    <a:xfrm rot="10800000">
                      <a:off x="12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7" name="Arc 262"/>
                    <p:cNvSpPr>
                      <a:spLocks/>
                    </p:cNvSpPr>
                    <p:nvPr/>
                  </p:nvSpPr>
                  <p:spPr bwMode="auto">
                    <a:xfrm rot="10800000">
                      <a:off x="127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09" name="Freeform 263"/>
                  <p:cNvSpPr>
                    <a:spLocks/>
                  </p:cNvSpPr>
                  <p:nvPr/>
                </p:nvSpPr>
                <p:spPr bwMode="auto">
                  <a:xfrm>
                    <a:off x="121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10" name="Group 264"/>
                  <p:cNvGrpSpPr>
                    <a:grpSpLocks/>
                  </p:cNvGrpSpPr>
                  <p:nvPr/>
                </p:nvGrpSpPr>
                <p:grpSpPr bwMode="auto">
                  <a:xfrm>
                    <a:off x="1277" y="380"/>
                    <a:ext cx="47" cy="37"/>
                    <a:chOff x="1277" y="380"/>
                    <a:chExt cx="47" cy="37"/>
                  </a:xfrm>
                </p:grpSpPr>
                <p:sp>
                  <p:nvSpPr>
                    <p:cNvPr id="16811" name="Freeform 265"/>
                    <p:cNvSpPr>
                      <a:spLocks/>
                    </p:cNvSpPr>
                    <p:nvPr/>
                  </p:nvSpPr>
                  <p:spPr bwMode="auto">
                    <a:xfrm>
                      <a:off x="127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12" name="Freeform 266"/>
                    <p:cNvSpPr>
                      <a:spLocks/>
                    </p:cNvSpPr>
                    <p:nvPr/>
                  </p:nvSpPr>
                  <p:spPr bwMode="auto">
                    <a:xfrm>
                      <a:off x="127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9" name="Group 267"/>
                <p:cNvGrpSpPr>
                  <a:grpSpLocks/>
                </p:cNvGrpSpPr>
                <p:nvPr/>
              </p:nvGrpSpPr>
              <p:grpSpPr bwMode="auto">
                <a:xfrm>
                  <a:off x="1213" y="284"/>
                  <a:ext cx="321" cy="113"/>
                  <a:chOff x="1213" y="284"/>
                  <a:chExt cx="321" cy="113"/>
                </a:xfrm>
              </p:grpSpPr>
              <p:sp>
                <p:nvSpPr>
                  <p:cNvPr id="16790" name="Freeform 268"/>
                  <p:cNvSpPr>
                    <a:spLocks/>
                  </p:cNvSpPr>
                  <p:nvPr/>
                </p:nvSpPr>
                <p:spPr bwMode="auto">
                  <a:xfrm>
                    <a:off x="129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91" name="Freeform 269"/>
                  <p:cNvSpPr>
                    <a:spLocks/>
                  </p:cNvSpPr>
                  <p:nvPr/>
                </p:nvSpPr>
                <p:spPr bwMode="auto">
                  <a:xfrm>
                    <a:off x="121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92" name="Group 270"/>
                  <p:cNvGrpSpPr>
                    <a:grpSpLocks/>
                  </p:cNvGrpSpPr>
                  <p:nvPr/>
                </p:nvGrpSpPr>
                <p:grpSpPr bwMode="auto">
                  <a:xfrm>
                    <a:off x="1240" y="332"/>
                    <a:ext cx="2" cy="5"/>
                    <a:chOff x="1240" y="332"/>
                    <a:chExt cx="2" cy="5"/>
                  </a:xfrm>
                </p:grpSpPr>
                <p:sp>
                  <p:nvSpPr>
                    <p:cNvPr id="16803" name="Oval 271"/>
                    <p:cNvSpPr>
                      <a:spLocks noChangeArrowheads="1"/>
                    </p:cNvSpPr>
                    <p:nvPr/>
                  </p:nvSpPr>
                  <p:spPr bwMode="auto">
                    <a:xfrm>
                      <a:off x="1240" y="332"/>
                      <a:ext cx="2" cy="2"/>
                    </a:xfrm>
                    <a:prstGeom prst="ellipse">
                      <a:avLst/>
                    </a:prstGeom>
                    <a:noFill/>
                    <a:ln w="12700">
                      <a:solidFill>
                        <a:srgbClr val="000000"/>
                      </a:solidFill>
                      <a:round/>
                      <a:headEnd/>
                      <a:tailEnd/>
                    </a:ln>
                  </p:spPr>
                  <p:txBody>
                    <a:bodyPr wrap="none" anchor="ctr"/>
                    <a:lstStyle/>
                    <a:p>
                      <a:endParaRPr lang="zh-CN" altLang="en-US"/>
                    </a:p>
                  </p:txBody>
                </p:sp>
                <p:sp>
                  <p:nvSpPr>
                    <p:cNvPr id="16804" name="Arc 272"/>
                    <p:cNvSpPr>
                      <a:spLocks/>
                    </p:cNvSpPr>
                    <p:nvPr/>
                  </p:nvSpPr>
                  <p:spPr bwMode="auto">
                    <a:xfrm rot="10800000">
                      <a:off x="124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93" name="Group 273"/>
                  <p:cNvGrpSpPr>
                    <a:grpSpLocks/>
                  </p:cNvGrpSpPr>
                  <p:nvPr/>
                </p:nvGrpSpPr>
                <p:grpSpPr bwMode="auto">
                  <a:xfrm>
                    <a:off x="1257" y="319"/>
                    <a:ext cx="19" cy="5"/>
                    <a:chOff x="1257" y="319"/>
                    <a:chExt cx="19" cy="5"/>
                  </a:xfrm>
                </p:grpSpPr>
                <p:sp>
                  <p:nvSpPr>
                    <p:cNvPr id="16798" name="Arc 274"/>
                    <p:cNvSpPr>
                      <a:spLocks/>
                    </p:cNvSpPr>
                    <p:nvPr/>
                  </p:nvSpPr>
                  <p:spPr bwMode="auto">
                    <a:xfrm rot="10800000">
                      <a:off x="12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99" name="Arc 275"/>
                    <p:cNvSpPr>
                      <a:spLocks/>
                    </p:cNvSpPr>
                    <p:nvPr/>
                  </p:nvSpPr>
                  <p:spPr bwMode="auto">
                    <a:xfrm rot="10800000">
                      <a:off x="125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00" name="Arc 276"/>
                    <p:cNvSpPr>
                      <a:spLocks/>
                    </p:cNvSpPr>
                    <p:nvPr/>
                  </p:nvSpPr>
                  <p:spPr bwMode="auto">
                    <a:xfrm rot="10800000">
                      <a:off x="126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1" name="Arc 277"/>
                    <p:cNvSpPr>
                      <a:spLocks/>
                    </p:cNvSpPr>
                    <p:nvPr/>
                  </p:nvSpPr>
                  <p:spPr bwMode="auto">
                    <a:xfrm rot="10800000">
                      <a:off x="12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2" name="Arc 278"/>
                    <p:cNvSpPr>
                      <a:spLocks/>
                    </p:cNvSpPr>
                    <p:nvPr/>
                  </p:nvSpPr>
                  <p:spPr bwMode="auto">
                    <a:xfrm rot="10800000">
                      <a:off x="127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94" name="Freeform 279"/>
                  <p:cNvSpPr>
                    <a:spLocks/>
                  </p:cNvSpPr>
                  <p:nvPr/>
                </p:nvSpPr>
                <p:spPr bwMode="auto">
                  <a:xfrm>
                    <a:off x="121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95" name="Group 280"/>
                  <p:cNvGrpSpPr>
                    <a:grpSpLocks/>
                  </p:cNvGrpSpPr>
                  <p:nvPr/>
                </p:nvGrpSpPr>
                <p:grpSpPr bwMode="auto">
                  <a:xfrm>
                    <a:off x="1277" y="284"/>
                    <a:ext cx="47" cy="37"/>
                    <a:chOff x="1277" y="284"/>
                    <a:chExt cx="47" cy="37"/>
                  </a:xfrm>
                </p:grpSpPr>
                <p:sp>
                  <p:nvSpPr>
                    <p:cNvPr id="16796" name="Freeform 281"/>
                    <p:cNvSpPr>
                      <a:spLocks/>
                    </p:cNvSpPr>
                    <p:nvPr/>
                  </p:nvSpPr>
                  <p:spPr bwMode="auto">
                    <a:xfrm>
                      <a:off x="127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97" name="Freeform 282"/>
                    <p:cNvSpPr>
                      <a:spLocks/>
                    </p:cNvSpPr>
                    <p:nvPr/>
                  </p:nvSpPr>
                  <p:spPr bwMode="auto">
                    <a:xfrm>
                      <a:off x="127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2" name="Group 283"/>
              <p:cNvGrpSpPr>
                <a:grpSpLocks/>
              </p:cNvGrpSpPr>
              <p:nvPr/>
            </p:nvGrpSpPr>
            <p:grpSpPr bwMode="auto">
              <a:xfrm>
                <a:off x="1561" y="284"/>
                <a:ext cx="321" cy="497"/>
                <a:chOff x="1561" y="284"/>
                <a:chExt cx="321" cy="497"/>
              </a:xfrm>
            </p:grpSpPr>
            <p:grpSp>
              <p:nvGrpSpPr>
                <p:cNvPr id="16705" name="Group 284"/>
                <p:cNvGrpSpPr>
                  <a:grpSpLocks/>
                </p:cNvGrpSpPr>
                <p:nvPr/>
              </p:nvGrpSpPr>
              <p:grpSpPr bwMode="auto">
                <a:xfrm>
                  <a:off x="1561" y="668"/>
                  <a:ext cx="321" cy="113"/>
                  <a:chOff x="1561" y="668"/>
                  <a:chExt cx="321" cy="113"/>
                </a:xfrm>
              </p:grpSpPr>
              <p:sp>
                <p:nvSpPr>
                  <p:cNvPr id="16770" name="Freeform 285"/>
                  <p:cNvSpPr>
                    <a:spLocks/>
                  </p:cNvSpPr>
                  <p:nvPr/>
                </p:nvSpPr>
                <p:spPr bwMode="auto">
                  <a:xfrm>
                    <a:off x="1642"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71" name="Freeform 286"/>
                  <p:cNvSpPr>
                    <a:spLocks/>
                  </p:cNvSpPr>
                  <p:nvPr/>
                </p:nvSpPr>
                <p:spPr bwMode="auto">
                  <a:xfrm>
                    <a:off x="1561"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72" name="Group 287"/>
                  <p:cNvGrpSpPr>
                    <a:grpSpLocks/>
                  </p:cNvGrpSpPr>
                  <p:nvPr/>
                </p:nvGrpSpPr>
                <p:grpSpPr bwMode="auto">
                  <a:xfrm>
                    <a:off x="1588" y="716"/>
                    <a:ext cx="2" cy="5"/>
                    <a:chOff x="1588" y="716"/>
                    <a:chExt cx="2" cy="5"/>
                  </a:xfrm>
                </p:grpSpPr>
                <p:sp>
                  <p:nvSpPr>
                    <p:cNvPr id="16783" name="Oval 288"/>
                    <p:cNvSpPr>
                      <a:spLocks noChangeArrowheads="1"/>
                    </p:cNvSpPr>
                    <p:nvPr/>
                  </p:nvSpPr>
                  <p:spPr bwMode="auto">
                    <a:xfrm>
                      <a:off x="1588" y="716"/>
                      <a:ext cx="2" cy="2"/>
                    </a:xfrm>
                    <a:prstGeom prst="ellipse">
                      <a:avLst/>
                    </a:prstGeom>
                    <a:noFill/>
                    <a:ln w="12700">
                      <a:solidFill>
                        <a:srgbClr val="000000"/>
                      </a:solidFill>
                      <a:round/>
                      <a:headEnd/>
                      <a:tailEnd/>
                    </a:ln>
                  </p:spPr>
                  <p:txBody>
                    <a:bodyPr wrap="none" anchor="ctr"/>
                    <a:lstStyle/>
                    <a:p>
                      <a:endParaRPr lang="zh-CN" altLang="en-US"/>
                    </a:p>
                  </p:txBody>
                </p:sp>
                <p:sp>
                  <p:nvSpPr>
                    <p:cNvPr id="16784" name="Arc 289"/>
                    <p:cNvSpPr>
                      <a:spLocks/>
                    </p:cNvSpPr>
                    <p:nvPr/>
                  </p:nvSpPr>
                  <p:spPr bwMode="auto">
                    <a:xfrm rot="10800000">
                      <a:off x="1589"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73" name="Group 290"/>
                  <p:cNvGrpSpPr>
                    <a:grpSpLocks/>
                  </p:cNvGrpSpPr>
                  <p:nvPr/>
                </p:nvGrpSpPr>
                <p:grpSpPr bwMode="auto">
                  <a:xfrm>
                    <a:off x="1605" y="703"/>
                    <a:ext cx="19" cy="5"/>
                    <a:chOff x="1605" y="703"/>
                    <a:chExt cx="19" cy="5"/>
                  </a:xfrm>
                </p:grpSpPr>
                <p:sp>
                  <p:nvSpPr>
                    <p:cNvPr id="16778" name="Arc 291"/>
                    <p:cNvSpPr>
                      <a:spLocks/>
                    </p:cNvSpPr>
                    <p:nvPr/>
                  </p:nvSpPr>
                  <p:spPr bwMode="auto">
                    <a:xfrm rot="10800000">
                      <a:off x="16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79" name="Arc 292"/>
                    <p:cNvSpPr>
                      <a:spLocks/>
                    </p:cNvSpPr>
                    <p:nvPr/>
                  </p:nvSpPr>
                  <p:spPr bwMode="auto">
                    <a:xfrm rot="10800000">
                      <a:off x="160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80" name="Arc 293"/>
                    <p:cNvSpPr>
                      <a:spLocks/>
                    </p:cNvSpPr>
                    <p:nvPr/>
                  </p:nvSpPr>
                  <p:spPr bwMode="auto">
                    <a:xfrm rot="10800000">
                      <a:off x="161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1" name="Arc 294"/>
                    <p:cNvSpPr>
                      <a:spLocks/>
                    </p:cNvSpPr>
                    <p:nvPr/>
                  </p:nvSpPr>
                  <p:spPr bwMode="auto">
                    <a:xfrm rot="10800000">
                      <a:off x="16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2" name="Arc 295"/>
                    <p:cNvSpPr>
                      <a:spLocks/>
                    </p:cNvSpPr>
                    <p:nvPr/>
                  </p:nvSpPr>
                  <p:spPr bwMode="auto">
                    <a:xfrm rot="10800000">
                      <a:off x="1619"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74" name="Freeform 296"/>
                  <p:cNvSpPr>
                    <a:spLocks/>
                  </p:cNvSpPr>
                  <p:nvPr/>
                </p:nvSpPr>
                <p:spPr bwMode="auto">
                  <a:xfrm>
                    <a:off x="1561"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75" name="Group 297"/>
                  <p:cNvGrpSpPr>
                    <a:grpSpLocks/>
                  </p:cNvGrpSpPr>
                  <p:nvPr/>
                </p:nvGrpSpPr>
                <p:grpSpPr bwMode="auto">
                  <a:xfrm>
                    <a:off x="1625" y="668"/>
                    <a:ext cx="47" cy="37"/>
                    <a:chOff x="1625" y="668"/>
                    <a:chExt cx="47" cy="37"/>
                  </a:xfrm>
                </p:grpSpPr>
                <p:sp>
                  <p:nvSpPr>
                    <p:cNvPr id="16776" name="Freeform 298"/>
                    <p:cNvSpPr>
                      <a:spLocks/>
                    </p:cNvSpPr>
                    <p:nvPr/>
                  </p:nvSpPr>
                  <p:spPr bwMode="auto">
                    <a:xfrm>
                      <a:off x="1625"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77" name="Freeform 299"/>
                    <p:cNvSpPr>
                      <a:spLocks/>
                    </p:cNvSpPr>
                    <p:nvPr/>
                  </p:nvSpPr>
                  <p:spPr bwMode="auto">
                    <a:xfrm>
                      <a:off x="1626"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6" name="Group 300"/>
                <p:cNvGrpSpPr>
                  <a:grpSpLocks/>
                </p:cNvGrpSpPr>
                <p:nvPr/>
              </p:nvGrpSpPr>
              <p:grpSpPr bwMode="auto">
                <a:xfrm>
                  <a:off x="1561" y="572"/>
                  <a:ext cx="321" cy="113"/>
                  <a:chOff x="1561" y="572"/>
                  <a:chExt cx="321" cy="113"/>
                </a:xfrm>
              </p:grpSpPr>
              <p:sp>
                <p:nvSpPr>
                  <p:cNvPr id="16755" name="Freeform 301"/>
                  <p:cNvSpPr>
                    <a:spLocks/>
                  </p:cNvSpPr>
                  <p:nvPr/>
                </p:nvSpPr>
                <p:spPr bwMode="auto">
                  <a:xfrm>
                    <a:off x="1642"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56" name="Freeform 302"/>
                  <p:cNvSpPr>
                    <a:spLocks/>
                  </p:cNvSpPr>
                  <p:nvPr/>
                </p:nvSpPr>
                <p:spPr bwMode="auto">
                  <a:xfrm>
                    <a:off x="1561"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57" name="Group 303"/>
                  <p:cNvGrpSpPr>
                    <a:grpSpLocks/>
                  </p:cNvGrpSpPr>
                  <p:nvPr/>
                </p:nvGrpSpPr>
                <p:grpSpPr bwMode="auto">
                  <a:xfrm>
                    <a:off x="1588" y="620"/>
                    <a:ext cx="2" cy="5"/>
                    <a:chOff x="1588" y="620"/>
                    <a:chExt cx="2" cy="5"/>
                  </a:xfrm>
                </p:grpSpPr>
                <p:sp>
                  <p:nvSpPr>
                    <p:cNvPr id="16768" name="Oval 304"/>
                    <p:cNvSpPr>
                      <a:spLocks noChangeArrowheads="1"/>
                    </p:cNvSpPr>
                    <p:nvPr/>
                  </p:nvSpPr>
                  <p:spPr bwMode="auto">
                    <a:xfrm>
                      <a:off x="1588" y="620"/>
                      <a:ext cx="2" cy="2"/>
                    </a:xfrm>
                    <a:prstGeom prst="ellipse">
                      <a:avLst/>
                    </a:prstGeom>
                    <a:noFill/>
                    <a:ln w="12700">
                      <a:solidFill>
                        <a:srgbClr val="000000"/>
                      </a:solidFill>
                      <a:round/>
                      <a:headEnd/>
                      <a:tailEnd/>
                    </a:ln>
                  </p:spPr>
                  <p:txBody>
                    <a:bodyPr wrap="none" anchor="ctr"/>
                    <a:lstStyle/>
                    <a:p>
                      <a:endParaRPr lang="zh-CN" altLang="en-US"/>
                    </a:p>
                  </p:txBody>
                </p:sp>
                <p:sp>
                  <p:nvSpPr>
                    <p:cNvPr id="16769" name="Arc 305"/>
                    <p:cNvSpPr>
                      <a:spLocks/>
                    </p:cNvSpPr>
                    <p:nvPr/>
                  </p:nvSpPr>
                  <p:spPr bwMode="auto">
                    <a:xfrm rot="10800000">
                      <a:off x="1589"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58" name="Group 306"/>
                  <p:cNvGrpSpPr>
                    <a:grpSpLocks/>
                  </p:cNvGrpSpPr>
                  <p:nvPr/>
                </p:nvGrpSpPr>
                <p:grpSpPr bwMode="auto">
                  <a:xfrm>
                    <a:off x="1605" y="607"/>
                    <a:ext cx="19" cy="5"/>
                    <a:chOff x="1605" y="607"/>
                    <a:chExt cx="19" cy="5"/>
                  </a:xfrm>
                </p:grpSpPr>
                <p:sp>
                  <p:nvSpPr>
                    <p:cNvPr id="16763" name="Arc 307"/>
                    <p:cNvSpPr>
                      <a:spLocks/>
                    </p:cNvSpPr>
                    <p:nvPr/>
                  </p:nvSpPr>
                  <p:spPr bwMode="auto">
                    <a:xfrm rot="10800000">
                      <a:off x="16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4" name="Arc 308"/>
                    <p:cNvSpPr>
                      <a:spLocks/>
                    </p:cNvSpPr>
                    <p:nvPr/>
                  </p:nvSpPr>
                  <p:spPr bwMode="auto">
                    <a:xfrm rot="10800000">
                      <a:off x="160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5" name="Arc 309"/>
                    <p:cNvSpPr>
                      <a:spLocks/>
                    </p:cNvSpPr>
                    <p:nvPr/>
                  </p:nvSpPr>
                  <p:spPr bwMode="auto">
                    <a:xfrm rot="10800000">
                      <a:off x="161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6" name="Arc 310"/>
                    <p:cNvSpPr>
                      <a:spLocks/>
                    </p:cNvSpPr>
                    <p:nvPr/>
                  </p:nvSpPr>
                  <p:spPr bwMode="auto">
                    <a:xfrm rot="10800000">
                      <a:off x="16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7" name="Arc 311"/>
                    <p:cNvSpPr>
                      <a:spLocks/>
                    </p:cNvSpPr>
                    <p:nvPr/>
                  </p:nvSpPr>
                  <p:spPr bwMode="auto">
                    <a:xfrm rot="10800000">
                      <a:off x="1619"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59" name="Freeform 312"/>
                  <p:cNvSpPr>
                    <a:spLocks/>
                  </p:cNvSpPr>
                  <p:nvPr/>
                </p:nvSpPr>
                <p:spPr bwMode="auto">
                  <a:xfrm>
                    <a:off x="1561"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60" name="Group 313"/>
                  <p:cNvGrpSpPr>
                    <a:grpSpLocks/>
                  </p:cNvGrpSpPr>
                  <p:nvPr/>
                </p:nvGrpSpPr>
                <p:grpSpPr bwMode="auto">
                  <a:xfrm>
                    <a:off x="1625" y="572"/>
                    <a:ext cx="47" cy="37"/>
                    <a:chOff x="1625" y="572"/>
                    <a:chExt cx="47" cy="37"/>
                  </a:xfrm>
                </p:grpSpPr>
                <p:sp>
                  <p:nvSpPr>
                    <p:cNvPr id="16761" name="Freeform 314"/>
                    <p:cNvSpPr>
                      <a:spLocks/>
                    </p:cNvSpPr>
                    <p:nvPr/>
                  </p:nvSpPr>
                  <p:spPr bwMode="auto">
                    <a:xfrm>
                      <a:off x="1625"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62" name="Freeform 315"/>
                    <p:cNvSpPr>
                      <a:spLocks/>
                    </p:cNvSpPr>
                    <p:nvPr/>
                  </p:nvSpPr>
                  <p:spPr bwMode="auto">
                    <a:xfrm>
                      <a:off x="1626"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7" name="Group 316"/>
                <p:cNvGrpSpPr>
                  <a:grpSpLocks/>
                </p:cNvGrpSpPr>
                <p:nvPr/>
              </p:nvGrpSpPr>
              <p:grpSpPr bwMode="auto">
                <a:xfrm>
                  <a:off x="1561" y="476"/>
                  <a:ext cx="321" cy="113"/>
                  <a:chOff x="1561" y="476"/>
                  <a:chExt cx="321" cy="113"/>
                </a:xfrm>
              </p:grpSpPr>
              <p:sp>
                <p:nvSpPr>
                  <p:cNvPr id="16740" name="Freeform 317"/>
                  <p:cNvSpPr>
                    <a:spLocks/>
                  </p:cNvSpPr>
                  <p:nvPr/>
                </p:nvSpPr>
                <p:spPr bwMode="auto">
                  <a:xfrm>
                    <a:off x="1642"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41" name="Freeform 318"/>
                  <p:cNvSpPr>
                    <a:spLocks/>
                  </p:cNvSpPr>
                  <p:nvPr/>
                </p:nvSpPr>
                <p:spPr bwMode="auto">
                  <a:xfrm>
                    <a:off x="1561"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42" name="Group 319"/>
                  <p:cNvGrpSpPr>
                    <a:grpSpLocks/>
                  </p:cNvGrpSpPr>
                  <p:nvPr/>
                </p:nvGrpSpPr>
                <p:grpSpPr bwMode="auto">
                  <a:xfrm>
                    <a:off x="1588" y="524"/>
                    <a:ext cx="2" cy="5"/>
                    <a:chOff x="1588" y="524"/>
                    <a:chExt cx="2" cy="5"/>
                  </a:xfrm>
                </p:grpSpPr>
                <p:sp>
                  <p:nvSpPr>
                    <p:cNvPr id="16753" name="Oval 320"/>
                    <p:cNvSpPr>
                      <a:spLocks noChangeArrowheads="1"/>
                    </p:cNvSpPr>
                    <p:nvPr/>
                  </p:nvSpPr>
                  <p:spPr bwMode="auto">
                    <a:xfrm>
                      <a:off x="1588" y="524"/>
                      <a:ext cx="2" cy="2"/>
                    </a:xfrm>
                    <a:prstGeom prst="ellipse">
                      <a:avLst/>
                    </a:prstGeom>
                    <a:noFill/>
                    <a:ln w="12700">
                      <a:solidFill>
                        <a:srgbClr val="000000"/>
                      </a:solidFill>
                      <a:round/>
                      <a:headEnd/>
                      <a:tailEnd/>
                    </a:ln>
                  </p:spPr>
                  <p:txBody>
                    <a:bodyPr wrap="none" anchor="ctr"/>
                    <a:lstStyle/>
                    <a:p>
                      <a:endParaRPr lang="zh-CN" altLang="en-US"/>
                    </a:p>
                  </p:txBody>
                </p:sp>
                <p:sp>
                  <p:nvSpPr>
                    <p:cNvPr id="16754" name="Arc 321"/>
                    <p:cNvSpPr>
                      <a:spLocks/>
                    </p:cNvSpPr>
                    <p:nvPr/>
                  </p:nvSpPr>
                  <p:spPr bwMode="auto">
                    <a:xfrm rot="10800000">
                      <a:off x="1589"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43" name="Group 322"/>
                  <p:cNvGrpSpPr>
                    <a:grpSpLocks/>
                  </p:cNvGrpSpPr>
                  <p:nvPr/>
                </p:nvGrpSpPr>
                <p:grpSpPr bwMode="auto">
                  <a:xfrm>
                    <a:off x="1605" y="511"/>
                    <a:ext cx="19" cy="5"/>
                    <a:chOff x="1605" y="511"/>
                    <a:chExt cx="19" cy="5"/>
                  </a:xfrm>
                </p:grpSpPr>
                <p:sp>
                  <p:nvSpPr>
                    <p:cNvPr id="16748" name="Arc 323"/>
                    <p:cNvSpPr>
                      <a:spLocks/>
                    </p:cNvSpPr>
                    <p:nvPr/>
                  </p:nvSpPr>
                  <p:spPr bwMode="auto">
                    <a:xfrm rot="10800000">
                      <a:off x="16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49" name="Arc 324"/>
                    <p:cNvSpPr>
                      <a:spLocks/>
                    </p:cNvSpPr>
                    <p:nvPr/>
                  </p:nvSpPr>
                  <p:spPr bwMode="auto">
                    <a:xfrm rot="10800000">
                      <a:off x="160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50" name="Arc 325"/>
                    <p:cNvSpPr>
                      <a:spLocks/>
                    </p:cNvSpPr>
                    <p:nvPr/>
                  </p:nvSpPr>
                  <p:spPr bwMode="auto">
                    <a:xfrm rot="10800000">
                      <a:off x="161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1" name="Arc 326"/>
                    <p:cNvSpPr>
                      <a:spLocks/>
                    </p:cNvSpPr>
                    <p:nvPr/>
                  </p:nvSpPr>
                  <p:spPr bwMode="auto">
                    <a:xfrm rot="10800000">
                      <a:off x="16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2" name="Arc 327"/>
                    <p:cNvSpPr>
                      <a:spLocks/>
                    </p:cNvSpPr>
                    <p:nvPr/>
                  </p:nvSpPr>
                  <p:spPr bwMode="auto">
                    <a:xfrm rot="10800000">
                      <a:off x="1619"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44" name="Freeform 328"/>
                  <p:cNvSpPr>
                    <a:spLocks/>
                  </p:cNvSpPr>
                  <p:nvPr/>
                </p:nvSpPr>
                <p:spPr bwMode="auto">
                  <a:xfrm>
                    <a:off x="1561"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45" name="Group 329"/>
                  <p:cNvGrpSpPr>
                    <a:grpSpLocks/>
                  </p:cNvGrpSpPr>
                  <p:nvPr/>
                </p:nvGrpSpPr>
                <p:grpSpPr bwMode="auto">
                  <a:xfrm>
                    <a:off x="1625" y="476"/>
                    <a:ext cx="47" cy="37"/>
                    <a:chOff x="1625" y="476"/>
                    <a:chExt cx="47" cy="37"/>
                  </a:xfrm>
                </p:grpSpPr>
                <p:sp>
                  <p:nvSpPr>
                    <p:cNvPr id="16746" name="Freeform 330"/>
                    <p:cNvSpPr>
                      <a:spLocks/>
                    </p:cNvSpPr>
                    <p:nvPr/>
                  </p:nvSpPr>
                  <p:spPr bwMode="auto">
                    <a:xfrm>
                      <a:off x="1625"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47" name="Freeform 331"/>
                    <p:cNvSpPr>
                      <a:spLocks/>
                    </p:cNvSpPr>
                    <p:nvPr/>
                  </p:nvSpPr>
                  <p:spPr bwMode="auto">
                    <a:xfrm>
                      <a:off x="1626"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8" name="Group 332"/>
                <p:cNvGrpSpPr>
                  <a:grpSpLocks/>
                </p:cNvGrpSpPr>
                <p:nvPr/>
              </p:nvGrpSpPr>
              <p:grpSpPr bwMode="auto">
                <a:xfrm>
                  <a:off x="1561" y="380"/>
                  <a:ext cx="321" cy="113"/>
                  <a:chOff x="1561" y="380"/>
                  <a:chExt cx="321" cy="113"/>
                </a:xfrm>
              </p:grpSpPr>
              <p:sp>
                <p:nvSpPr>
                  <p:cNvPr id="16725" name="Freeform 333"/>
                  <p:cNvSpPr>
                    <a:spLocks/>
                  </p:cNvSpPr>
                  <p:nvPr/>
                </p:nvSpPr>
                <p:spPr bwMode="auto">
                  <a:xfrm>
                    <a:off x="1642"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26" name="Freeform 334"/>
                  <p:cNvSpPr>
                    <a:spLocks/>
                  </p:cNvSpPr>
                  <p:nvPr/>
                </p:nvSpPr>
                <p:spPr bwMode="auto">
                  <a:xfrm>
                    <a:off x="1561"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27" name="Group 335"/>
                  <p:cNvGrpSpPr>
                    <a:grpSpLocks/>
                  </p:cNvGrpSpPr>
                  <p:nvPr/>
                </p:nvGrpSpPr>
                <p:grpSpPr bwMode="auto">
                  <a:xfrm>
                    <a:off x="1588" y="428"/>
                    <a:ext cx="2" cy="5"/>
                    <a:chOff x="1588" y="428"/>
                    <a:chExt cx="2" cy="5"/>
                  </a:xfrm>
                </p:grpSpPr>
                <p:sp>
                  <p:nvSpPr>
                    <p:cNvPr id="16738" name="Oval 336"/>
                    <p:cNvSpPr>
                      <a:spLocks noChangeArrowheads="1"/>
                    </p:cNvSpPr>
                    <p:nvPr/>
                  </p:nvSpPr>
                  <p:spPr bwMode="auto">
                    <a:xfrm>
                      <a:off x="1588" y="428"/>
                      <a:ext cx="2" cy="2"/>
                    </a:xfrm>
                    <a:prstGeom prst="ellipse">
                      <a:avLst/>
                    </a:prstGeom>
                    <a:noFill/>
                    <a:ln w="12700">
                      <a:solidFill>
                        <a:srgbClr val="000000"/>
                      </a:solidFill>
                      <a:round/>
                      <a:headEnd/>
                      <a:tailEnd/>
                    </a:ln>
                  </p:spPr>
                  <p:txBody>
                    <a:bodyPr wrap="none" anchor="ctr"/>
                    <a:lstStyle/>
                    <a:p>
                      <a:endParaRPr lang="zh-CN" altLang="en-US"/>
                    </a:p>
                  </p:txBody>
                </p:sp>
                <p:sp>
                  <p:nvSpPr>
                    <p:cNvPr id="16739" name="Arc 337"/>
                    <p:cNvSpPr>
                      <a:spLocks/>
                    </p:cNvSpPr>
                    <p:nvPr/>
                  </p:nvSpPr>
                  <p:spPr bwMode="auto">
                    <a:xfrm rot="10800000">
                      <a:off x="1589"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28" name="Group 338"/>
                  <p:cNvGrpSpPr>
                    <a:grpSpLocks/>
                  </p:cNvGrpSpPr>
                  <p:nvPr/>
                </p:nvGrpSpPr>
                <p:grpSpPr bwMode="auto">
                  <a:xfrm>
                    <a:off x="1605" y="415"/>
                    <a:ext cx="19" cy="5"/>
                    <a:chOff x="1605" y="415"/>
                    <a:chExt cx="19" cy="5"/>
                  </a:xfrm>
                </p:grpSpPr>
                <p:sp>
                  <p:nvSpPr>
                    <p:cNvPr id="16733" name="Arc 339"/>
                    <p:cNvSpPr>
                      <a:spLocks/>
                    </p:cNvSpPr>
                    <p:nvPr/>
                  </p:nvSpPr>
                  <p:spPr bwMode="auto">
                    <a:xfrm rot="10800000">
                      <a:off x="16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4" name="Arc 340"/>
                    <p:cNvSpPr>
                      <a:spLocks/>
                    </p:cNvSpPr>
                    <p:nvPr/>
                  </p:nvSpPr>
                  <p:spPr bwMode="auto">
                    <a:xfrm rot="10800000">
                      <a:off x="160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5" name="Arc 341"/>
                    <p:cNvSpPr>
                      <a:spLocks/>
                    </p:cNvSpPr>
                    <p:nvPr/>
                  </p:nvSpPr>
                  <p:spPr bwMode="auto">
                    <a:xfrm rot="10800000">
                      <a:off x="161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6" name="Arc 342"/>
                    <p:cNvSpPr>
                      <a:spLocks/>
                    </p:cNvSpPr>
                    <p:nvPr/>
                  </p:nvSpPr>
                  <p:spPr bwMode="auto">
                    <a:xfrm rot="10800000">
                      <a:off x="16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7" name="Arc 343"/>
                    <p:cNvSpPr>
                      <a:spLocks/>
                    </p:cNvSpPr>
                    <p:nvPr/>
                  </p:nvSpPr>
                  <p:spPr bwMode="auto">
                    <a:xfrm rot="10800000">
                      <a:off x="1619"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29" name="Freeform 344"/>
                  <p:cNvSpPr>
                    <a:spLocks/>
                  </p:cNvSpPr>
                  <p:nvPr/>
                </p:nvSpPr>
                <p:spPr bwMode="auto">
                  <a:xfrm>
                    <a:off x="1561"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30" name="Group 345"/>
                  <p:cNvGrpSpPr>
                    <a:grpSpLocks/>
                  </p:cNvGrpSpPr>
                  <p:nvPr/>
                </p:nvGrpSpPr>
                <p:grpSpPr bwMode="auto">
                  <a:xfrm>
                    <a:off x="1625" y="380"/>
                    <a:ext cx="47" cy="37"/>
                    <a:chOff x="1625" y="380"/>
                    <a:chExt cx="47" cy="37"/>
                  </a:xfrm>
                </p:grpSpPr>
                <p:sp>
                  <p:nvSpPr>
                    <p:cNvPr id="16731" name="Freeform 346"/>
                    <p:cNvSpPr>
                      <a:spLocks/>
                    </p:cNvSpPr>
                    <p:nvPr/>
                  </p:nvSpPr>
                  <p:spPr bwMode="auto">
                    <a:xfrm>
                      <a:off x="1625"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32" name="Freeform 347"/>
                    <p:cNvSpPr>
                      <a:spLocks/>
                    </p:cNvSpPr>
                    <p:nvPr/>
                  </p:nvSpPr>
                  <p:spPr bwMode="auto">
                    <a:xfrm>
                      <a:off x="1626"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9" name="Group 348"/>
                <p:cNvGrpSpPr>
                  <a:grpSpLocks/>
                </p:cNvGrpSpPr>
                <p:nvPr/>
              </p:nvGrpSpPr>
              <p:grpSpPr bwMode="auto">
                <a:xfrm>
                  <a:off x="1561" y="284"/>
                  <a:ext cx="321" cy="113"/>
                  <a:chOff x="1561" y="284"/>
                  <a:chExt cx="321" cy="113"/>
                </a:xfrm>
              </p:grpSpPr>
              <p:sp>
                <p:nvSpPr>
                  <p:cNvPr id="16710" name="Freeform 349"/>
                  <p:cNvSpPr>
                    <a:spLocks/>
                  </p:cNvSpPr>
                  <p:nvPr/>
                </p:nvSpPr>
                <p:spPr bwMode="auto">
                  <a:xfrm>
                    <a:off x="1642"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11" name="Freeform 350"/>
                  <p:cNvSpPr>
                    <a:spLocks/>
                  </p:cNvSpPr>
                  <p:nvPr/>
                </p:nvSpPr>
                <p:spPr bwMode="auto">
                  <a:xfrm>
                    <a:off x="1561"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12" name="Group 351"/>
                  <p:cNvGrpSpPr>
                    <a:grpSpLocks/>
                  </p:cNvGrpSpPr>
                  <p:nvPr/>
                </p:nvGrpSpPr>
                <p:grpSpPr bwMode="auto">
                  <a:xfrm>
                    <a:off x="1588" y="332"/>
                    <a:ext cx="2" cy="5"/>
                    <a:chOff x="1588" y="332"/>
                    <a:chExt cx="2" cy="5"/>
                  </a:xfrm>
                </p:grpSpPr>
                <p:sp>
                  <p:nvSpPr>
                    <p:cNvPr id="16723" name="Oval 352"/>
                    <p:cNvSpPr>
                      <a:spLocks noChangeArrowheads="1"/>
                    </p:cNvSpPr>
                    <p:nvPr/>
                  </p:nvSpPr>
                  <p:spPr bwMode="auto">
                    <a:xfrm>
                      <a:off x="1588" y="332"/>
                      <a:ext cx="2" cy="2"/>
                    </a:xfrm>
                    <a:prstGeom prst="ellipse">
                      <a:avLst/>
                    </a:prstGeom>
                    <a:noFill/>
                    <a:ln w="12700">
                      <a:solidFill>
                        <a:srgbClr val="000000"/>
                      </a:solidFill>
                      <a:round/>
                      <a:headEnd/>
                      <a:tailEnd/>
                    </a:ln>
                  </p:spPr>
                  <p:txBody>
                    <a:bodyPr wrap="none" anchor="ctr"/>
                    <a:lstStyle/>
                    <a:p>
                      <a:endParaRPr lang="zh-CN" altLang="en-US"/>
                    </a:p>
                  </p:txBody>
                </p:sp>
                <p:sp>
                  <p:nvSpPr>
                    <p:cNvPr id="16724" name="Arc 353"/>
                    <p:cNvSpPr>
                      <a:spLocks/>
                    </p:cNvSpPr>
                    <p:nvPr/>
                  </p:nvSpPr>
                  <p:spPr bwMode="auto">
                    <a:xfrm rot="10800000">
                      <a:off x="1589"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13" name="Group 354"/>
                  <p:cNvGrpSpPr>
                    <a:grpSpLocks/>
                  </p:cNvGrpSpPr>
                  <p:nvPr/>
                </p:nvGrpSpPr>
                <p:grpSpPr bwMode="auto">
                  <a:xfrm>
                    <a:off x="1605" y="319"/>
                    <a:ext cx="19" cy="5"/>
                    <a:chOff x="1605" y="319"/>
                    <a:chExt cx="19" cy="5"/>
                  </a:xfrm>
                </p:grpSpPr>
                <p:sp>
                  <p:nvSpPr>
                    <p:cNvPr id="16718" name="Arc 355"/>
                    <p:cNvSpPr>
                      <a:spLocks/>
                    </p:cNvSpPr>
                    <p:nvPr/>
                  </p:nvSpPr>
                  <p:spPr bwMode="auto">
                    <a:xfrm rot="10800000">
                      <a:off x="16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19" name="Arc 356"/>
                    <p:cNvSpPr>
                      <a:spLocks/>
                    </p:cNvSpPr>
                    <p:nvPr/>
                  </p:nvSpPr>
                  <p:spPr bwMode="auto">
                    <a:xfrm rot="10800000">
                      <a:off x="160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20" name="Arc 357"/>
                    <p:cNvSpPr>
                      <a:spLocks/>
                    </p:cNvSpPr>
                    <p:nvPr/>
                  </p:nvSpPr>
                  <p:spPr bwMode="auto">
                    <a:xfrm rot="10800000">
                      <a:off x="161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1" name="Arc 358"/>
                    <p:cNvSpPr>
                      <a:spLocks/>
                    </p:cNvSpPr>
                    <p:nvPr/>
                  </p:nvSpPr>
                  <p:spPr bwMode="auto">
                    <a:xfrm rot="10800000">
                      <a:off x="16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2" name="Arc 359"/>
                    <p:cNvSpPr>
                      <a:spLocks/>
                    </p:cNvSpPr>
                    <p:nvPr/>
                  </p:nvSpPr>
                  <p:spPr bwMode="auto">
                    <a:xfrm rot="10800000">
                      <a:off x="1619"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14" name="Freeform 360"/>
                  <p:cNvSpPr>
                    <a:spLocks/>
                  </p:cNvSpPr>
                  <p:nvPr/>
                </p:nvSpPr>
                <p:spPr bwMode="auto">
                  <a:xfrm>
                    <a:off x="1561"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15" name="Group 361"/>
                  <p:cNvGrpSpPr>
                    <a:grpSpLocks/>
                  </p:cNvGrpSpPr>
                  <p:nvPr/>
                </p:nvGrpSpPr>
                <p:grpSpPr bwMode="auto">
                  <a:xfrm>
                    <a:off x="1625" y="284"/>
                    <a:ext cx="47" cy="37"/>
                    <a:chOff x="1625" y="284"/>
                    <a:chExt cx="47" cy="37"/>
                  </a:xfrm>
                </p:grpSpPr>
                <p:sp>
                  <p:nvSpPr>
                    <p:cNvPr id="16716" name="Freeform 362"/>
                    <p:cNvSpPr>
                      <a:spLocks/>
                    </p:cNvSpPr>
                    <p:nvPr/>
                  </p:nvSpPr>
                  <p:spPr bwMode="auto">
                    <a:xfrm>
                      <a:off x="1625"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17" name="Freeform 363"/>
                    <p:cNvSpPr>
                      <a:spLocks/>
                    </p:cNvSpPr>
                    <p:nvPr/>
                  </p:nvSpPr>
                  <p:spPr bwMode="auto">
                    <a:xfrm>
                      <a:off x="1626"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3" name="Group 364"/>
              <p:cNvGrpSpPr>
                <a:grpSpLocks/>
              </p:cNvGrpSpPr>
              <p:nvPr/>
            </p:nvGrpSpPr>
            <p:grpSpPr bwMode="auto">
              <a:xfrm>
                <a:off x="1933" y="284"/>
                <a:ext cx="321" cy="497"/>
                <a:chOff x="1933" y="284"/>
                <a:chExt cx="321" cy="497"/>
              </a:xfrm>
            </p:grpSpPr>
            <p:grpSp>
              <p:nvGrpSpPr>
                <p:cNvPr id="16625" name="Group 365"/>
                <p:cNvGrpSpPr>
                  <a:grpSpLocks/>
                </p:cNvGrpSpPr>
                <p:nvPr/>
              </p:nvGrpSpPr>
              <p:grpSpPr bwMode="auto">
                <a:xfrm>
                  <a:off x="1933" y="668"/>
                  <a:ext cx="321" cy="113"/>
                  <a:chOff x="1933" y="668"/>
                  <a:chExt cx="321" cy="113"/>
                </a:xfrm>
              </p:grpSpPr>
              <p:sp>
                <p:nvSpPr>
                  <p:cNvPr id="16690" name="Freeform 366"/>
                  <p:cNvSpPr>
                    <a:spLocks/>
                  </p:cNvSpPr>
                  <p:nvPr/>
                </p:nvSpPr>
                <p:spPr bwMode="auto">
                  <a:xfrm>
                    <a:off x="201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91" name="Freeform 367"/>
                  <p:cNvSpPr>
                    <a:spLocks/>
                  </p:cNvSpPr>
                  <p:nvPr/>
                </p:nvSpPr>
                <p:spPr bwMode="auto">
                  <a:xfrm>
                    <a:off x="193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92" name="Group 368"/>
                  <p:cNvGrpSpPr>
                    <a:grpSpLocks/>
                  </p:cNvGrpSpPr>
                  <p:nvPr/>
                </p:nvGrpSpPr>
                <p:grpSpPr bwMode="auto">
                  <a:xfrm>
                    <a:off x="1960" y="716"/>
                    <a:ext cx="2" cy="5"/>
                    <a:chOff x="1960" y="716"/>
                    <a:chExt cx="2" cy="5"/>
                  </a:xfrm>
                </p:grpSpPr>
                <p:sp>
                  <p:nvSpPr>
                    <p:cNvPr id="16703" name="Oval 369"/>
                    <p:cNvSpPr>
                      <a:spLocks noChangeArrowheads="1"/>
                    </p:cNvSpPr>
                    <p:nvPr/>
                  </p:nvSpPr>
                  <p:spPr bwMode="auto">
                    <a:xfrm>
                      <a:off x="1960" y="716"/>
                      <a:ext cx="2" cy="2"/>
                    </a:xfrm>
                    <a:prstGeom prst="ellipse">
                      <a:avLst/>
                    </a:prstGeom>
                    <a:noFill/>
                    <a:ln w="12700">
                      <a:solidFill>
                        <a:srgbClr val="000000"/>
                      </a:solidFill>
                      <a:round/>
                      <a:headEnd/>
                      <a:tailEnd/>
                    </a:ln>
                  </p:spPr>
                  <p:txBody>
                    <a:bodyPr wrap="none" anchor="ctr"/>
                    <a:lstStyle/>
                    <a:p>
                      <a:endParaRPr lang="zh-CN" altLang="en-US"/>
                    </a:p>
                  </p:txBody>
                </p:sp>
                <p:sp>
                  <p:nvSpPr>
                    <p:cNvPr id="16704" name="Arc 370"/>
                    <p:cNvSpPr>
                      <a:spLocks/>
                    </p:cNvSpPr>
                    <p:nvPr/>
                  </p:nvSpPr>
                  <p:spPr bwMode="auto">
                    <a:xfrm rot="10800000">
                      <a:off x="196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93" name="Group 371"/>
                  <p:cNvGrpSpPr>
                    <a:grpSpLocks/>
                  </p:cNvGrpSpPr>
                  <p:nvPr/>
                </p:nvGrpSpPr>
                <p:grpSpPr bwMode="auto">
                  <a:xfrm>
                    <a:off x="1977" y="703"/>
                    <a:ext cx="19" cy="5"/>
                    <a:chOff x="1977" y="703"/>
                    <a:chExt cx="19" cy="5"/>
                  </a:xfrm>
                </p:grpSpPr>
                <p:sp>
                  <p:nvSpPr>
                    <p:cNvPr id="16698" name="Arc 372"/>
                    <p:cNvSpPr>
                      <a:spLocks/>
                    </p:cNvSpPr>
                    <p:nvPr/>
                  </p:nvSpPr>
                  <p:spPr bwMode="auto">
                    <a:xfrm rot="10800000">
                      <a:off x="198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99" name="Arc 373"/>
                    <p:cNvSpPr>
                      <a:spLocks/>
                    </p:cNvSpPr>
                    <p:nvPr/>
                  </p:nvSpPr>
                  <p:spPr bwMode="auto">
                    <a:xfrm rot="10800000">
                      <a:off x="197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00" name="Arc 374"/>
                    <p:cNvSpPr>
                      <a:spLocks/>
                    </p:cNvSpPr>
                    <p:nvPr/>
                  </p:nvSpPr>
                  <p:spPr bwMode="auto">
                    <a:xfrm rot="10800000">
                      <a:off x="198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1" name="Arc 375"/>
                    <p:cNvSpPr>
                      <a:spLocks/>
                    </p:cNvSpPr>
                    <p:nvPr/>
                  </p:nvSpPr>
                  <p:spPr bwMode="auto">
                    <a:xfrm rot="10800000">
                      <a:off x="198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2" name="Arc 376"/>
                    <p:cNvSpPr>
                      <a:spLocks/>
                    </p:cNvSpPr>
                    <p:nvPr/>
                  </p:nvSpPr>
                  <p:spPr bwMode="auto">
                    <a:xfrm rot="10800000">
                      <a:off x="199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94" name="Freeform 377"/>
                  <p:cNvSpPr>
                    <a:spLocks/>
                  </p:cNvSpPr>
                  <p:nvPr/>
                </p:nvSpPr>
                <p:spPr bwMode="auto">
                  <a:xfrm>
                    <a:off x="193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95" name="Group 378"/>
                  <p:cNvGrpSpPr>
                    <a:grpSpLocks/>
                  </p:cNvGrpSpPr>
                  <p:nvPr/>
                </p:nvGrpSpPr>
                <p:grpSpPr bwMode="auto">
                  <a:xfrm>
                    <a:off x="1997" y="668"/>
                    <a:ext cx="47" cy="37"/>
                    <a:chOff x="1997" y="668"/>
                    <a:chExt cx="47" cy="37"/>
                  </a:xfrm>
                </p:grpSpPr>
                <p:sp>
                  <p:nvSpPr>
                    <p:cNvPr id="16696" name="Freeform 379"/>
                    <p:cNvSpPr>
                      <a:spLocks/>
                    </p:cNvSpPr>
                    <p:nvPr/>
                  </p:nvSpPr>
                  <p:spPr bwMode="auto">
                    <a:xfrm>
                      <a:off x="199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97" name="Freeform 380"/>
                    <p:cNvSpPr>
                      <a:spLocks/>
                    </p:cNvSpPr>
                    <p:nvPr/>
                  </p:nvSpPr>
                  <p:spPr bwMode="auto">
                    <a:xfrm>
                      <a:off x="199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6" name="Group 381"/>
                <p:cNvGrpSpPr>
                  <a:grpSpLocks/>
                </p:cNvGrpSpPr>
                <p:nvPr/>
              </p:nvGrpSpPr>
              <p:grpSpPr bwMode="auto">
                <a:xfrm>
                  <a:off x="1933" y="572"/>
                  <a:ext cx="321" cy="113"/>
                  <a:chOff x="1933" y="572"/>
                  <a:chExt cx="321" cy="113"/>
                </a:xfrm>
              </p:grpSpPr>
              <p:sp>
                <p:nvSpPr>
                  <p:cNvPr id="16675" name="Freeform 382"/>
                  <p:cNvSpPr>
                    <a:spLocks/>
                  </p:cNvSpPr>
                  <p:nvPr/>
                </p:nvSpPr>
                <p:spPr bwMode="auto">
                  <a:xfrm>
                    <a:off x="201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76" name="Freeform 383"/>
                  <p:cNvSpPr>
                    <a:spLocks/>
                  </p:cNvSpPr>
                  <p:nvPr/>
                </p:nvSpPr>
                <p:spPr bwMode="auto">
                  <a:xfrm>
                    <a:off x="193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77" name="Group 384"/>
                  <p:cNvGrpSpPr>
                    <a:grpSpLocks/>
                  </p:cNvGrpSpPr>
                  <p:nvPr/>
                </p:nvGrpSpPr>
                <p:grpSpPr bwMode="auto">
                  <a:xfrm>
                    <a:off x="1960" y="620"/>
                    <a:ext cx="2" cy="5"/>
                    <a:chOff x="1960" y="620"/>
                    <a:chExt cx="2" cy="5"/>
                  </a:xfrm>
                </p:grpSpPr>
                <p:sp>
                  <p:nvSpPr>
                    <p:cNvPr id="16688" name="Oval 385"/>
                    <p:cNvSpPr>
                      <a:spLocks noChangeArrowheads="1"/>
                    </p:cNvSpPr>
                    <p:nvPr/>
                  </p:nvSpPr>
                  <p:spPr bwMode="auto">
                    <a:xfrm>
                      <a:off x="1960" y="620"/>
                      <a:ext cx="2" cy="2"/>
                    </a:xfrm>
                    <a:prstGeom prst="ellipse">
                      <a:avLst/>
                    </a:prstGeom>
                    <a:noFill/>
                    <a:ln w="12700">
                      <a:solidFill>
                        <a:srgbClr val="000000"/>
                      </a:solidFill>
                      <a:round/>
                      <a:headEnd/>
                      <a:tailEnd/>
                    </a:ln>
                  </p:spPr>
                  <p:txBody>
                    <a:bodyPr wrap="none" anchor="ctr"/>
                    <a:lstStyle/>
                    <a:p>
                      <a:endParaRPr lang="zh-CN" altLang="en-US"/>
                    </a:p>
                  </p:txBody>
                </p:sp>
                <p:sp>
                  <p:nvSpPr>
                    <p:cNvPr id="16689" name="Arc 386"/>
                    <p:cNvSpPr>
                      <a:spLocks/>
                    </p:cNvSpPr>
                    <p:nvPr/>
                  </p:nvSpPr>
                  <p:spPr bwMode="auto">
                    <a:xfrm rot="10800000">
                      <a:off x="196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78" name="Group 387"/>
                  <p:cNvGrpSpPr>
                    <a:grpSpLocks/>
                  </p:cNvGrpSpPr>
                  <p:nvPr/>
                </p:nvGrpSpPr>
                <p:grpSpPr bwMode="auto">
                  <a:xfrm>
                    <a:off x="1977" y="607"/>
                    <a:ext cx="19" cy="5"/>
                    <a:chOff x="1977" y="607"/>
                    <a:chExt cx="19" cy="5"/>
                  </a:xfrm>
                </p:grpSpPr>
                <p:sp>
                  <p:nvSpPr>
                    <p:cNvPr id="16683" name="Arc 388"/>
                    <p:cNvSpPr>
                      <a:spLocks/>
                    </p:cNvSpPr>
                    <p:nvPr/>
                  </p:nvSpPr>
                  <p:spPr bwMode="auto">
                    <a:xfrm rot="10800000">
                      <a:off x="198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4" name="Arc 389"/>
                    <p:cNvSpPr>
                      <a:spLocks/>
                    </p:cNvSpPr>
                    <p:nvPr/>
                  </p:nvSpPr>
                  <p:spPr bwMode="auto">
                    <a:xfrm rot="10800000">
                      <a:off x="197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5" name="Arc 390"/>
                    <p:cNvSpPr>
                      <a:spLocks/>
                    </p:cNvSpPr>
                    <p:nvPr/>
                  </p:nvSpPr>
                  <p:spPr bwMode="auto">
                    <a:xfrm rot="10800000">
                      <a:off x="198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6" name="Arc 391"/>
                    <p:cNvSpPr>
                      <a:spLocks/>
                    </p:cNvSpPr>
                    <p:nvPr/>
                  </p:nvSpPr>
                  <p:spPr bwMode="auto">
                    <a:xfrm rot="10800000">
                      <a:off x="198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7" name="Arc 392"/>
                    <p:cNvSpPr>
                      <a:spLocks/>
                    </p:cNvSpPr>
                    <p:nvPr/>
                  </p:nvSpPr>
                  <p:spPr bwMode="auto">
                    <a:xfrm rot="10800000">
                      <a:off x="199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79" name="Freeform 393"/>
                  <p:cNvSpPr>
                    <a:spLocks/>
                  </p:cNvSpPr>
                  <p:nvPr/>
                </p:nvSpPr>
                <p:spPr bwMode="auto">
                  <a:xfrm>
                    <a:off x="193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80" name="Group 394"/>
                  <p:cNvGrpSpPr>
                    <a:grpSpLocks/>
                  </p:cNvGrpSpPr>
                  <p:nvPr/>
                </p:nvGrpSpPr>
                <p:grpSpPr bwMode="auto">
                  <a:xfrm>
                    <a:off x="1997" y="572"/>
                    <a:ext cx="47" cy="37"/>
                    <a:chOff x="1997" y="572"/>
                    <a:chExt cx="47" cy="37"/>
                  </a:xfrm>
                </p:grpSpPr>
                <p:sp>
                  <p:nvSpPr>
                    <p:cNvPr id="16681" name="Freeform 395"/>
                    <p:cNvSpPr>
                      <a:spLocks/>
                    </p:cNvSpPr>
                    <p:nvPr/>
                  </p:nvSpPr>
                  <p:spPr bwMode="auto">
                    <a:xfrm>
                      <a:off x="199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82" name="Freeform 396"/>
                    <p:cNvSpPr>
                      <a:spLocks/>
                    </p:cNvSpPr>
                    <p:nvPr/>
                  </p:nvSpPr>
                  <p:spPr bwMode="auto">
                    <a:xfrm>
                      <a:off x="199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7" name="Group 397"/>
                <p:cNvGrpSpPr>
                  <a:grpSpLocks/>
                </p:cNvGrpSpPr>
                <p:nvPr/>
              </p:nvGrpSpPr>
              <p:grpSpPr bwMode="auto">
                <a:xfrm>
                  <a:off x="1933" y="476"/>
                  <a:ext cx="321" cy="113"/>
                  <a:chOff x="1933" y="476"/>
                  <a:chExt cx="321" cy="113"/>
                </a:xfrm>
              </p:grpSpPr>
              <p:sp>
                <p:nvSpPr>
                  <p:cNvPr id="16660" name="Freeform 398"/>
                  <p:cNvSpPr>
                    <a:spLocks/>
                  </p:cNvSpPr>
                  <p:nvPr/>
                </p:nvSpPr>
                <p:spPr bwMode="auto">
                  <a:xfrm>
                    <a:off x="201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61" name="Freeform 399"/>
                  <p:cNvSpPr>
                    <a:spLocks/>
                  </p:cNvSpPr>
                  <p:nvPr/>
                </p:nvSpPr>
                <p:spPr bwMode="auto">
                  <a:xfrm>
                    <a:off x="193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62" name="Group 400"/>
                  <p:cNvGrpSpPr>
                    <a:grpSpLocks/>
                  </p:cNvGrpSpPr>
                  <p:nvPr/>
                </p:nvGrpSpPr>
                <p:grpSpPr bwMode="auto">
                  <a:xfrm>
                    <a:off x="1960" y="524"/>
                    <a:ext cx="2" cy="5"/>
                    <a:chOff x="1960" y="524"/>
                    <a:chExt cx="2" cy="5"/>
                  </a:xfrm>
                </p:grpSpPr>
                <p:sp>
                  <p:nvSpPr>
                    <p:cNvPr id="16673" name="Oval 401"/>
                    <p:cNvSpPr>
                      <a:spLocks noChangeArrowheads="1"/>
                    </p:cNvSpPr>
                    <p:nvPr/>
                  </p:nvSpPr>
                  <p:spPr bwMode="auto">
                    <a:xfrm>
                      <a:off x="1960" y="524"/>
                      <a:ext cx="2" cy="2"/>
                    </a:xfrm>
                    <a:prstGeom prst="ellipse">
                      <a:avLst/>
                    </a:prstGeom>
                    <a:noFill/>
                    <a:ln w="12700">
                      <a:solidFill>
                        <a:srgbClr val="000000"/>
                      </a:solidFill>
                      <a:round/>
                      <a:headEnd/>
                      <a:tailEnd/>
                    </a:ln>
                  </p:spPr>
                  <p:txBody>
                    <a:bodyPr wrap="none" anchor="ctr"/>
                    <a:lstStyle/>
                    <a:p>
                      <a:endParaRPr lang="zh-CN" altLang="en-US"/>
                    </a:p>
                  </p:txBody>
                </p:sp>
                <p:sp>
                  <p:nvSpPr>
                    <p:cNvPr id="16674" name="Arc 402"/>
                    <p:cNvSpPr>
                      <a:spLocks/>
                    </p:cNvSpPr>
                    <p:nvPr/>
                  </p:nvSpPr>
                  <p:spPr bwMode="auto">
                    <a:xfrm rot="10800000">
                      <a:off x="196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63" name="Group 403"/>
                  <p:cNvGrpSpPr>
                    <a:grpSpLocks/>
                  </p:cNvGrpSpPr>
                  <p:nvPr/>
                </p:nvGrpSpPr>
                <p:grpSpPr bwMode="auto">
                  <a:xfrm>
                    <a:off x="1977" y="511"/>
                    <a:ext cx="19" cy="5"/>
                    <a:chOff x="1977" y="511"/>
                    <a:chExt cx="19" cy="5"/>
                  </a:xfrm>
                </p:grpSpPr>
                <p:sp>
                  <p:nvSpPr>
                    <p:cNvPr id="16668" name="Arc 404"/>
                    <p:cNvSpPr>
                      <a:spLocks/>
                    </p:cNvSpPr>
                    <p:nvPr/>
                  </p:nvSpPr>
                  <p:spPr bwMode="auto">
                    <a:xfrm rot="10800000">
                      <a:off x="198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69" name="Arc 405"/>
                    <p:cNvSpPr>
                      <a:spLocks/>
                    </p:cNvSpPr>
                    <p:nvPr/>
                  </p:nvSpPr>
                  <p:spPr bwMode="auto">
                    <a:xfrm rot="10800000">
                      <a:off x="197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70" name="Arc 406"/>
                    <p:cNvSpPr>
                      <a:spLocks/>
                    </p:cNvSpPr>
                    <p:nvPr/>
                  </p:nvSpPr>
                  <p:spPr bwMode="auto">
                    <a:xfrm rot="10800000">
                      <a:off x="198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1" name="Arc 407"/>
                    <p:cNvSpPr>
                      <a:spLocks/>
                    </p:cNvSpPr>
                    <p:nvPr/>
                  </p:nvSpPr>
                  <p:spPr bwMode="auto">
                    <a:xfrm rot="10800000">
                      <a:off x="198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2" name="Arc 408"/>
                    <p:cNvSpPr>
                      <a:spLocks/>
                    </p:cNvSpPr>
                    <p:nvPr/>
                  </p:nvSpPr>
                  <p:spPr bwMode="auto">
                    <a:xfrm rot="10800000">
                      <a:off x="199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64" name="Freeform 409"/>
                  <p:cNvSpPr>
                    <a:spLocks/>
                  </p:cNvSpPr>
                  <p:nvPr/>
                </p:nvSpPr>
                <p:spPr bwMode="auto">
                  <a:xfrm>
                    <a:off x="193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65" name="Group 410"/>
                  <p:cNvGrpSpPr>
                    <a:grpSpLocks/>
                  </p:cNvGrpSpPr>
                  <p:nvPr/>
                </p:nvGrpSpPr>
                <p:grpSpPr bwMode="auto">
                  <a:xfrm>
                    <a:off x="1997" y="476"/>
                    <a:ext cx="47" cy="37"/>
                    <a:chOff x="1997" y="476"/>
                    <a:chExt cx="47" cy="37"/>
                  </a:xfrm>
                </p:grpSpPr>
                <p:sp>
                  <p:nvSpPr>
                    <p:cNvPr id="16666" name="Freeform 411"/>
                    <p:cNvSpPr>
                      <a:spLocks/>
                    </p:cNvSpPr>
                    <p:nvPr/>
                  </p:nvSpPr>
                  <p:spPr bwMode="auto">
                    <a:xfrm>
                      <a:off x="199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67" name="Freeform 412"/>
                    <p:cNvSpPr>
                      <a:spLocks/>
                    </p:cNvSpPr>
                    <p:nvPr/>
                  </p:nvSpPr>
                  <p:spPr bwMode="auto">
                    <a:xfrm>
                      <a:off x="199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8" name="Group 413"/>
                <p:cNvGrpSpPr>
                  <a:grpSpLocks/>
                </p:cNvGrpSpPr>
                <p:nvPr/>
              </p:nvGrpSpPr>
              <p:grpSpPr bwMode="auto">
                <a:xfrm>
                  <a:off x="1933" y="380"/>
                  <a:ext cx="321" cy="113"/>
                  <a:chOff x="1933" y="380"/>
                  <a:chExt cx="321" cy="113"/>
                </a:xfrm>
              </p:grpSpPr>
              <p:sp>
                <p:nvSpPr>
                  <p:cNvPr id="16645" name="Freeform 414"/>
                  <p:cNvSpPr>
                    <a:spLocks/>
                  </p:cNvSpPr>
                  <p:nvPr/>
                </p:nvSpPr>
                <p:spPr bwMode="auto">
                  <a:xfrm>
                    <a:off x="201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46" name="Freeform 415"/>
                  <p:cNvSpPr>
                    <a:spLocks/>
                  </p:cNvSpPr>
                  <p:nvPr/>
                </p:nvSpPr>
                <p:spPr bwMode="auto">
                  <a:xfrm>
                    <a:off x="193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47" name="Group 416"/>
                  <p:cNvGrpSpPr>
                    <a:grpSpLocks/>
                  </p:cNvGrpSpPr>
                  <p:nvPr/>
                </p:nvGrpSpPr>
                <p:grpSpPr bwMode="auto">
                  <a:xfrm>
                    <a:off x="1960" y="428"/>
                    <a:ext cx="2" cy="5"/>
                    <a:chOff x="1960" y="428"/>
                    <a:chExt cx="2" cy="5"/>
                  </a:xfrm>
                </p:grpSpPr>
                <p:sp>
                  <p:nvSpPr>
                    <p:cNvPr id="16658" name="Oval 417"/>
                    <p:cNvSpPr>
                      <a:spLocks noChangeArrowheads="1"/>
                    </p:cNvSpPr>
                    <p:nvPr/>
                  </p:nvSpPr>
                  <p:spPr bwMode="auto">
                    <a:xfrm>
                      <a:off x="1960" y="428"/>
                      <a:ext cx="2" cy="2"/>
                    </a:xfrm>
                    <a:prstGeom prst="ellipse">
                      <a:avLst/>
                    </a:prstGeom>
                    <a:noFill/>
                    <a:ln w="12700">
                      <a:solidFill>
                        <a:srgbClr val="000000"/>
                      </a:solidFill>
                      <a:round/>
                      <a:headEnd/>
                      <a:tailEnd/>
                    </a:ln>
                  </p:spPr>
                  <p:txBody>
                    <a:bodyPr wrap="none" anchor="ctr"/>
                    <a:lstStyle/>
                    <a:p>
                      <a:endParaRPr lang="zh-CN" altLang="en-US"/>
                    </a:p>
                  </p:txBody>
                </p:sp>
                <p:sp>
                  <p:nvSpPr>
                    <p:cNvPr id="16659" name="Arc 418"/>
                    <p:cNvSpPr>
                      <a:spLocks/>
                    </p:cNvSpPr>
                    <p:nvPr/>
                  </p:nvSpPr>
                  <p:spPr bwMode="auto">
                    <a:xfrm rot="10800000">
                      <a:off x="196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48" name="Group 419"/>
                  <p:cNvGrpSpPr>
                    <a:grpSpLocks/>
                  </p:cNvGrpSpPr>
                  <p:nvPr/>
                </p:nvGrpSpPr>
                <p:grpSpPr bwMode="auto">
                  <a:xfrm>
                    <a:off x="1977" y="415"/>
                    <a:ext cx="19" cy="5"/>
                    <a:chOff x="1977" y="415"/>
                    <a:chExt cx="19" cy="5"/>
                  </a:xfrm>
                </p:grpSpPr>
                <p:sp>
                  <p:nvSpPr>
                    <p:cNvPr id="16653" name="Arc 420"/>
                    <p:cNvSpPr>
                      <a:spLocks/>
                    </p:cNvSpPr>
                    <p:nvPr/>
                  </p:nvSpPr>
                  <p:spPr bwMode="auto">
                    <a:xfrm rot="10800000">
                      <a:off x="198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4" name="Arc 421"/>
                    <p:cNvSpPr>
                      <a:spLocks/>
                    </p:cNvSpPr>
                    <p:nvPr/>
                  </p:nvSpPr>
                  <p:spPr bwMode="auto">
                    <a:xfrm rot="10800000">
                      <a:off x="197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5" name="Arc 422"/>
                    <p:cNvSpPr>
                      <a:spLocks/>
                    </p:cNvSpPr>
                    <p:nvPr/>
                  </p:nvSpPr>
                  <p:spPr bwMode="auto">
                    <a:xfrm rot="10800000">
                      <a:off x="198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6" name="Arc 423"/>
                    <p:cNvSpPr>
                      <a:spLocks/>
                    </p:cNvSpPr>
                    <p:nvPr/>
                  </p:nvSpPr>
                  <p:spPr bwMode="auto">
                    <a:xfrm rot="10800000">
                      <a:off x="198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7" name="Arc 424"/>
                    <p:cNvSpPr>
                      <a:spLocks/>
                    </p:cNvSpPr>
                    <p:nvPr/>
                  </p:nvSpPr>
                  <p:spPr bwMode="auto">
                    <a:xfrm rot="10800000">
                      <a:off x="199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49" name="Freeform 425"/>
                  <p:cNvSpPr>
                    <a:spLocks/>
                  </p:cNvSpPr>
                  <p:nvPr/>
                </p:nvSpPr>
                <p:spPr bwMode="auto">
                  <a:xfrm>
                    <a:off x="193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50" name="Group 426"/>
                  <p:cNvGrpSpPr>
                    <a:grpSpLocks/>
                  </p:cNvGrpSpPr>
                  <p:nvPr/>
                </p:nvGrpSpPr>
                <p:grpSpPr bwMode="auto">
                  <a:xfrm>
                    <a:off x="1997" y="380"/>
                    <a:ext cx="47" cy="37"/>
                    <a:chOff x="1997" y="380"/>
                    <a:chExt cx="47" cy="37"/>
                  </a:xfrm>
                </p:grpSpPr>
                <p:sp>
                  <p:nvSpPr>
                    <p:cNvPr id="16651" name="Freeform 427"/>
                    <p:cNvSpPr>
                      <a:spLocks/>
                    </p:cNvSpPr>
                    <p:nvPr/>
                  </p:nvSpPr>
                  <p:spPr bwMode="auto">
                    <a:xfrm>
                      <a:off x="199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52" name="Freeform 428"/>
                    <p:cNvSpPr>
                      <a:spLocks/>
                    </p:cNvSpPr>
                    <p:nvPr/>
                  </p:nvSpPr>
                  <p:spPr bwMode="auto">
                    <a:xfrm>
                      <a:off x="199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9" name="Group 429"/>
                <p:cNvGrpSpPr>
                  <a:grpSpLocks/>
                </p:cNvGrpSpPr>
                <p:nvPr/>
              </p:nvGrpSpPr>
              <p:grpSpPr bwMode="auto">
                <a:xfrm>
                  <a:off x="1933" y="284"/>
                  <a:ext cx="321" cy="113"/>
                  <a:chOff x="1933" y="284"/>
                  <a:chExt cx="321" cy="113"/>
                </a:xfrm>
              </p:grpSpPr>
              <p:sp>
                <p:nvSpPr>
                  <p:cNvPr id="16630" name="Freeform 430"/>
                  <p:cNvSpPr>
                    <a:spLocks/>
                  </p:cNvSpPr>
                  <p:nvPr/>
                </p:nvSpPr>
                <p:spPr bwMode="auto">
                  <a:xfrm>
                    <a:off x="201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31" name="Freeform 431"/>
                  <p:cNvSpPr>
                    <a:spLocks/>
                  </p:cNvSpPr>
                  <p:nvPr/>
                </p:nvSpPr>
                <p:spPr bwMode="auto">
                  <a:xfrm>
                    <a:off x="193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32" name="Group 432"/>
                  <p:cNvGrpSpPr>
                    <a:grpSpLocks/>
                  </p:cNvGrpSpPr>
                  <p:nvPr/>
                </p:nvGrpSpPr>
                <p:grpSpPr bwMode="auto">
                  <a:xfrm>
                    <a:off x="1960" y="332"/>
                    <a:ext cx="2" cy="5"/>
                    <a:chOff x="1960" y="332"/>
                    <a:chExt cx="2" cy="5"/>
                  </a:xfrm>
                </p:grpSpPr>
                <p:sp>
                  <p:nvSpPr>
                    <p:cNvPr id="16643" name="Oval 433"/>
                    <p:cNvSpPr>
                      <a:spLocks noChangeArrowheads="1"/>
                    </p:cNvSpPr>
                    <p:nvPr/>
                  </p:nvSpPr>
                  <p:spPr bwMode="auto">
                    <a:xfrm>
                      <a:off x="1960" y="332"/>
                      <a:ext cx="2" cy="2"/>
                    </a:xfrm>
                    <a:prstGeom prst="ellipse">
                      <a:avLst/>
                    </a:prstGeom>
                    <a:noFill/>
                    <a:ln w="12700">
                      <a:solidFill>
                        <a:srgbClr val="000000"/>
                      </a:solidFill>
                      <a:round/>
                      <a:headEnd/>
                      <a:tailEnd/>
                    </a:ln>
                  </p:spPr>
                  <p:txBody>
                    <a:bodyPr wrap="none" anchor="ctr"/>
                    <a:lstStyle/>
                    <a:p>
                      <a:endParaRPr lang="zh-CN" altLang="en-US"/>
                    </a:p>
                  </p:txBody>
                </p:sp>
                <p:sp>
                  <p:nvSpPr>
                    <p:cNvPr id="16644" name="Arc 434"/>
                    <p:cNvSpPr>
                      <a:spLocks/>
                    </p:cNvSpPr>
                    <p:nvPr/>
                  </p:nvSpPr>
                  <p:spPr bwMode="auto">
                    <a:xfrm rot="10800000">
                      <a:off x="196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33" name="Group 435"/>
                  <p:cNvGrpSpPr>
                    <a:grpSpLocks/>
                  </p:cNvGrpSpPr>
                  <p:nvPr/>
                </p:nvGrpSpPr>
                <p:grpSpPr bwMode="auto">
                  <a:xfrm>
                    <a:off x="1977" y="319"/>
                    <a:ext cx="19" cy="5"/>
                    <a:chOff x="1977" y="319"/>
                    <a:chExt cx="19" cy="5"/>
                  </a:xfrm>
                </p:grpSpPr>
                <p:sp>
                  <p:nvSpPr>
                    <p:cNvPr id="16638" name="Arc 436"/>
                    <p:cNvSpPr>
                      <a:spLocks/>
                    </p:cNvSpPr>
                    <p:nvPr/>
                  </p:nvSpPr>
                  <p:spPr bwMode="auto">
                    <a:xfrm rot="10800000">
                      <a:off x="198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39" name="Arc 437"/>
                    <p:cNvSpPr>
                      <a:spLocks/>
                    </p:cNvSpPr>
                    <p:nvPr/>
                  </p:nvSpPr>
                  <p:spPr bwMode="auto">
                    <a:xfrm rot="10800000">
                      <a:off x="197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40" name="Arc 438"/>
                    <p:cNvSpPr>
                      <a:spLocks/>
                    </p:cNvSpPr>
                    <p:nvPr/>
                  </p:nvSpPr>
                  <p:spPr bwMode="auto">
                    <a:xfrm rot="10800000">
                      <a:off x="198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1" name="Arc 439"/>
                    <p:cNvSpPr>
                      <a:spLocks/>
                    </p:cNvSpPr>
                    <p:nvPr/>
                  </p:nvSpPr>
                  <p:spPr bwMode="auto">
                    <a:xfrm rot="10800000">
                      <a:off x="198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2" name="Arc 440"/>
                    <p:cNvSpPr>
                      <a:spLocks/>
                    </p:cNvSpPr>
                    <p:nvPr/>
                  </p:nvSpPr>
                  <p:spPr bwMode="auto">
                    <a:xfrm rot="10800000">
                      <a:off x="199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34" name="Freeform 441"/>
                  <p:cNvSpPr>
                    <a:spLocks/>
                  </p:cNvSpPr>
                  <p:nvPr/>
                </p:nvSpPr>
                <p:spPr bwMode="auto">
                  <a:xfrm>
                    <a:off x="193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35" name="Group 442"/>
                  <p:cNvGrpSpPr>
                    <a:grpSpLocks/>
                  </p:cNvGrpSpPr>
                  <p:nvPr/>
                </p:nvGrpSpPr>
                <p:grpSpPr bwMode="auto">
                  <a:xfrm>
                    <a:off x="1997" y="284"/>
                    <a:ext cx="47" cy="37"/>
                    <a:chOff x="1997" y="284"/>
                    <a:chExt cx="47" cy="37"/>
                  </a:xfrm>
                </p:grpSpPr>
                <p:sp>
                  <p:nvSpPr>
                    <p:cNvPr id="16636" name="Freeform 443"/>
                    <p:cNvSpPr>
                      <a:spLocks/>
                    </p:cNvSpPr>
                    <p:nvPr/>
                  </p:nvSpPr>
                  <p:spPr bwMode="auto">
                    <a:xfrm>
                      <a:off x="199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37" name="Freeform 444"/>
                    <p:cNvSpPr>
                      <a:spLocks/>
                    </p:cNvSpPr>
                    <p:nvPr/>
                  </p:nvSpPr>
                  <p:spPr bwMode="auto">
                    <a:xfrm>
                      <a:off x="199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4" name="Group 445"/>
              <p:cNvGrpSpPr>
                <a:grpSpLocks/>
              </p:cNvGrpSpPr>
              <p:nvPr/>
            </p:nvGrpSpPr>
            <p:grpSpPr bwMode="auto">
              <a:xfrm>
                <a:off x="2317" y="284"/>
                <a:ext cx="321" cy="497"/>
                <a:chOff x="2317" y="284"/>
                <a:chExt cx="321" cy="497"/>
              </a:xfrm>
            </p:grpSpPr>
            <p:grpSp>
              <p:nvGrpSpPr>
                <p:cNvPr id="16545" name="Group 446"/>
                <p:cNvGrpSpPr>
                  <a:grpSpLocks/>
                </p:cNvGrpSpPr>
                <p:nvPr/>
              </p:nvGrpSpPr>
              <p:grpSpPr bwMode="auto">
                <a:xfrm>
                  <a:off x="2317" y="668"/>
                  <a:ext cx="321" cy="113"/>
                  <a:chOff x="2317" y="668"/>
                  <a:chExt cx="321" cy="113"/>
                </a:xfrm>
              </p:grpSpPr>
              <p:sp>
                <p:nvSpPr>
                  <p:cNvPr id="16610" name="Freeform 447"/>
                  <p:cNvSpPr>
                    <a:spLocks/>
                  </p:cNvSpPr>
                  <p:nvPr/>
                </p:nvSpPr>
                <p:spPr bwMode="auto">
                  <a:xfrm>
                    <a:off x="23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11" name="Freeform 448"/>
                  <p:cNvSpPr>
                    <a:spLocks/>
                  </p:cNvSpPr>
                  <p:nvPr/>
                </p:nvSpPr>
                <p:spPr bwMode="auto">
                  <a:xfrm>
                    <a:off x="23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12" name="Group 449"/>
                  <p:cNvGrpSpPr>
                    <a:grpSpLocks/>
                  </p:cNvGrpSpPr>
                  <p:nvPr/>
                </p:nvGrpSpPr>
                <p:grpSpPr bwMode="auto">
                  <a:xfrm>
                    <a:off x="2344" y="716"/>
                    <a:ext cx="2" cy="5"/>
                    <a:chOff x="2344" y="716"/>
                    <a:chExt cx="2" cy="5"/>
                  </a:xfrm>
                </p:grpSpPr>
                <p:sp>
                  <p:nvSpPr>
                    <p:cNvPr id="16623" name="Oval 450"/>
                    <p:cNvSpPr>
                      <a:spLocks noChangeArrowheads="1"/>
                    </p:cNvSpPr>
                    <p:nvPr/>
                  </p:nvSpPr>
                  <p:spPr bwMode="auto">
                    <a:xfrm>
                      <a:off x="2344" y="716"/>
                      <a:ext cx="2" cy="2"/>
                    </a:xfrm>
                    <a:prstGeom prst="ellipse">
                      <a:avLst/>
                    </a:prstGeom>
                    <a:noFill/>
                    <a:ln w="12700">
                      <a:solidFill>
                        <a:srgbClr val="000000"/>
                      </a:solidFill>
                      <a:round/>
                      <a:headEnd/>
                      <a:tailEnd/>
                    </a:ln>
                  </p:spPr>
                  <p:txBody>
                    <a:bodyPr wrap="none" anchor="ctr"/>
                    <a:lstStyle/>
                    <a:p>
                      <a:endParaRPr lang="zh-CN" altLang="en-US"/>
                    </a:p>
                  </p:txBody>
                </p:sp>
                <p:sp>
                  <p:nvSpPr>
                    <p:cNvPr id="16624" name="Arc 451"/>
                    <p:cNvSpPr>
                      <a:spLocks/>
                    </p:cNvSpPr>
                    <p:nvPr/>
                  </p:nvSpPr>
                  <p:spPr bwMode="auto">
                    <a:xfrm rot="10800000">
                      <a:off x="23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13" name="Group 452"/>
                  <p:cNvGrpSpPr>
                    <a:grpSpLocks/>
                  </p:cNvGrpSpPr>
                  <p:nvPr/>
                </p:nvGrpSpPr>
                <p:grpSpPr bwMode="auto">
                  <a:xfrm>
                    <a:off x="2361" y="703"/>
                    <a:ext cx="19" cy="5"/>
                    <a:chOff x="2361" y="703"/>
                    <a:chExt cx="19" cy="5"/>
                  </a:xfrm>
                </p:grpSpPr>
                <p:sp>
                  <p:nvSpPr>
                    <p:cNvPr id="16618" name="Arc 453"/>
                    <p:cNvSpPr>
                      <a:spLocks/>
                    </p:cNvSpPr>
                    <p:nvPr/>
                  </p:nvSpPr>
                  <p:spPr bwMode="auto">
                    <a:xfrm rot="10800000">
                      <a:off x="23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19" name="Arc 454"/>
                    <p:cNvSpPr>
                      <a:spLocks/>
                    </p:cNvSpPr>
                    <p:nvPr/>
                  </p:nvSpPr>
                  <p:spPr bwMode="auto">
                    <a:xfrm rot="10800000">
                      <a:off x="23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20" name="Arc 455"/>
                    <p:cNvSpPr>
                      <a:spLocks/>
                    </p:cNvSpPr>
                    <p:nvPr/>
                  </p:nvSpPr>
                  <p:spPr bwMode="auto">
                    <a:xfrm rot="10800000">
                      <a:off x="23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1" name="Arc 456"/>
                    <p:cNvSpPr>
                      <a:spLocks/>
                    </p:cNvSpPr>
                    <p:nvPr/>
                  </p:nvSpPr>
                  <p:spPr bwMode="auto">
                    <a:xfrm rot="10800000">
                      <a:off x="23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2" name="Arc 457"/>
                    <p:cNvSpPr>
                      <a:spLocks/>
                    </p:cNvSpPr>
                    <p:nvPr/>
                  </p:nvSpPr>
                  <p:spPr bwMode="auto">
                    <a:xfrm rot="10800000">
                      <a:off x="23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14" name="Freeform 458"/>
                  <p:cNvSpPr>
                    <a:spLocks/>
                  </p:cNvSpPr>
                  <p:nvPr/>
                </p:nvSpPr>
                <p:spPr bwMode="auto">
                  <a:xfrm>
                    <a:off x="23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15" name="Group 459"/>
                  <p:cNvGrpSpPr>
                    <a:grpSpLocks/>
                  </p:cNvGrpSpPr>
                  <p:nvPr/>
                </p:nvGrpSpPr>
                <p:grpSpPr bwMode="auto">
                  <a:xfrm>
                    <a:off x="2381" y="668"/>
                    <a:ext cx="47" cy="37"/>
                    <a:chOff x="2381" y="668"/>
                    <a:chExt cx="47" cy="37"/>
                  </a:xfrm>
                </p:grpSpPr>
                <p:sp>
                  <p:nvSpPr>
                    <p:cNvPr id="16616" name="Freeform 460"/>
                    <p:cNvSpPr>
                      <a:spLocks/>
                    </p:cNvSpPr>
                    <p:nvPr/>
                  </p:nvSpPr>
                  <p:spPr bwMode="auto">
                    <a:xfrm>
                      <a:off x="23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17" name="Freeform 461"/>
                    <p:cNvSpPr>
                      <a:spLocks/>
                    </p:cNvSpPr>
                    <p:nvPr/>
                  </p:nvSpPr>
                  <p:spPr bwMode="auto">
                    <a:xfrm>
                      <a:off x="23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6" name="Group 462"/>
                <p:cNvGrpSpPr>
                  <a:grpSpLocks/>
                </p:cNvGrpSpPr>
                <p:nvPr/>
              </p:nvGrpSpPr>
              <p:grpSpPr bwMode="auto">
                <a:xfrm>
                  <a:off x="2317" y="572"/>
                  <a:ext cx="321" cy="113"/>
                  <a:chOff x="2317" y="572"/>
                  <a:chExt cx="321" cy="113"/>
                </a:xfrm>
              </p:grpSpPr>
              <p:sp>
                <p:nvSpPr>
                  <p:cNvPr id="16595" name="Freeform 463"/>
                  <p:cNvSpPr>
                    <a:spLocks/>
                  </p:cNvSpPr>
                  <p:nvPr/>
                </p:nvSpPr>
                <p:spPr bwMode="auto">
                  <a:xfrm>
                    <a:off x="23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96" name="Freeform 464"/>
                  <p:cNvSpPr>
                    <a:spLocks/>
                  </p:cNvSpPr>
                  <p:nvPr/>
                </p:nvSpPr>
                <p:spPr bwMode="auto">
                  <a:xfrm>
                    <a:off x="23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97" name="Group 465"/>
                  <p:cNvGrpSpPr>
                    <a:grpSpLocks/>
                  </p:cNvGrpSpPr>
                  <p:nvPr/>
                </p:nvGrpSpPr>
                <p:grpSpPr bwMode="auto">
                  <a:xfrm>
                    <a:off x="2344" y="620"/>
                    <a:ext cx="2" cy="5"/>
                    <a:chOff x="2344" y="620"/>
                    <a:chExt cx="2" cy="5"/>
                  </a:xfrm>
                </p:grpSpPr>
                <p:sp>
                  <p:nvSpPr>
                    <p:cNvPr id="16608" name="Oval 466"/>
                    <p:cNvSpPr>
                      <a:spLocks noChangeArrowheads="1"/>
                    </p:cNvSpPr>
                    <p:nvPr/>
                  </p:nvSpPr>
                  <p:spPr bwMode="auto">
                    <a:xfrm>
                      <a:off x="2344" y="620"/>
                      <a:ext cx="2" cy="2"/>
                    </a:xfrm>
                    <a:prstGeom prst="ellipse">
                      <a:avLst/>
                    </a:prstGeom>
                    <a:noFill/>
                    <a:ln w="12700">
                      <a:solidFill>
                        <a:srgbClr val="000000"/>
                      </a:solidFill>
                      <a:round/>
                      <a:headEnd/>
                      <a:tailEnd/>
                    </a:ln>
                  </p:spPr>
                  <p:txBody>
                    <a:bodyPr wrap="none" anchor="ctr"/>
                    <a:lstStyle/>
                    <a:p>
                      <a:endParaRPr lang="zh-CN" altLang="en-US"/>
                    </a:p>
                  </p:txBody>
                </p:sp>
                <p:sp>
                  <p:nvSpPr>
                    <p:cNvPr id="16609" name="Arc 467"/>
                    <p:cNvSpPr>
                      <a:spLocks/>
                    </p:cNvSpPr>
                    <p:nvPr/>
                  </p:nvSpPr>
                  <p:spPr bwMode="auto">
                    <a:xfrm rot="10800000">
                      <a:off x="23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98" name="Group 468"/>
                  <p:cNvGrpSpPr>
                    <a:grpSpLocks/>
                  </p:cNvGrpSpPr>
                  <p:nvPr/>
                </p:nvGrpSpPr>
                <p:grpSpPr bwMode="auto">
                  <a:xfrm>
                    <a:off x="2361" y="607"/>
                    <a:ext cx="19" cy="5"/>
                    <a:chOff x="2361" y="607"/>
                    <a:chExt cx="19" cy="5"/>
                  </a:xfrm>
                </p:grpSpPr>
                <p:sp>
                  <p:nvSpPr>
                    <p:cNvPr id="16603" name="Arc 469"/>
                    <p:cNvSpPr>
                      <a:spLocks/>
                    </p:cNvSpPr>
                    <p:nvPr/>
                  </p:nvSpPr>
                  <p:spPr bwMode="auto">
                    <a:xfrm rot="10800000">
                      <a:off x="23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4" name="Arc 470"/>
                    <p:cNvSpPr>
                      <a:spLocks/>
                    </p:cNvSpPr>
                    <p:nvPr/>
                  </p:nvSpPr>
                  <p:spPr bwMode="auto">
                    <a:xfrm rot="10800000">
                      <a:off x="23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5" name="Arc 471"/>
                    <p:cNvSpPr>
                      <a:spLocks/>
                    </p:cNvSpPr>
                    <p:nvPr/>
                  </p:nvSpPr>
                  <p:spPr bwMode="auto">
                    <a:xfrm rot="10800000">
                      <a:off x="23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6" name="Arc 472"/>
                    <p:cNvSpPr>
                      <a:spLocks/>
                    </p:cNvSpPr>
                    <p:nvPr/>
                  </p:nvSpPr>
                  <p:spPr bwMode="auto">
                    <a:xfrm rot="10800000">
                      <a:off x="23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7" name="Arc 473"/>
                    <p:cNvSpPr>
                      <a:spLocks/>
                    </p:cNvSpPr>
                    <p:nvPr/>
                  </p:nvSpPr>
                  <p:spPr bwMode="auto">
                    <a:xfrm rot="10800000">
                      <a:off x="23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99" name="Freeform 474"/>
                  <p:cNvSpPr>
                    <a:spLocks/>
                  </p:cNvSpPr>
                  <p:nvPr/>
                </p:nvSpPr>
                <p:spPr bwMode="auto">
                  <a:xfrm>
                    <a:off x="23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00" name="Group 475"/>
                  <p:cNvGrpSpPr>
                    <a:grpSpLocks/>
                  </p:cNvGrpSpPr>
                  <p:nvPr/>
                </p:nvGrpSpPr>
                <p:grpSpPr bwMode="auto">
                  <a:xfrm>
                    <a:off x="2381" y="572"/>
                    <a:ext cx="47" cy="37"/>
                    <a:chOff x="2381" y="572"/>
                    <a:chExt cx="47" cy="37"/>
                  </a:xfrm>
                </p:grpSpPr>
                <p:sp>
                  <p:nvSpPr>
                    <p:cNvPr id="16601" name="Freeform 476"/>
                    <p:cNvSpPr>
                      <a:spLocks/>
                    </p:cNvSpPr>
                    <p:nvPr/>
                  </p:nvSpPr>
                  <p:spPr bwMode="auto">
                    <a:xfrm>
                      <a:off x="23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02" name="Freeform 477"/>
                    <p:cNvSpPr>
                      <a:spLocks/>
                    </p:cNvSpPr>
                    <p:nvPr/>
                  </p:nvSpPr>
                  <p:spPr bwMode="auto">
                    <a:xfrm>
                      <a:off x="23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7" name="Group 478"/>
                <p:cNvGrpSpPr>
                  <a:grpSpLocks/>
                </p:cNvGrpSpPr>
                <p:nvPr/>
              </p:nvGrpSpPr>
              <p:grpSpPr bwMode="auto">
                <a:xfrm>
                  <a:off x="2317" y="476"/>
                  <a:ext cx="321" cy="113"/>
                  <a:chOff x="2317" y="476"/>
                  <a:chExt cx="321" cy="113"/>
                </a:xfrm>
              </p:grpSpPr>
              <p:sp>
                <p:nvSpPr>
                  <p:cNvPr id="16580" name="Freeform 479"/>
                  <p:cNvSpPr>
                    <a:spLocks/>
                  </p:cNvSpPr>
                  <p:nvPr/>
                </p:nvSpPr>
                <p:spPr bwMode="auto">
                  <a:xfrm>
                    <a:off x="23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81" name="Freeform 480"/>
                  <p:cNvSpPr>
                    <a:spLocks/>
                  </p:cNvSpPr>
                  <p:nvPr/>
                </p:nvSpPr>
                <p:spPr bwMode="auto">
                  <a:xfrm>
                    <a:off x="23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82" name="Group 481"/>
                  <p:cNvGrpSpPr>
                    <a:grpSpLocks/>
                  </p:cNvGrpSpPr>
                  <p:nvPr/>
                </p:nvGrpSpPr>
                <p:grpSpPr bwMode="auto">
                  <a:xfrm>
                    <a:off x="2344" y="524"/>
                    <a:ext cx="2" cy="5"/>
                    <a:chOff x="2344" y="524"/>
                    <a:chExt cx="2" cy="5"/>
                  </a:xfrm>
                </p:grpSpPr>
                <p:sp>
                  <p:nvSpPr>
                    <p:cNvPr id="16593" name="Oval 482"/>
                    <p:cNvSpPr>
                      <a:spLocks noChangeArrowheads="1"/>
                    </p:cNvSpPr>
                    <p:nvPr/>
                  </p:nvSpPr>
                  <p:spPr bwMode="auto">
                    <a:xfrm>
                      <a:off x="23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594" name="Arc 483"/>
                    <p:cNvSpPr>
                      <a:spLocks/>
                    </p:cNvSpPr>
                    <p:nvPr/>
                  </p:nvSpPr>
                  <p:spPr bwMode="auto">
                    <a:xfrm rot="10800000">
                      <a:off x="23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83" name="Group 484"/>
                  <p:cNvGrpSpPr>
                    <a:grpSpLocks/>
                  </p:cNvGrpSpPr>
                  <p:nvPr/>
                </p:nvGrpSpPr>
                <p:grpSpPr bwMode="auto">
                  <a:xfrm>
                    <a:off x="2361" y="511"/>
                    <a:ext cx="19" cy="5"/>
                    <a:chOff x="2361" y="511"/>
                    <a:chExt cx="19" cy="5"/>
                  </a:xfrm>
                </p:grpSpPr>
                <p:sp>
                  <p:nvSpPr>
                    <p:cNvPr id="16588" name="Arc 485"/>
                    <p:cNvSpPr>
                      <a:spLocks/>
                    </p:cNvSpPr>
                    <p:nvPr/>
                  </p:nvSpPr>
                  <p:spPr bwMode="auto">
                    <a:xfrm rot="10800000">
                      <a:off x="23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89" name="Arc 486"/>
                    <p:cNvSpPr>
                      <a:spLocks/>
                    </p:cNvSpPr>
                    <p:nvPr/>
                  </p:nvSpPr>
                  <p:spPr bwMode="auto">
                    <a:xfrm rot="10800000">
                      <a:off x="23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90" name="Arc 487"/>
                    <p:cNvSpPr>
                      <a:spLocks/>
                    </p:cNvSpPr>
                    <p:nvPr/>
                  </p:nvSpPr>
                  <p:spPr bwMode="auto">
                    <a:xfrm rot="10800000">
                      <a:off x="23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1" name="Arc 488"/>
                    <p:cNvSpPr>
                      <a:spLocks/>
                    </p:cNvSpPr>
                    <p:nvPr/>
                  </p:nvSpPr>
                  <p:spPr bwMode="auto">
                    <a:xfrm rot="10800000">
                      <a:off x="23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2" name="Arc 489"/>
                    <p:cNvSpPr>
                      <a:spLocks/>
                    </p:cNvSpPr>
                    <p:nvPr/>
                  </p:nvSpPr>
                  <p:spPr bwMode="auto">
                    <a:xfrm rot="10800000">
                      <a:off x="23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84" name="Freeform 490"/>
                  <p:cNvSpPr>
                    <a:spLocks/>
                  </p:cNvSpPr>
                  <p:nvPr/>
                </p:nvSpPr>
                <p:spPr bwMode="auto">
                  <a:xfrm>
                    <a:off x="23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85" name="Group 491"/>
                  <p:cNvGrpSpPr>
                    <a:grpSpLocks/>
                  </p:cNvGrpSpPr>
                  <p:nvPr/>
                </p:nvGrpSpPr>
                <p:grpSpPr bwMode="auto">
                  <a:xfrm>
                    <a:off x="2381" y="476"/>
                    <a:ext cx="47" cy="37"/>
                    <a:chOff x="2381" y="476"/>
                    <a:chExt cx="47" cy="37"/>
                  </a:xfrm>
                </p:grpSpPr>
                <p:sp>
                  <p:nvSpPr>
                    <p:cNvPr id="16586" name="Freeform 492"/>
                    <p:cNvSpPr>
                      <a:spLocks/>
                    </p:cNvSpPr>
                    <p:nvPr/>
                  </p:nvSpPr>
                  <p:spPr bwMode="auto">
                    <a:xfrm>
                      <a:off x="23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87" name="Freeform 493"/>
                    <p:cNvSpPr>
                      <a:spLocks/>
                    </p:cNvSpPr>
                    <p:nvPr/>
                  </p:nvSpPr>
                  <p:spPr bwMode="auto">
                    <a:xfrm>
                      <a:off x="23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8" name="Group 494"/>
                <p:cNvGrpSpPr>
                  <a:grpSpLocks/>
                </p:cNvGrpSpPr>
                <p:nvPr/>
              </p:nvGrpSpPr>
              <p:grpSpPr bwMode="auto">
                <a:xfrm>
                  <a:off x="2317" y="380"/>
                  <a:ext cx="321" cy="113"/>
                  <a:chOff x="2317" y="380"/>
                  <a:chExt cx="321" cy="113"/>
                </a:xfrm>
              </p:grpSpPr>
              <p:sp>
                <p:nvSpPr>
                  <p:cNvPr id="16565" name="Freeform 495"/>
                  <p:cNvSpPr>
                    <a:spLocks/>
                  </p:cNvSpPr>
                  <p:nvPr/>
                </p:nvSpPr>
                <p:spPr bwMode="auto">
                  <a:xfrm>
                    <a:off x="23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66" name="Freeform 496"/>
                  <p:cNvSpPr>
                    <a:spLocks/>
                  </p:cNvSpPr>
                  <p:nvPr/>
                </p:nvSpPr>
                <p:spPr bwMode="auto">
                  <a:xfrm>
                    <a:off x="23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67" name="Group 497"/>
                  <p:cNvGrpSpPr>
                    <a:grpSpLocks/>
                  </p:cNvGrpSpPr>
                  <p:nvPr/>
                </p:nvGrpSpPr>
                <p:grpSpPr bwMode="auto">
                  <a:xfrm>
                    <a:off x="2344" y="428"/>
                    <a:ext cx="2" cy="5"/>
                    <a:chOff x="2344" y="428"/>
                    <a:chExt cx="2" cy="5"/>
                  </a:xfrm>
                </p:grpSpPr>
                <p:sp>
                  <p:nvSpPr>
                    <p:cNvPr id="16578" name="Oval 498"/>
                    <p:cNvSpPr>
                      <a:spLocks noChangeArrowheads="1"/>
                    </p:cNvSpPr>
                    <p:nvPr/>
                  </p:nvSpPr>
                  <p:spPr bwMode="auto">
                    <a:xfrm>
                      <a:off x="23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579" name="Arc 499"/>
                    <p:cNvSpPr>
                      <a:spLocks/>
                    </p:cNvSpPr>
                    <p:nvPr/>
                  </p:nvSpPr>
                  <p:spPr bwMode="auto">
                    <a:xfrm rot="10800000">
                      <a:off x="23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68" name="Group 500"/>
                  <p:cNvGrpSpPr>
                    <a:grpSpLocks/>
                  </p:cNvGrpSpPr>
                  <p:nvPr/>
                </p:nvGrpSpPr>
                <p:grpSpPr bwMode="auto">
                  <a:xfrm>
                    <a:off x="2361" y="415"/>
                    <a:ext cx="19" cy="5"/>
                    <a:chOff x="2361" y="415"/>
                    <a:chExt cx="19" cy="5"/>
                  </a:xfrm>
                </p:grpSpPr>
                <p:sp>
                  <p:nvSpPr>
                    <p:cNvPr id="16573" name="Arc 501"/>
                    <p:cNvSpPr>
                      <a:spLocks/>
                    </p:cNvSpPr>
                    <p:nvPr/>
                  </p:nvSpPr>
                  <p:spPr bwMode="auto">
                    <a:xfrm rot="10800000">
                      <a:off x="23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4" name="Arc 502"/>
                    <p:cNvSpPr>
                      <a:spLocks/>
                    </p:cNvSpPr>
                    <p:nvPr/>
                  </p:nvSpPr>
                  <p:spPr bwMode="auto">
                    <a:xfrm rot="10800000">
                      <a:off x="23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5" name="Arc 503"/>
                    <p:cNvSpPr>
                      <a:spLocks/>
                    </p:cNvSpPr>
                    <p:nvPr/>
                  </p:nvSpPr>
                  <p:spPr bwMode="auto">
                    <a:xfrm rot="10800000">
                      <a:off x="23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6" name="Arc 504"/>
                    <p:cNvSpPr>
                      <a:spLocks/>
                    </p:cNvSpPr>
                    <p:nvPr/>
                  </p:nvSpPr>
                  <p:spPr bwMode="auto">
                    <a:xfrm rot="10800000">
                      <a:off x="23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7" name="Arc 505"/>
                    <p:cNvSpPr>
                      <a:spLocks/>
                    </p:cNvSpPr>
                    <p:nvPr/>
                  </p:nvSpPr>
                  <p:spPr bwMode="auto">
                    <a:xfrm rot="10800000">
                      <a:off x="23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69" name="Freeform 506"/>
                  <p:cNvSpPr>
                    <a:spLocks/>
                  </p:cNvSpPr>
                  <p:nvPr/>
                </p:nvSpPr>
                <p:spPr bwMode="auto">
                  <a:xfrm>
                    <a:off x="23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70" name="Group 507"/>
                  <p:cNvGrpSpPr>
                    <a:grpSpLocks/>
                  </p:cNvGrpSpPr>
                  <p:nvPr/>
                </p:nvGrpSpPr>
                <p:grpSpPr bwMode="auto">
                  <a:xfrm>
                    <a:off x="2381" y="380"/>
                    <a:ext cx="47" cy="37"/>
                    <a:chOff x="2381" y="380"/>
                    <a:chExt cx="47" cy="37"/>
                  </a:xfrm>
                </p:grpSpPr>
                <p:sp>
                  <p:nvSpPr>
                    <p:cNvPr id="16571" name="Freeform 508"/>
                    <p:cNvSpPr>
                      <a:spLocks/>
                    </p:cNvSpPr>
                    <p:nvPr/>
                  </p:nvSpPr>
                  <p:spPr bwMode="auto">
                    <a:xfrm>
                      <a:off x="23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72" name="Freeform 509"/>
                    <p:cNvSpPr>
                      <a:spLocks/>
                    </p:cNvSpPr>
                    <p:nvPr/>
                  </p:nvSpPr>
                  <p:spPr bwMode="auto">
                    <a:xfrm>
                      <a:off x="23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9" name="Group 510"/>
                <p:cNvGrpSpPr>
                  <a:grpSpLocks/>
                </p:cNvGrpSpPr>
                <p:nvPr/>
              </p:nvGrpSpPr>
              <p:grpSpPr bwMode="auto">
                <a:xfrm>
                  <a:off x="2317" y="284"/>
                  <a:ext cx="321" cy="113"/>
                  <a:chOff x="2317" y="284"/>
                  <a:chExt cx="321" cy="113"/>
                </a:xfrm>
              </p:grpSpPr>
              <p:sp>
                <p:nvSpPr>
                  <p:cNvPr id="16550" name="Freeform 511"/>
                  <p:cNvSpPr>
                    <a:spLocks/>
                  </p:cNvSpPr>
                  <p:nvPr/>
                </p:nvSpPr>
                <p:spPr bwMode="auto">
                  <a:xfrm>
                    <a:off x="23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51" name="Freeform 512"/>
                  <p:cNvSpPr>
                    <a:spLocks/>
                  </p:cNvSpPr>
                  <p:nvPr/>
                </p:nvSpPr>
                <p:spPr bwMode="auto">
                  <a:xfrm>
                    <a:off x="23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52" name="Group 513"/>
                  <p:cNvGrpSpPr>
                    <a:grpSpLocks/>
                  </p:cNvGrpSpPr>
                  <p:nvPr/>
                </p:nvGrpSpPr>
                <p:grpSpPr bwMode="auto">
                  <a:xfrm>
                    <a:off x="2344" y="332"/>
                    <a:ext cx="2" cy="5"/>
                    <a:chOff x="2344" y="332"/>
                    <a:chExt cx="2" cy="5"/>
                  </a:xfrm>
                </p:grpSpPr>
                <p:sp>
                  <p:nvSpPr>
                    <p:cNvPr id="16563" name="Oval 514"/>
                    <p:cNvSpPr>
                      <a:spLocks noChangeArrowheads="1"/>
                    </p:cNvSpPr>
                    <p:nvPr/>
                  </p:nvSpPr>
                  <p:spPr bwMode="auto">
                    <a:xfrm>
                      <a:off x="23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564" name="Arc 515"/>
                    <p:cNvSpPr>
                      <a:spLocks/>
                    </p:cNvSpPr>
                    <p:nvPr/>
                  </p:nvSpPr>
                  <p:spPr bwMode="auto">
                    <a:xfrm rot="10800000">
                      <a:off x="23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53" name="Group 516"/>
                  <p:cNvGrpSpPr>
                    <a:grpSpLocks/>
                  </p:cNvGrpSpPr>
                  <p:nvPr/>
                </p:nvGrpSpPr>
                <p:grpSpPr bwMode="auto">
                  <a:xfrm>
                    <a:off x="2361" y="319"/>
                    <a:ext cx="19" cy="5"/>
                    <a:chOff x="2361" y="319"/>
                    <a:chExt cx="19" cy="5"/>
                  </a:xfrm>
                </p:grpSpPr>
                <p:sp>
                  <p:nvSpPr>
                    <p:cNvPr id="16558" name="Arc 517"/>
                    <p:cNvSpPr>
                      <a:spLocks/>
                    </p:cNvSpPr>
                    <p:nvPr/>
                  </p:nvSpPr>
                  <p:spPr bwMode="auto">
                    <a:xfrm rot="10800000">
                      <a:off x="23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59" name="Arc 518"/>
                    <p:cNvSpPr>
                      <a:spLocks/>
                    </p:cNvSpPr>
                    <p:nvPr/>
                  </p:nvSpPr>
                  <p:spPr bwMode="auto">
                    <a:xfrm rot="10800000">
                      <a:off x="23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60" name="Arc 519"/>
                    <p:cNvSpPr>
                      <a:spLocks/>
                    </p:cNvSpPr>
                    <p:nvPr/>
                  </p:nvSpPr>
                  <p:spPr bwMode="auto">
                    <a:xfrm rot="10800000">
                      <a:off x="23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1" name="Arc 520"/>
                    <p:cNvSpPr>
                      <a:spLocks/>
                    </p:cNvSpPr>
                    <p:nvPr/>
                  </p:nvSpPr>
                  <p:spPr bwMode="auto">
                    <a:xfrm rot="10800000">
                      <a:off x="23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2" name="Arc 521"/>
                    <p:cNvSpPr>
                      <a:spLocks/>
                    </p:cNvSpPr>
                    <p:nvPr/>
                  </p:nvSpPr>
                  <p:spPr bwMode="auto">
                    <a:xfrm rot="10800000">
                      <a:off x="23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54" name="Freeform 522"/>
                  <p:cNvSpPr>
                    <a:spLocks/>
                  </p:cNvSpPr>
                  <p:nvPr/>
                </p:nvSpPr>
                <p:spPr bwMode="auto">
                  <a:xfrm>
                    <a:off x="23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55" name="Group 523"/>
                  <p:cNvGrpSpPr>
                    <a:grpSpLocks/>
                  </p:cNvGrpSpPr>
                  <p:nvPr/>
                </p:nvGrpSpPr>
                <p:grpSpPr bwMode="auto">
                  <a:xfrm>
                    <a:off x="2381" y="284"/>
                    <a:ext cx="47" cy="37"/>
                    <a:chOff x="2381" y="284"/>
                    <a:chExt cx="47" cy="37"/>
                  </a:xfrm>
                </p:grpSpPr>
                <p:sp>
                  <p:nvSpPr>
                    <p:cNvPr id="16556" name="Freeform 524"/>
                    <p:cNvSpPr>
                      <a:spLocks/>
                    </p:cNvSpPr>
                    <p:nvPr/>
                  </p:nvSpPr>
                  <p:spPr bwMode="auto">
                    <a:xfrm>
                      <a:off x="23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57" name="Freeform 525"/>
                    <p:cNvSpPr>
                      <a:spLocks/>
                    </p:cNvSpPr>
                    <p:nvPr/>
                  </p:nvSpPr>
                  <p:spPr bwMode="auto">
                    <a:xfrm>
                      <a:off x="23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grpSp>
      <p:grpSp>
        <p:nvGrpSpPr>
          <p:cNvPr id="2" name="组合 1"/>
          <p:cNvGrpSpPr/>
          <p:nvPr/>
        </p:nvGrpSpPr>
        <p:grpSpPr>
          <a:xfrm>
            <a:off x="1775884" y="2768176"/>
            <a:ext cx="8261147" cy="2579688"/>
            <a:chOff x="1462088" y="3286127"/>
            <a:chExt cx="8261147" cy="2579688"/>
          </a:xfrm>
        </p:grpSpPr>
        <p:sp>
          <p:nvSpPr>
            <p:cNvPr id="16390" name="Rectangle 527"/>
            <p:cNvSpPr>
              <a:spLocks noChangeArrowheads="1"/>
            </p:cNvSpPr>
            <p:nvPr/>
          </p:nvSpPr>
          <p:spPr bwMode="auto">
            <a:xfrm>
              <a:off x="8103911" y="4447384"/>
              <a:ext cx="44291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chemeClr val="tx2"/>
                  </a:solidFill>
                  <a:latin typeface="Comic Sans MS" pitchFamily="66" charset="0"/>
                </a:rPr>
                <a:t>PC</a:t>
              </a:r>
            </a:p>
          </p:txBody>
        </p:sp>
        <p:sp>
          <p:nvSpPr>
            <p:cNvPr id="16391" name="Rectangle 528"/>
            <p:cNvSpPr>
              <a:spLocks noChangeArrowheads="1"/>
            </p:cNvSpPr>
            <p:nvPr/>
          </p:nvSpPr>
          <p:spPr bwMode="auto">
            <a:xfrm>
              <a:off x="7002463" y="4489452"/>
              <a:ext cx="938213" cy="644525"/>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chemeClr val="tx2"/>
                  </a:solidFill>
                  <a:latin typeface="Comic Sans MS" pitchFamily="66" charset="0"/>
                </a:rPr>
                <a:t>Work-</a:t>
              </a:r>
            </a:p>
            <a:p>
              <a:pPr eaLnBrk="0" hangingPunct="0"/>
              <a:r>
                <a:rPr kumimoji="1" lang="en-US" altLang="zh-CN" sz="1800" i="0">
                  <a:solidFill>
                    <a:schemeClr val="tx2"/>
                  </a:solidFill>
                  <a:latin typeface="Comic Sans MS" pitchFamily="66" charset="0"/>
                </a:rPr>
                <a:t>station</a:t>
              </a:r>
            </a:p>
          </p:txBody>
        </p:sp>
        <p:sp>
          <p:nvSpPr>
            <p:cNvPr id="16392" name="Rectangle 529"/>
            <p:cNvSpPr>
              <a:spLocks noChangeArrowheads="1"/>
            </p:cNvSpPr>
            <p:nvPr/>
          </p:nvSpPr>
          <p:spPr bwMode="auto">
            <a:xfrm>
              <a:off x="2800351" y="4279902"/>
              <a:ext cx="1341438"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Mainframe</a:t>
              </a:r>
            </a:p>
          </p:txBody>
        </p:sp>
        <p:sp>
          <p:nvSpPr>
            <p:cNvPr id="16393" name="Rectangle 530"/>
            <p:cNvSpPr>
              <a:spLocks noChangeArrowheads="1"/>
            </p:cNvSpPr>
            <p:nvPr/>
          </p:nvSpPr>
          <p:spPr bwMode="auto">
            <a:xfrm>
              <a:off x="3009901" y="5499102"/>
              <a:ext cx="183356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Comic Sans MS" pitchFamily="66" charset="0"/>
                </a:rPr>
                <a:t>Supercomputer</a:t>
              </a:r>
            </a:p>
          </p:txBody>
        </p:sp>
        <p:sp>
          <p:nvSpPr>
            <p:cNvPr id="16394" name="Freeform 531" descr="50%"/>
            <p:cNvSpPr>
              <a:spLocks/>
            </p:cNvSpPr>
            <p:nvPr/>
          </p:nvSpPr>
          <p:spPr bwMode="auto">
            <a:xfrm>
              <a:off x="62801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395" name="Freeform 532" descr="50%"/>
            <p:cNvSpPr>
              <a:spLocks/>
            </p:cNvSpPr>
            <p:nvPr/>
          </p:nvSpPr>
          <p:spPr bwMode="auto">
            <a:xfrm>
              <a:off x="60880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396" name="Group 533"/>
            <p:cNvGrpSpPr>
              <a:grpSpLocks/>
            </p:cNvGrpSpPr>
            <p:nvPr/>
          </p:nvGrpSpPr>
          <p:grpSpPr bwMode="auto">
            <a:xfrm>
              <a:off x="6151563" y="4341815"/>
              <a:ext cx="11113" cy="11113"/>
              <a:chOff x="3113" y="2625"/>
              <a:chExt cx="7" cy="7"/>
            </a:xfrm>
          </p:grpSpPr>
          <p:sp>
            <p:nvSpPr>
              <p:cNvPr id="16531" name="Oval 534" descr="50%"/>
              <p:cNvSpPr>
                <a:spLocks noChangeArrowheads="1"/>
              </p:cNvSpPr>
              <p:nvPr/>
            </p:nvSpPr>
            <p:spPr bwMode="auto">
              <a:xfrm>
                <a:off x="3113"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32" name="Arc 535" descr="50%"/>
              <p:cNvSpPr>
                <a:spLocks/>
              </p:cNvSpPr>
              <p:nvPr/>
            </p:nvSpPr>
            <p:spPr bwMode="auto">
              <a:xfrm>
                <a:off x="3117"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397" name="Group 536"/>
            <p:cNvGrpSpPr>
              <a:grpSpLocks/>
            </p:cNvGrpSpPr>
            <p:nvPr/>
          </p:nvGrpSpPr>
          <p:grpSpPr bwMode="auto">
            <a:xfrm>
              <a:off x="6194426" y="4367215"/>
              <a:ext cx="47625" cy="20638"/>
              <a:chOff x="3140" y="2641"/>
              <a:chExt cx="30" cy="13"/>
            </a:xfrm>
          </p:grpSpPr>
          <p:sp>
            <p:nvSpPr>
              <p:cNvPr id="16526" name="Arc 537" descr="50%"/>
              <p:cNvSpPr>
                <a:spLocks/>
              </p:cNvSpPr>
              <p:nvPr/>
            </p:nvSpPr>
            <p:spPr bwMode="auto">
              <a:xfrm>
                <a:off x="314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7" name="Arc 538" descr="50%"/>
              <p:cNvSpPr>
                <a:spLocks/>
              </p:cNvSpPr>
              <p:nvPr/>
            </p:nvSpPr>
            <p:spPr bwMode="auto">
              <a:xfrm>
                <a:off x="3140"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8" name="Arc 539" descr="50%"/>
              <p:cNvSpPr>
                <a:spLocks/>
              </p:cNvSpPr>
              <p:nvPr/>
            </p:nvSpPr>
            <p:spPr bwMode="auto">
              <a:xfrm>
                <a:off x="3153"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9" name="Arc 540" descr="50%"/>
              <p:cNvSpPr>
                <a:spLocks/>
              </p:cNvSpPr>
              <p:nvPr/>
            </p:nvSpPr>
            <p:spPr bwMode="auto">
              <a:xfrm>
                <a:off x="3161"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30" name="Arc 541" descr="50%"/>
              <p:cNvSpPr>
                <a:spLocks/>
              </p:cNvSpPr>
              <p:nvPr/>
            </p:nvSpPr>
            <p:spPr bwMode="auto">
              <a:xfrm>
                <a:off x="316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398" name="Freeform 542" descr="50%"/>
            <p:cNvSpPr>
              <a:spLocks/>
            </p:cNvSpPr>
            <p:nvPr/>
          </p:nvSpPr>
          <p:spPr bwMode="auto">
            <a:xfrm>
              <a:off x="60896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399" name="Group 543"/>
            <p:cNvGrpSpPr>
              <a:grpSpLocks/>
            </p:cNvGrpSpPr>
            <p:nvPr/>
          </p:nvGrpSpPr>
          <p:grpSpPr bwMode="auto">
            <a:xfrm>
              <a:off x="6242051" y="4379915"/>
              <a:ext cx="109538" cy="80963"/>
              <a:chOff x="3170" y="2649"/>
              <a:chExt cx="69" cy="51"/>
            </a:xfrm>
          </p:grpSpPr>
          <p:sp>
            <p:nvSpPr>
              <p:cNvPr id="16524" name="Freeform 544" descr="50%"/>
              <p:cNvSpPr>
                <a:spLocks/>
              </p:cNvSpPr>
              <p:nvPr/>
            </p:nvSpPr>
            <p:spPr bwMode="auto">
              <a:xfrm>
                <a:off x="3170"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25" name="Freeform 545" descr="50%"/>
              <p:cNvSpPr>
                <a:spLocks/>
              </p:cNvSpPr>
              <p:nvPr/>
            </p:nvSpPr>
            <p:spPr bwMode="auto">
              <a:xfrm>
                <a:off x="3171"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0" name="Freeform 546" descr="50%"/>
            <p:cNvSpPr>
              <a:spLocks/>
            </p:cNvSpPr>
            <p:nvPr/>
          </p:nvSpPr>
          <p:spPr bwMode="auto">
            <a:xfrm>
              <a:off x="54419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1" name="Freeform 547" descr="50%"/>
            <p:cNvSpPr>
              <a:spLocks/>
            </p:cNvSpPr>
            <p:nvPr/>
          </p:nvSpPr>
          <p:spPr bwMode="auto">
            <a:xfrm>
              <a:off x="52498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2" name="Group 548"/>
            <p:cNvGrpSpPr>
              <a:grpSpLocks/>
            </p:cNvGrpSpPr>
            <p:nvPr/>
          </p:nvGrpSpPr>
          <p:grpSpPr bwMode="auto">
            <a:xfrm>
              <a:off x="5313363" y="4341815"/>
              <a:ext cx="11113" cy="11113"/>
              <a:chOff x="2585" y="2625"/>
              <a:chExt cx="7" cy="7"/>
            </a:xfrm>
          </p:grpSpPr>
          <p:sp>
            <p:nvSpPr>
              <p:cNvPr id="16522" name="Oval 549" descr="50%"/>
              <p:cNvSpPr>
                <a:spLocks noChangeArrowheads="1"/>
              </p:cNvSpPr>
              <p:nvPr/>
            </p:nvSpPr>
            <p:spPr bwMode="auto">
              <a:xfrm>
                <a:off x="2585"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23" name="Arc 550" descr="50%"/>
              <p:cNvSpPr>
                <a:spLocks/>
              </p:cNvSpPr>
              <p:nvPr/>
            </p:nvSpPr>
            <p:spPr bwMode="auto">
              <a:xfrm>
                <a:off x="2589"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3" name="Group 551"/>
            <p:cNvGrpSpPr>
              <a:grpSpLocks/>
            </p:cNvGrpSpPr>
            <p:nvPr/>
          </p:nvGrpSpPr>
          <p:grpSpPr bwMode="auto">
            <a:xfrm>
              <a:off x="5356226" y="4367215"/>
              <a:ext cx="47625" cy="20638"/>
              <a:chOff x="2612" y="2641"/>
              <a:chExt cx="30" cy="13"/>
            </a:xfrm>
          </p:grpSpPr>
          <p:sp>
            <p:nvSpPr>
              <p:cNvPr id="16517" name="Arc 552" descr="50%"/>
              <p:cNvSpPr>
                <a:spLocks/>
              </p:cNvSpPr>
              <p:nvPr/>
            </p:nvSpPr>
            <p:spPr bwMode="auto">
              <a:xfrm>
                <a:off x="262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8" name="Arc 553" descr="50%"/>
              <p:cNvSpPr>
                <a:spLocks/>
              </p:cNvSpPr>
              <p:nvPr/>
            </p:nvSpPr>
            <p:spPr bwMode="auto">
              <a:xfrm>
                <a:off x="2612"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9" name="Arc 554" descr="50%"/>
              <p:cNvSpPr>
                <a:spLocks/>
              </p:cNvSpPr>
              <p:nvPr/>
            </p:nvSpPr>
            <p:spPr bwMode="auto">
              <a:xfrm>
                <a:off x="2625"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0" name="Arc 555" descr="50%"/>
              <p:cNvSpPr>
                <a:spLocks/>
              </p:cNvSpPr>
              <p:nvPr/>
            </p:nvSpPr>
            <p:spPr bwMode="auto">
              <a:xfrm>
                <a:off x="2633"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1" name="Arc 556" descr="50%"/>
              <p:cNvSpPr>
                <a:spLocks/>
              </p:cNvSpPr>
              <p:nvPr/>
            </p:nvSpPr>
            <p:spPr bwMode="auto">
              <a:xfrm>
                <a:off x="264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04" name="Freeform 557" descr="50%"/>
            <p:cNvSpPr>
              <a:spLocks/>
            </p:cNvSpPr>
            <p:nvPr/>
          </p:nvSpPr>
          <p:spPr bwMode="auto">
            <a:xfrm>
              <a:off x="52514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05" name="Group 558"/>
            <p:cNvGrpSpPr>
              <a:grpSpLocks/>
            </p:cNvGrpSpPr>
            <p:nvPr/>
          </p:nvGrpSpPr>
          <p:grpSpPr bwMode="auto">
            <a:xfrm>
              <a:off x="5403851" y="4379915"/>
              <a:ext cx="109538" cy="80963"/>
              <a:chOff x="2642" y="2649"/>
              <a:chExt cx="69" cy="51"/>
            </a:xfrm>
          </p:grpSpPr>
          <p:sp>
            <p:nvSpPr>
              <p:cNvPr id="16515" name="Freeform 559" descr="50%"/>
              <p:cNvSpPr>
                <a:spLocks/>
              </p:cNvSpPr>
              <p:nvPr/>
            </p:nvSpPr>
            <p:spPr bwMode="auto">
              <a:xfrm>
                <a:off x="2642"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16" name="Freeform 560" descr="50%"/>
              <p:cNvSpPr>
                <a:spLocks/>
              </p:cNvSpPr>
              <p:nvPr/>
            </p:nvSpPr>
            <p:spPr bwMode="auto">
              <a:xfrm>
                <a:off x="2643"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6" name="Freeform 561" descr="50%"/>
            <p:cNvSpPr>
              <a:spLocks/>
            </p:cNvSpPr>
            <p:nvPr/>
          </p:nvSpPr>
          <p:spPr bwMode="auto">
            <a:xfrm>
              <a:off x="54419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7" name="Freeform 562" descr="50%"/>
            <p:cNvSpPr>
              <a:spLocks/>
            </p:cNvSpPr>
            <p:nvPr/>
          </p:nvSpPr>
          <p:spPr bwMode="auto">
            <a:xfrm>
              <a:off x="52498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8" name="Group 563"/>
            <p:cNvGrpSpPr>
              <a:grpSpLocks/>
            </p:cNvGrpSpPr>
            <p:nvPr/>
          </p:nvGrpSpPr>
          <p:grpSpPr bwMode="auto">
            <a:xfrm>
              <a:off x="5313363" y="4570415"/>
              <a:ext cx="11113" cy="11113"/>
              <a:chOff x="2585" y="2769"/>
              <a:chExt cx="7" cy="7"/>
            </a:xfrm>
          </p:grpSpPr>
          <p:sp>
            <p:nvSpPr>
              <p:cNvPr id="16513" name="Oval 564" descr="50%"/>
              <p:cNvSpPr>
                <a:spLocks noChangeArrowheads="1"/>
              </p:cNvSpPr>
              <p:nvPr/>
            </p:nvSpPr>
            <p:spPr bwMode="auto">
              <a:xfrm>
                <a:off x="2585"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14" name="Arc 565" descr="50%"/>
              <p:cNvSpPr>
                <a:spLocks/>
              </p:cNvSpPr>
              <p:nvPr/>
            </p:nvSpPr>
            <p:spPr bwMode="auto">
              <a:xfrm>
                <a:off x="2589"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9" name="Group 566"/>
            <p:cNvGrpSpPr>
              <a:grpSpLocks/>
            </p:cNvGrpSpPr>
            <p:nvPr/>
          </p:nvGrpSpPr>
          <p:grpSpPr bwMode="auto">
            <a:xfrm>
              <a:off x="5356226" y="4595815"/>
              <a:ext cx="47625" cy="20638"/>
              <a:chOff x="2612" y="2785"/>
              <a:chExt cx="30" cy="13"/>
            </a:xfrm>
          </p:grpSpPr>
          <p:sp>
            <p:nvSpPr>
              <p:cNvPr id="16508" name="Arc 567" descr="50%"/>
              <p:cNvSpPr>
                <a:spLocks/>
              </p:cNvSpPr>
              <p:nvPr/>
            </p:nvSpPr>
            <p:spPr bwMode="auto">
              <a:xfrm>
                <a:off x="262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9" name="Arc 568" descr="50%"/>
              <p:cNvSpPr>
                <a:spLocks/>
              </p:cNvSpPr>
              <p:nvPr/>
            </p:nvSpPr>
            <p:spPr bwMode="auto">
              <a:xfrm>
                <a:off x="2612"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0" name="Arc 569" descr="50%"/>
              <p:cNvSpPr>
                <a:spLocks/>
              </p:cNvSpPr>
              <p:nvPr/>
            </p:nvSpPr>
            <p:spPr bwMode="auto">
              <a:xfrm>
                <a:off x="2625"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1" name="Arc 570" descr="50%"/>
              <p:cNvSpPr>
                <a:spLocks/>
              </p:cNvSpPr>
              <p:nvPr/>
            </p:nvSpPr>
            <p:spPr bwMode="auto">
              <a:xfrm>
                <a:off x="2633"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2" name="Arc 571" descr="50%"/>
              <p:cNvSpPr>
                <a:spLocks/>
              </p:cNvSpPr>
              <p:nvPr/>
            </p:nvSpPr>
            <p:spPr bwMode="auto">
              <a:xfrm>
                <a:off x="264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0" name="Freeform 572" descr="50%"/>
            <p:cNvSpPr>
              <a:spLocks/>
            </p:cNvSpPr>
            <p:nvPr/>
          </p:nvSpPr>
          <p:spPr bwMode="auto">
            <a:xfrm>
              <a:off x="52514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1" name="Group 573"/>
            <p:cNvGrpSpPr>
              <a:grpSpLocks/>
            </p:cNvGrpSpPr>
            <p:nvPr/>
          </p:nvGrpSpPr>
          <p:grpSpPr bwMode="auto">
            <a:xfrm>
              <a:off x="5403851" y="4608515"/>
              <a:ext cx="109538" cy="80963"/>
              <a:chOff x="2642" y="2793"/>
              <a:chExt cx="69" cy="51"/>
            </a:xfrm>
          </p:grpSpPr>
          <p:sp>
            <p:nvSpPr>
              <p:cNvPr id="16506" name="Freeform 574" descr="50%"/>
              <p:cNvSpPr>
                <a:spLocks/>
              </p:cNvSpPr>
              <p:nvPr/>
            </p:nvSpPr>
            <p:spPr bwMode="auto">
              <a:xfrm>
                <a:off x="2642"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07" name="Freeform 575" descr="50%"/>
              <p:cNvSpPr>
                <a:spLocks/>
              </p:cNvSpPr>
              <p:nvPr/>
            </p:nvSpPr>
            <p:spPr bwMode="auto">
              <a:xfrm>
                <a:off x="2643"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2" name="Freeform 576" descr="50%"/>
            <p:cNvSpPr>
              <a:spLocks/>
            </p:cNvSpPr>
            <p:nvPr/>
          </p:nvSpPr>
          <p:spPr bwMode="auto">
            <a:xfrm>
              <a:off x="62801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3" name="Freeform 577" descr="50%"/>
            <p:cNvSpPr>
              <a:spLocks/>
            </p:cNvSpPr>
            <p:nvPr/>
          </p:nvSpPr>
          <p:spPr bwMode="auto">
            <a:xfrm>
              <a:off x="60880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14" name="Group 578"/>
            <p:cNvGrpSpPr>
              <a:grpSpLocks/>
            </p:cNvGrpSpPr>
            <p:nvPr/>
          </p:nvGrpSpPr>
          <p:grpSpPr bwMode="auto">
            <a:xfrm>
              <a:off x="6151563" y="4570415"/>
              <a:ext cx="11113" cy="11113"/>
              <a:chOff x="3113" y="2769"/>
              <a:chExt cx="7" cy="7"/>
            </a:xfrm>
          </p:grpSpPr>
          <p:sp>
            <p:nvSpPr>
              <p:cNvPr id="16504" name="Oval 579" descr="50%"/>
              <p:cNvSpPr>
                <a:spLocks noChangeArrowheads="1"/>
              </p:cNvSpPr>
              <p:nvPr/>
            </p:nvSpPr>
            <p:spPr bwMode="auto">
              <a:xfrm>
                <a:off x="3113"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05" name="Arc 580" descr="50%"/>
              <p:cNvSpPr>
                <a:spLocks/>
              </p:cNvSpPr>
              <p:nvPr/>
            </p:nvSpPr>
            <p:spPr bwMode="auto">
              <a:xfrm>
                <a:off x="3117"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15" name="Group 581"/>
            <p:cNvGrpSpPr>
              <a:grpSpLocks/>
            </p:cNvGrpSpPr>
            <p:nvPr/>
          </p:nvGrpSpPr>
          <p:grpSpPr bwMode="auto">
            <a:xfrm>
              <a:off x="6194426" y="4595815"/>
              <a:ext cx="47625" cy="20638"/>
              <a:chOff x="3140" y="2785"/>
              <a:chExt cx="30" cy="13"/>
            </a:xfrm>
          </p:grpSpPr>
          <p:sp>
            <p:nvSpPr>
              <p:cNvPr id="16499" name="Arc 582" descr="50%"/>
              <p:cNvSpPr>
                <a:spLocks/>
              </p:cNvSpPr>
              <p:nvPr/>
            </p:nvSpPr>
            <p:spPr bwMode="auto">
              <a:xfrm>
                <a:off x="314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0" name="Arc 583" descr="50%"/>
              <p:cNvSpPr>
                <a:spLocks/>
              </p:cNvSpPr>
              <p:nvPr/>
            </p:nvSpPr>
            <p:spPr bwMode="auto">
              <a:xfrm>
                <a:off x="3140"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1" name="Arc 584" descr="50%"/>
              <p:cNvSpPr>
                <a:spLocks/>
              </p:cNvSpPr>
              <p:nvPr/>
            </p:nvSpPr>
            <p:spPr bwMode="auto">
              <a:xfrm>
                <a:off x="3153"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2" name="Arc 585" descr="50%"/>
              <p:cNvSpPr>
                <a:spLocks/>
              </p:cNvSpPr>
              <p:nvPr/>
            </p:nvSpPr>
            <p:spPr bwMode="auto">
              <a:xfrm>
                <a:off x="3161"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3" name="Arc 586" descr="50%"/>
              <p:cNvSpPr>
                <a:spLocks/>
              </p:cNvSpPr>
              <p:nvPr/>
            </p:nvSpPr>
            <p:spPr bwMode="auto">
              <a:xfrm>
                <a:off x="316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6" name="Freeform 587" descr="50%"/>
            <p:cNvSpPr>
              <a:spLocks/>
            </p:cNvSpPr>
            <p:nvPr/>
          </p:nvSpPr>
          <p:spPr bwMode="auto">
            <a:xfrm>
              <a:off x="60896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7" name="Group 588"/>
            <p:cNvGrpSpPr>
              <a:grpSpLocks/>
            </p:cNvGrpSpPr>
            <p:nvPr/>
          </p:nvGrpSpPr>
          <p:grpSpPr bwMode="auto">
            <a:xfrm>
              <a:off x="6242051" y="4608515"/>
              <a:ext cx="109538" cy="80963"/>
              <a:chOff x="3170" y="2793"/>
              <a:chExt cx="69" cy="51"/>
            </a:xfrm>
          </p:grpSpPr>
          <p:sp>
            <p:nvSpPr>
              <p:cNvPr id="16497" name="Freeform 589" descr="50%"/>
              <p:cNvSpPr>
                <a:spLocks/>
              </p:cNvSpPr>
              <p:nvPr/>
            </p:nvSpPr>
            <p:spPr bwMode="auto">
              <a:xfrm>
                <a:off x="3170"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98" name="Freeform 590" descr="50%"/>
              <p:cNvSpPr>
                <a:spLocks/>
              </p:cNvSpPr>
              <p:nvPr/>
            </p:nvSpPr>
            <p:spPr bwMode="auto">
              <a:xfrm>
                <a:off x="3171"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8" name="Freeform 591" descr="50%"/>
            <p:cNvSpPr>
              <a:spLocks/>
            </p:cNvSpPr>
            <p:nvPr/>
          </p:nvSpPr>
          <p:spPr bwMode="auto">
            <a:xfrm>
              <a:off x="7232651" y="446246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9" name="Freeform 592" descr="50%"/>
            <p:cNvSpPr>
              <a:spLocks/>
            </p:cNvSpPr>
            <p:nvPr/>
          </p:nvSpPr>
          <p:spPr bwMode="auto">
            <a:xfrm>
              <a:off x="7040563" y="429101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0" name="Group 593"/>
            <p:cNvGrpSpPr>
              <a:grpSpLocks/>
            </p:cNvGrpSpPr>
            <p:nvPr/>
          </p:nvGrpSpPr>
          <p:grpSpPr bwMode="auto">
            <a:xfrm>
              <a:off x="7104063" y="4437065"/>
              <a:ext cx="11113" cy="11113"/>
              <a:chOff x="3713" y="2685"/>
              <a:chExt cx="7" cy="7"/>
            </a:xfrm>
          </p:grpSpPr>
          <p:sp>
            <p:nvSpPr>
              <p:cNvPr id="16495" name="Oval 594" descr="50%"/>
              <p:cNvSpPr>
                <a:spLocks noChangeArrowheads="1"/>
              </p:cNvSpPr>
              <p:nvPr/>
            </p:nvSpPr>
            <p:spPr bwMode="auto">
              <a:xfrm>
                <a:off x="3713" y="268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96" name="Arc 595" descr="50%"/>
              <p:cNvSpPr>
                <a:spLocks/>
              </p:cNvSpPr>
              <p:nvPr/>
            </p:nvSpPr>
            <p:spPr bwMode="auto">
              <a:xfrm>
                <a:off x="3717" y="268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1" name="Group 596"/>
            <p:cNvGrpSpPr>
              <a:grpSpLocks/>
            </p:cNvGrpSpPr>
            <p:nvPr/>
          </p:nvGrpSpPr>
          <p:grpSpPr bwMode="auto">
            <a:xfrm>
              <a:off x="7146926" y="4462465"/>
              <a:ext cx="47625" cy="20638"/>
              <a:chOff x="3740" y="2701"/>
              <a:chExt cx="30" cy="13"/>
            </a:xfrm>
          </p:grpSpPr>
          <p:sp>
            <p:nvSpPr>
              <p:cNvPr id="16490" name="Arc 597" descr="50%"/>
              <p:cNvSpPr>
                <a:spLocks/>
              </p:cNvSpPr>
              <p:nvPr/>
            </p:nvSpPr>
            <p:spPr bwMode="auto">
              <a:xfrm>
                <a:off x="374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1" name="Arc 598" descr="50%"/>
              <p:cNvSpPr>
                <a:spLocks/>
              </p:cNvSpPr>
              <p:nvPr/>
            </p:nvSpPr>
            <p:spPr bwMode="auto">
              <a:xfrm>
                <a:off x="3740"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2" name="Arc 599" descr="50%"/>
              <p:cNvSpPr>
                <a:spLocks/>
              </p:cNvSpPr>
              <p:nvPr/>
            </p:nvSpPr>
            <p:spPr bwMode="auto">
              <a:xfrm>
                <a:off x="3753"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3" name="Arc 600" descr="50%"/>
              <p:cNvSpPr>
                <a:spLocks/>
              </p:cNvSpPr>
              <p:nvPr/>
            </p:nvSpPr>
            <p:spPr bwMode="auto">
              <a:xfrm>
                <a:off x="3761"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4" name="Arc 601" descr="50%"/>
              <p:cNvSpPr>
                <a:spLocks/>
              </p:cNvSpPr>
              <p:nvPr/>
            </p:nvSpPr>
            <p:spPr bwMode="auto">
              <a:xfrm>
                <a:off x="376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2" name="Freeform 602" descr="50%"/>
            <p:cNvSpPr>
              <a:spLocks/>
            </p:cNvSpPr>
            <p:nvPr/>
          </p:nvSpPr>
          <p:spPr bwMode="auto">
            <a:xfrm>
              <a:off x="7042151" y="429260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23" name="Group 603"/>
            <p:cNvGrpSpPr>
              <a:grpSpLocks/>
            </p:cNvGrpSpPr>
            <p:nvPr/>
          </p:nvGrpSpPr>
          <p:grpSpPr bwMode="auto">
            <a:xfrm>
              <a:off x="7194551" y="4475165"/>
              <a:ext cx="109538" cy="80963"/>
              <a:chOff x="3770" y="2709"/>
              <a:chExt cx="69" cy="51"/>
            </a:xfrm>
          </p:grpSpPr>
          <p:sp>
            <p:nvSpPr>
              <p:cNvPr id="16488" name="Freeform 604" descr="50%"/>
              <p:cNvSpPr>
                <a:spLocks/>
              </p:cNvSpPr>
              <p:nvPr/>
            </p:nvSpPr>
            <p:spPr bwMode="auto">
              <a:xfrm>
                <a:off x="3770" y="271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9" name="Freeform 605" descr="50%"/>
              <p:cNvSpPr>
                <a:spLocks/>
              </p:cNvSpPr>
              <p:nvPr/>
            </p:nvSpPr>
            <p:spPr bwMode="auto">
              <a:xfrm>
                <a:off x="3771" y="270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6424" name="Group 606"/>
            <p:cNvGrpSpPr>
              <a:grpSpLocks/>
            </p:cNvGrpSpPr>
            <p:nvPr/>
          </p:nvGrpSpPr>
          <p:grpSpPr bwMode="auto">
            <a:xfrm>
              <a:off x="8053111" y="4298159"/>
              <a:ext cx="509588" cy="179388"/>
              <a:chOff x="4270" y="2440"/>
              <a:chExt cx="321" cy="113"/>
            </a:xfrm>
          </p:grpSpPr>
          <p:sp>
            <p:nvSpPr>
              <p:cNvPr id="16473"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74"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75" name="Group 609"/>
              <p:cNvGrpSpPr>
                <a:grpSpLocks/>
              </p:cNvGrpSpPr>
              <p:nvPr/>
            </p:nvGrpSpPr>
            <p:grpSpPr bwMode="auto">
              <a:xfrm>
                <a:off x="4297" y="2502"/>
                <a:ext cx="2" cy="3"/>
                <a:chOff x="4216" y="2686"/>
                <a:chExt cx="2" cy="3"/>
              </a:xfrm>
            </p:grpSpPr>
            <p:sp>
              <p:nvSpPr>
                <p:cNvPr id="16486"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87"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76" name="Group 612"/>
              <p:cNvGrpSpPr>
                <a:grpSpLocks/>
              </p:cNvGrpSpPr>
              <p:nvPr/>
            </p:nvGrpSpPr>
            <p:grpSpPr bwMode="auto">
              <a:xfrm>
                <a:off x="4314" y="2514"/>
                <a:ext cx="23" cy="4"/>
                <a:chOff x="4233" y="2698"/>
                <a:chExt cx="23" cy="4"/>
              </a:xfrm>
            </p:grpSpPr>
            <p:sp>
              <p:nvSpPr>
                <p:cNvPr id="16481"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2"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3"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4"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5"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77"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78" name="Group 619"/>
              <p:cNvGrpSpPr>
                <a:grpSpLocks/>
              </p:cNvGrpSpPr>
              <p:nvPr/>
            </p:nvGrpSpPr>
            <p:grpSpPr bwMode="auto">
              <a:xfrm>
                <a:off x="4334" y="2516"/>
                <a:ext cx="47" cy="37"/>
                <a:chOff x="4253" y="2700"/>
                <a:chExt cx="47" cy="37"/>
              </a:xfrm>
            </p:grpSpPr>
            <p:sp>
              <p:nvSpPr>
                <p:cNvPr id="16479"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0"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25" name="Freeform 622" descr="50%"/>
            <p:cNvSpPr>
              <a:spLocks/>
            </p:cNvSpPr>
            <p:nvPr/>
          </p:nvSpPr>
          <p:spPr bwMode="auto">
            <a:xfrm>
              <a:off x="3244851" y="5307015"/>
              <a:ext cx="292100" cy="215900"/>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26" name="Freeform 623" descr="50%"/>
            <p:cNvSpPr>
              <a:spLocks/>
            </p:cNvSpPr>
            <p:nvPr/>
          </p:nvSpPr>
          <p:spPr bwMode="auto">
            <a:xfrm>
              <a:off x="2616201" y="4781552"/>
              <a:ext cx="2487613" cy="69850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7" name="Group 624"/>
            <p:cNvGrpSpPr>
              <a:grpSpLocks/>
            </p:cNvGrpSpPr>
            <p:nvPr/>
          </p:nvGrpSpPr>
          <p:grpSpPr bwMode="auto">
            <a:xfrm>
              <a:off x="2832101" y="5233990"/>
              <a:ext cx="52388" cy="47625"/>
              <a:chOff x="1022" y="3187"/>
              <a:chExt cx="33" cy="30"/>
            </a:xfrm>
          </p:grpSpPr>
          <p:sp>
            <p:nvSpPr>
              <p:cNvPr id="16471" name="Oval 625" descr="50%"/>
              <p:cNvSpPr>
                <a:spLocks noChangeArrowheads="1"/>
              </p:cNvSpPr>
              <p:nvPr/>
            </p:nvSpPr>
            <p:spPr bwMode="auto">
              <a:xfrm>
                <a:off x="1022" y="318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72" name="Arc 626" descr="50%"/>
              <p:cNvSpPr>
                <a:spLocks/>
              </p:cNvSpPr>
              <p:nvPr/>
            </p:nvSpPr>
            <p:spPr bwMode="auto">
              <a:xfrm>
                <a:off x="1028" y="319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8" name="Group 627"/>
            <p:cNvGrpSpPr>
              <a:grpSpLocks/>
            </p:cNvGrpSpPr>
            <p:nvPr/>
          </p:nvGrpSpPr>
          <p:grpSpPr bwMode="auto">
            <a:xfrm>
              <a:off x="2981326" y="5289552"/>
              <a:ext cx="157163" cy="114300"/>
              <a:chOff x="1116" y="3222"/>
              <a:chExt cx="99" cy="72"/>
            </a:xfrm>
          </p:grpSpPr>
          <p:sp>
            <p:nvSpPr>
              <p:cNvPr id="16466" name="Arc 628" descr="50%"/>
              <p:cNvSpPr>
                <a:spLocks/>
              </p:cNvSpPr>
              <p:nvPr/>
            </p:nvSpPr>
            <p:spPr bwMode="auto">
              <a:xfrm>
                <a:off x="1137"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7" name="Arc 629" descr="50%"/>
              <p:cNvSpPr>
                <a:spLocks/>
              </p:cNvSpPr>
              <p:nvPr/>
            </p:nvSpPr>
            <p:spPr bwMode="auto">
              <a:xfrm>
                <a:off x="1116" y="322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8" name="Arc 630" descr="50%"/>
              <p:cNvSpPr>
                <a:spLocks/>
              </p:cNvSpPr>
              <p:nvPr/>
            </p:nvSpPr>
            <p:spPr bwMode="auto">
              <a:xfrm>
                <a:off x="1158"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9" name="Arc 631" descr="50%"/>
              <p:cNvSpPr>
                <a:spLocks/>
              </p:cNvSpPr>
              <p:nvPr/>
            </p:nvSpPr>
            <p:spPr bwMode="auto">
              <a:xfrm>
                <a:off x="1179"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70" name="Arc 632" descr="50%"/>
              <p:cNvSpPr>
                <a:spLocks/>
              </p:cNvSpPr>
              <p:nvPr/>
            </p:nvSpPr>
            <p:spPr bwMode="auto">
              <a:xfrm>
                <a:off x="1202"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9" name="Freeform 633" descr="50%"/>
            <p:cNvSpPr>
              <a:spLocks/>
            </p:cNvSpPr>
            <p:nvPr/>
          </p:nvSpPr>
          <p:spPr bwMode="auto">
            <a:xfrm>
              <a:off x="2622551" y="4789490"/>
              <a:ext cx="2465388" cy="463550"/>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0" name="Group 634"/>
            <p:cNvGrpSpPr>
              <a:grpSpLocks/>
            </p:cNvGrpSpPr>
            <p:nvPr/>
          </p:nvGrpSpPr>
          <p:grpSpPr bwMode="auto">
            <a:xfrm>
              <a:off x="3117851" y="5368927"/>
              <a:ext cx="354013" cy="217488"/>
              <a:chOff x="1202" y="3272"/>
              <a:chExt cx="223" cy="137"/>
            </a:xfrm>
          </p:grpSpPr>
          <p:sp>
            <p:nvSpPr>
              <p:cNvPr id="16464" name="Freeform 635" descr="50%"/>
              <p:cNvSpPr>
                <a:spLocks/>
              </p:cNvSpPr>
              <p:nvPr/>
            </p:nvSpPr>
            <p:spPr bwMode="auto">
              <a:xfrm>
                <a:off x="1202" y="327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65" name="Freeform 636" descr="50%"/>
              <p:cNvSpPr>
                <a:spLocks/>
              </p:cNvSpPr>
              <p:nvPr/>
            </p:nvSpPr>
            <p:spPr bwMode="auto">
              <a:xfrm>
                <a:off x="1206" y="327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1" name="Freeform 637" descr="50%"/>
            <p:cNvSpPr>
              <a:spLocks/>
            </p:cNvSpPr>
            <p:nvPr/>
          </p:nvSpPr>
          <p:spPr bwMode="auto">
            <a:xfrm>
              <a:off x="2400301" y="4064002"/>
              <a:ext cx="436563" cy="3175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32" name="Freeform 638" descr="50%"/>
            <p:cNvSpPr>
              <a:spLocks/>
            </p:cNvSpPr>
            <p:nvPr/>
          </p:nvSpPr>
          <p:spPr bwMode="auto">
            <a:xfrm>
              <a:off x="1462088" y="3286127"/>
              <a:ext cx="3713163" cy="1031875"/>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33" name="Group 639"/>
            <p:cNvGrpSpPr>
              <a:grpSpLocks/>
            </p:cNvGrpSpPr>
            <p:nvPr/>
          </p:nvGrpSpPr>
          <p:grpSpPr bwMode="auto">
            <a:xfrm>
              <a:off x="1781176" y="3952877"/>
              <a:ext cx="90488" cy="80963"/>
              <a:chOff x="360" y="2380"/>
              <a:chExt cx="57" cy="51"/>
            </a:xfrm>
          </p:grpSpPr>
          <p:sp>
            <p:nvSpPr>
              <p:cNvPr id="16462" name="Oval 640" descr="50%"/>
              <p:cNvSpPr>
                <a:spLocks noChangeArrowheads="1"/>
              </p:cNvSpPr>
              <p:nvPr/>
            </p:nvSpPr>
            <p:spPr bwMode="auto">
              <a:xfrm>
                <a:off x="360" y="2380"/>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63" name="Arc 641" descr="50%"/>
              <p:cNvSpPr>
                <a:spLocks/>
              </p:cNvSpPr>
              <p:nvPr/>
            </p:nvSpPr>
            <p:spPr bwMode="auto">
              <a:xfrm>
                <a:off x="371" y="2386"/>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34" name="Group 642"/>
            <p:cNvGrpSpPr>
              <a:grpSpLocks/>
            </p:cNvGrpSpPr>
            <p:nvPr/>
          </p:nvGrpSpPr>
          <p:grpSpPr bwMode="auto">
            <a:xfrm>
              <a:off x="2008188" y="4032252"/>
              <a:ext cx="242888" cy="180975"/>
              <a:chOff x="503" y="2430"/>
              <a:chExt cx="153" cy="114"/>
            </a:xfrm>
          </p:grpSpPr>
          <p:sp>
            <p:nvSpPr>
              <p:cNvPr id="16457" name="Arc 643" descr="50%"/>
              <p:cNvSpPr>
                <a:spLocks/>
              </p:cNvSpPr>
              <p:nvPr/>
            </p:nvSpPr>
            <p:spPr bwMode="auto">
              <a:xfrm>
                <a:off x="535" y="2430"/>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8" name="Arc 644" descr="50%"/>
              <p:cNvSpPr>
                <a:spLocks/>
              </p:cNvSpPr>
              <p:nvPr/>
            </p:nvSpPr>
            <p:spPr bwMode="auto">
              <a:xfrm>
                <a:off x="503" y="2430"/>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9" name="Arc 645" descr="50%"/>
              <p:cNvSpPr>
                <a:spLocks/>
              </p:cNvSpPr>
              <p:nvPr/>
            </p:nvSpPr>
            <p:spPr bwMode="auto">
              <a:xfrm>
                <a:off x="567"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0" name="Arc 646" descr="50%"/>
              <p:cNvSpPr>
                <a:spLocks/>
              </p:cNvSpPr>
              <p:nvPr/>
            </p:nvSpPr>
            <p:spPr bwMode="auto">
              <a:xfrm>
                <a:off x="598"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1" name="Arc 647" descr="50%"/>
              <p:cNvSpPr>
                <a:spLocks/>
              </p:cNvSpPr>
              <p:nvPr/>
            </p:nvSpPr>
            <p:spPr bwMode="auto">
              <a:xfrm>
                <a:off x="633"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35" name="Freeform 648" descr="50%"/>
            <p:cNvSpPr>
              <a:spLocks/>
            </p:cNvSpPr>
            <p:nvPr/>
          </p:nvSpPr>
          <p:spPr bwMode="auto">
            <a:xfrm>
              <a:off x="1471613" y="3298827"/>
              <a:ext cx="3686175" cy="688975"/>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6" name="Group 649"/>
            <p:cNvGrpSpPr>
              <a:grpSpLocks/>
            </p:cNvGrpSpPr>
            <p:nvPr/>
          </p:nvGrpSpPr>
          <p:grpSpPr bwMode="auto">
            <a:xfrm>
              <a:off x="2211388" y="4154490"/>
              <a:ext cx="528638" cy="320675"/>
              <a:chOff x="631" y="2507"/>
              <a:chExt cx="333" cy="202"/>
            </a:xfrm>
          </p:grpSpPr>
          <p:sp>
            <p:nvSpPr>
              <p:cNvPr id="16455" name="Freeform 650" descr="50%"/>
              <p:cNvSpPr>
                <a:spLocks/>
              </p:cNvSpPr>
              <p:nvPr/>
            </p:nvSpPr>
            <p:spPr bwMode="auto">
              <a:xfrm>
                <a:off x="631" y="2511"/>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56" name="Freeform 651" descr="50%"/>
              <p:cNvSpPr>
                <a:spLocks/>
              </p:cNvSpPr>
              <p:nvPr/>
            </p:nvSpPr>
            <p:spPr bwMode="auto">
              <a:xfrm>
                <a:off x="637" y="2507"/>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7" name="Rectangle 652"/>
            <p:cNvSpPr>
              <a:spLocks noChangeArrowheads="1"/>
            </p:cNvSpPr>
            <p:nvPr/>
          </p:nvSpPr>
          <p:spPr bwMode="auto">
            <a:xfrm>
              <a:off x="5576888" y="4794252"/>
              <a:ext cx="930275"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rgbClr val="0000FF"/>
                  </a:solidFill>
                  <a:latin typeface="Comic Sans MS" pitchFamily="66" charset="0"/>
                </a:rPr>
                <a:t>Server</a:t>
              </a:r>
            </a:p>
          </p:txBody>
        </p:sp>
        <p:grpSp>
          <p:nvGrpSpPr>
            <p:cNvPr id="16438" name="Group 653"/>
            <p:cNvGrpSpPr>
              <a:grpSpLocks/>
            </p:cNvGrpSpPr>
            <p:nvPr/>
          </p:nvGrpSpPr>
          <p:grpSpPr bwMode="auto">
            <a:xfrm>
              <a:off x="7405688" y="3819527"/>
              <a:ext cx="509588" cy="179388"/>
              <a:chOff x="4270" y="2440"/>
              <a:chExt cx="321" cy="113"/>
            </a:xfrm>
          </p:grpSpPr>
          <p:sp>
            <p:nvSpPr>
              <p:cNvPr id="16440" name="Freeform 654"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1" name="Freeform 655"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42" name="Group 656"/>
              <p:cNvGrpSpPr>
                <a:grpSpLocks/>
              </p:cNvGrpSpPr>
              <p:nvPr/>
            </p:nvGrpSpPr>
            <p:grpSpPr bwMode="auto">
              <a:xfrm>
                <a:off x="4297" y="2502"/>
                <a:ext cx="2" cy="3"/>
                <a:chOff x="4216" y="2686"/>
                <a:chExt cx="2" cy="3"/>
              </a:xfrm>
            </p:grpSpPr>
            <p:sp>
              <p:nvSpPr>
                <p:cNvPr id="16453" name="Oval 657"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54" name="Arc 658"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43" name="Group 659"/>
              <p:cNvGrpSpPr>
                <a:grpSpLocks/>
              </p:cNvGrpSpPr>
              <p:nvPr/>
            </p:nvGrpSpPr>
            <p:grpSpPr bwMode="auto">
              <a:xfrm>
                <a:off x="4314" y="2514"/>
                <a:ext cx="23" cy="4"/>
                <a:chOff x="4233" y="2698"/>
                <a:chExt cx="23" cy="4"/>
              </a:xfrm>
            </p:grpSpPr>
            <p:sp>
              <p:nvSpPr>
                <p:cNvPr id="16448" name="Arc 660"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49" name="Arc 661"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0" name="Arc 662"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1" name="Arc 663"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2" name="Arc 664"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44" name="Freeform 665"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45" name="Group 666"/>
              <p:cNvGrpSpPr>
                <a:grpSpLocks/>
              </p:cNvGrpSpPr>
              <p:nvPr/>
            </p:nvGrpSpPr>
            <p:grpSpPr bwMode="auto">
              <a:xfrm>
                <a:off x="4334" y="2516"/>
                <a:ext cx="47" cy="37"/>
                <a:chOff x="4253" y="2700"/>
                <a:chExt cx="47" cy="37"/>
              </a:xfrm>
            </p:grpSpPr>
            <p:sp>
              <p:nvSpPr>
                <p:cNvPr id="16446" name="Freeform 667"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7" name="Freeform 668"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39" name="Rectangle 669"/>
            <p:cNvSpPr>
              <a:spLocks noChangeArrowheads="1"/>
            </p:cNvSpPr>
            <p:nvPr/>
          </p:nvSpPr>
          <p:spPr bwMode="auto">
            <a:xfrm>
              <a:off x="7786688" y="3514727"/>
              <a:ext cx="1447800" cy="638175"/>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a:solidFill>
                    <a:srgbClr val="FF0000"/>
                  </a:solidFill>
                  <a:latin typeface="Comic Sans MS" pitchFamily="66" charset="0"/>
                </a:rPr>
                <a:t>Embedded system</a:t>
              </a:r>
            </a:p>
          </p:txBody>
        </p:sp>
        <p:sp>
          <p:nvSpPr>
            <p:cNvPr id="670" name="Rectangle 527"/>
            <p:cNvSpPr>
              <a:spLocks noChangeArrowheads="1"/>
            </p:cNvSpPr>
            <p:nvPr/>
          </p:nvSpPr>
          <p:spPr bwMode="auto">
            <a:xfrm>
              <a:off x="8780668" y="4414840"/>
              <a:ext cx="942567" cy="64376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smtClean="0">
                  <a:solidFill>
                    <a:srgbClr val="7030A0"/>
                  </a:solidFill>
                  <a:latin typeface="Comic Sans MS" pitchFamily="66" charset="0"/>
                </a:rPr>
                <a:t>mobile </a:t>
              </a:r>
            </a:p>
            <a:p>
              <a:pPr eaLnBrk="0" hangingPunct="0"/>
              <a:r>
                <a:rPr kumimoji="1" lang="en-US" altLang="zh-CN" sz="1800" i="0" dirty="0" smtClean="0">
                  <a:solidFill>
                    <a:srgbClr val="7030A0"/>
                  </a:solidFill>
                  <a:latin typeface="Comic Sans MS" pitchFamily="66" charset="0"/>
                </a:rPr>
                <a:t>phone</a:t>
              </a:r>
              <a:endParaRPr kumimoji="1" lang="en-US" altLang="zh-CN" sz="1800" i="0" dirty="0">
                <a:solidFill>
                  <a:srgbClr val="7030A0"/>
                </a:solidFill>
                <a:latin typeface="Comic Sans MS" pitchFamily="66" charset="0"/>
              </a:endParaRPr>
            </a:p>
          </p:txBody>
        </p:sp>
        <p:grpSp>
          <p:nvGrpSpPr>
            <p:cNvPr id="671" name="Group 606"/>
            <p:cNvGrpSpPr>
              <a:grpSpLocks/>
            </p:cNvGrpSpPr>
            <p:nvPr/>
          </p:nvGrpSpPr>
          <p:grpSpPr bwMode="auto">
            <a:xfrm>
              <a:off x="9029629" y="4306492"/>
              <a:ext cx="378619" cy="156369"/>
              <a:chOff x="4270" y="2440"/>
              <a:chExt cx="321" cy="113"/>
            </a:xfrm>
          </p:grpSpPr>
          <p:sp>
            <p:nvSpPr>
              <p:cNvPr id="672"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673"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674" name="Group 609"/>
              <p:cNvGrpSpPr>
                <a:grpSpLocks/>
              </p:cNvGrpSpPr>
              <p:nvPr/>
            </p:nvGrpSpPr>
            <p:grpSpPr bwMode="auto">
              <a:xfrm>
                <a:off x="4297" y="2502"/>
                <a:ext cx="2" cy="3"/>
                <a:chOff x="4216" y="2686"/>
                <a:chExt cx="2" cy="3"/>
              </a:xfrm>
            </p:grpSpPr>
            <p:sp>
              <p:nvSpPr>
                <p:cNvPr id="685"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686"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675" name="Group 612"/>
              <p:cNvGrpSpPr>
                <a:grpSpLocks/>
              </p:cNvGrpSpPr>
              <p:nvPr/>
            </p:nvGrpSpPr>
            <p:grpSpPr bwMode="auto">
              <a:xfrm>
                <a:off x="4314" y="2514"/>
                <a:ext cx="23" cy="4"/>
                <a:chOff x="4233" y="2698"/>
                <a:chExt cx="23" cy="4"/>
              </a:xfrm>
            </p:grpSpPr>
            <p:sp>
              <p:nvSpPr>
                <p:cNvPr id="680"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1"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2"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3"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4"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676"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677" name="Group 619"/>
              <p:cNvGrpSpPr>
                <a:grpSpLocks/>
              </p:cNvGrpSpPr>
              <p:nvPr/>
            </p:nvGrpSpPr>
            <p:grpSpPr bwMode="auto">
              <a:xfrm>
                <a:off x="4334" y="2516"/>
                <a:ext cx="47" cy="37"/>
                <a:chOff x="4253" y="2700"/>
                <a:chExt cx="47" cy="37"/>
              </a:xfrm>
            </p:grpSpPr>
            <p:sp>
              <p:nvSpPr>
                <p:cNvPr id="678"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679"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sp>
        <p:nvSpPr>
          <p:cNvPr id="3" name="文本框 2"/>
          <p:cNvSpPr txBox="1"/>
          <p:nvPr/>
        </p:nvSpPr>
        <p:spPr>
          <a:xfrm>
            <a:off x="930194" y="5414753"/>
            <a:ext cx="10206366" cy="830997"/>
          </a:xfrm>
          <a:prstGeom prst="rect">
            <a:avLst/>
          </a:prstGeom>
          <a:noFill/>
        </p:spPr>
        <p:txBody>
          <a:bodyPr wrap="square" rtlCol="0">
            <a:spAutoFit/>
          </a:bodyPr>
          <a:lstStyle/>
          <a:p>
            <a:pPr algn="l"/>
            <a:r>
              <a:rPr lang="en-US" altLang="zh-CN" sz="2400" dirty="0" smtClean="0">
                <a:solidFill>
                  <a:srgbClr val="3333FF"/>
                </a:solidFill>
              </a:rPr>
              <a:t>RISC-based computers  raised performance bar:   RISC  replace CISC</a:t>
            </a:r>
          </a:p>
          <a:p>
            <a:pPr algn="l"/>
            <a:r>
              <a:rPr lang="en-US" altLang="zh-CN" sz="2400" dirty="0" smtClean="0">
                <a:solidFill>
                  <a:srgbClr val="3333FF"/>
                </a:solidFill>
              </a:rPr>
              <a:t>In low-end application,  power performance:  ARM  replace x86  </a:t>
            </a:r>
            <a:endParaRPr lang="zh-CN" altLang="en-US" sz="2400" dirty="0">
              <a:solidFill>
                <a:srgbClr val="3333FF"/>
              </a:solidFill>
            </a:endParaRPr>
          </a:p>
        </p:txBody>
      </p:sp>
    </p:spTree>
  </p:cSld>
  <p:clrMapOvr>
    <a:masterClrMapping/>
  </p:clrMapOvr>
  <p:transition spd="slow">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559496" y="79014"/>
            <a:ext cx="10369152" cy="766762"/>
          </a:xfrm>
        </p:spPr>
        <p:txBody>
          <a:bodyPr>
            <a:normAutofit fontScale="90000"/>
          </a:bodyPr>
          <a:lstStyle/>
          <a:p>
            <a:r>
              <a:rPr lang="en-US" altLang="zh-CN" dirty="0"/>
              <a:t>Incredible CPU performance improvement</a:t>
            </a:r>
            <a:endParaRPr lang="zh-CN" altLang="zh-CN" dirty="0" smtClean="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Times New Roman" panose="02020603050405020304" pitchFamily="18" charset="0"/>
              </a:rPr>
              <a:t>VAX         : 25%/year  1978 to </a:t>
            </a:r>
            <a:r>
              <a:rPr kumimoji="1" lang="en-US" altLang="zh-CN" sz="1800" b="1" dirty="0" smtClean="0">
                <a:solidFill>
                  <a:srgbClr val="0000FF"/>
                </a:solidFill>
                <a:latin typeface="Times New Roman" panose="02020603050405020304" pitchFamily="18" charset="0"/>
              </a:rPr>
              <a:t>1986</a:t>
            </a:r>
            <a:r>
              <a:rPr kumimoji="1" lang="zh-CN" altLang="en-US" sz="1800" b="1" dirty="0" smtClean="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RISC+x86</a:t>
            </a:r>
            <a:r>
              <a:rPr kumimoji="1" lang="en-US" altLang="zh-CN" sz="1800" b="1" dirty="0">
                <a:solidFill>
                  <a:srgbClr val="0000FF"/>
                </a:solidFill>
                <a:latin typeface="Times New Roman" panose="02020603050405020304" pitchFamily="18" charset="0"/>
              </a:rPr>
              <a:t>:  52%/year 1986 to </a:t>
            </a:r>
            <a:r>
              <a:rPr kumimoji="1" lang="en-US" altLang="zh-CN" sz="1800" b="1" dirty="0" smtClean="0">
                <a:solidFill>
                  <a:srgbClr val="0000FF"/>
                </a:solidFill>
                <a:latin typeface="Times New Roman" panose="02020603050405020304" pitchFamily="18" charset="0"/>
              </a:rPr>
              <a:t>2002</a:t>
            </a:r>
            <a:r>
              <a:rPr kumimoji="1" lang="zh-CN" altLang="en-US" sz="1800" b="1" dirty="0" smtClean="0">
                <a:solidFill>
                  <a:srgbClr val="0000FF"/>
                </a:solidFill>
                <a:latin typeface="Times New Roman" panose="02020603050405020304" pitchFamily="18" charset="0"/>
              </a:rPr>
              <a:t>；  </a:t>
            </a:r>
            <a:r>
              <a:rPr kumimoji="1" lang="en-US" altLang="zh-CN" sz="1800" b="1" dirty="0" smtClean="0">
                <a:solidFill>
                  <a:srgbClr val="0000FF"/>
                </a:solidFill>
                <a:latin typeface="Times New Roman" panose="02020603050405020304" pitchFamily="18" charset="0"/>
              </a:rPr>
              <a:t>RISC+x86</a:t>
            </a:r>
            <a:r>
              <a:rPr kumimoji="1" lang="en-US" altLang="zh-CN" sz="1800" b="1" dirty="0">
                <a:solidFill>
                  <a:srgbClr val="0000FF"/>
                </a:solidFill>
                <a:latin typeface="Times New Roman" panose="02020603050405020304" pitchFamily="18" charset="0"/>
              </a:rPr>
              <a:t>: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42177"/>
      </p:ext>
    </p:extLst>
  </p:cSld>
  <p:clrMapOvr>
    <a:masterClrMapping/>
  </p:clrMapOvr>
  <p:transition spd="slow">
    <p:pull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Rot="1" noChangeArrowheads="1"/>
          </p:cNvSpPr>
          <p:nvPr>
            <p:ph type="title"/>
          </p:nvPr>
        </p:nvSpPr>
        <p:spPr>
          <a:xfrm>
            <a:off x="1809721" y="1"/>
            <a:ext cx="8621713" cy="936625"/>
          </a:xfrm>
        </p:spPr>
        <p:txBody>
          <a:bodyPr/>
          <a:lstStyle/>
          <a:p>
            <a:pPr eaLnBrk="1" hangingPunct="1"/>
            <a:r>
              <a:rPr lang="en-US" altLang="zh-CN" dirty="0" smtClean="0">
                <a:solidFill>
                  <a:srgbClr val="FF0000"/>
                </a:solidFill>
              </a:rPr>
              <a:t>What the figure tell us ?</a:t>
            </a:r>
          </a:p>
        </p:txBody>
      </p:sp>
      <p:sp>
        <p:nvSpPr>
          <p:cNvPr id="18436" name="Rectangle 3"/>
          <p:cNvSpPr>
            <a:spLocks noGrp="1" noRot="1" noChangeArrowheads="1"/>
          </p:cNvSpPr>
          <p:nvPr>
            <p:ph idx="1"/>
          </p:nvPr>
        </p:nvSpPr>
        <p:spPr>
          <a:xfrm>
            <a:off x="1174473" y="1052736"/>
            <a:ext cx="9892208" cy="5381220"/>
          </a:xfrm>
        </p:spPr>
        <p:txBody>
          <a:bodyPr>
            <a:normAutofit fontScale="92500"/>
          </a:bodyPr>
          <a:lstStyle/>
          <a:p>
            <a:r>
              <a:rPr lang="en-US" altLang="zh-CN" dirty="0"/>
              <a:t>Performance improvements:</a:t>
            </a:r>
          </a:p>
          <a:p>
            <a:pPr marL="0" indent="0" eaLnBrk="1" hangingPunct="1">
              <a:buNone/>
            </a:pPr>
            <a:r>
              <a:rPr lang="en-US" altLang="zh-CN" sz="2800" dirty="0" smtClean="0">
                <a:solidFill>
                  <a:schemeClr val="tx2"/>
                </a:solidFill>
              </a:rPr>
              <a:t>   25</a:t>
            </a:r>
            <a:r>
              <a:rPr lang="en-US" altLang="zh-CN" sz="2800" dirty="0">
                <a:solidFill>
                  <a:schemeClr val="tx2"/>
                </a:solidFill>
              </a:rPr>
              <a:t>%</a:t>
            </a:r>
            <a:r>
              <a:rPr lang="en-US" altLang="zh-CN" sz="2800" dirty="0"/>
              <a:t>:  Technological improvements more steady than progress in computer architecture</a:t>
            </a:r>
            <a:r>
              <a:rPr lang="en-US" altLang="zh-CN" sz="2800" dirty="0" smtClean="0"/>
              <a:t>.</a:t>
            </a:r>
          </a:p>
          <a:p>
            <a:pPr lvl="1"/>
            <a:r>
              <a:rPr lang="en-US" altLang="zh-CN" dirty="0" smtClean="0"/>
              <a:t>Feature </a:t>
            </a:r>
            <a:r>
              <a:rPr lang="en-US" altLang="zh-CN" dirty="0"/>
              <a:t>size, clock speed</a:t>
            </a:r>
          </a:p>
          <a:p>
            <a:pPr marL="0" indent="0" eaLnBrk="1" hangingPunct="1">
              <a:buNone/>
            </a:pPr>
            <a:endParaRPr lang="en-US" altLang="zh-CN" sz="2800" dirty="0">
              <a:solidFill>
                <a:schemeClr val="tx2"/>
              </a:solidFill>
            </a:endParaRPr>
          </a:p>
          <a:p>
            <a:pPr eaLnBrk="1" hangingPunct="1"/>
            <a:r>
              <a:rPr lang="en-US" altLang="zh-CN" sz="2800" dirty="0">
                <a:solidFill>
                  <a:schemeClr val="tx2"/>
                </a:solidFill>
              </a:rPr>
              <a:t>52%</a:t>
            </a:r>
            <a:r>
              <a:rPr lang="en-US" altLang="zh-CN" sz="2800" dirty="0"/>
              <a:t>:  After </a:t>
            </a:r>
            <a:r>
              <a:rPr lang="en-US" altLang="zh-CN" sz="2800" dirty="0">
                <a:solidFill>
                  <a:srgbClr val="3333FF"/>
                </a:solidFill>
              </a:rPr>
              <a:t>RISC emergence</a:t>
            </a:r>
            <a:r>
              <a:rPr lang="en-US" altLang="zh-CN" sz="2800" dirty="0"/>
              <a:t>, computer design emphasized both </a:t>
            </a:r>
            <a:r>
              <a:rPr lang="en-US" altLang="zh-CN" sz="2800" dirty="0">
                <a:solidFill>
                  <a:srgbClr val="FF0000"/>
                </a:solidFill>
              </a:rPr>
              <a:t>architectural innovation </a:t>
            </a:r>
            <a:r>
              <a:rPr lang="en-US" altLang="zh-CN" sz="2800" dirty="0"/>
              <a:t>and efficient use of technology improvements.</a:t>
            </a:r>
          </a:p>
          <a:p>
            <a:pPr lvl="1" eaLnBrk="1" hangingPunct="1"/>
            <a:r>
              <a:rPr lang="en-US" altLang="zh-CN" sz="2400" dirty="0">
                <a:solidFill>
                  <a:schemeClr val="tx2"/>
                </a:solidFill>
              </a:rPr>
              <a:t>Computer Architecture  plays an important role in performance improvement</a:t>
            </a:r>
          </a:p>
          <a:p>
            <a:pPr lvl="1" eaLnBrk="1" hangingPunct="1"/>
            <a:r>
              <a:rPr lang="en-US" altLang="zh-CN" sz="2400" b="1" dirty="0">
                <a:solidFill>
                  <a:srgbClr val="3333FF"/>
                </a:solidFill>
              </a:rPr>
              <a:t>Pipeline, dynamic scheduling, </a:t>
            </a:r>
            <a:r>
              <a:rPr lang="en-US" altLang="zh-CN" sz="2400" b="1" dirty="0" err="1">
                <a:solidFill>
                  <a:srgbClr val="3333FF"/>
                </a:solidFill>
              </a:rPr>
              <a:t>ooo</a:t>
            </a:r>
            <a:r>
              <a:rPr lang="en-US" altLang="zh-CN" sz="2400" b="1" dirty="0">
                <a:solidFill>
                  <a:srgbClr val="3333FF"/>
                </a:solidFill>
              </a:rPr>
              <a:t>, branch prediction, </a:t>
            </a:r>
            <a:endParaRPr lang="en-US" altLang="zh-CN" sz="2000" b="1" dirty="0">
              <a:solidFill>
                <a:srgbClr val="3333FF"/>
              </a:solidFill>
            </a:endParaRPr>
          </a:p>
          <a:p>
            <a:pPr lvl="1">
              <a:buNone/>
            </a:pPr>
            <a:r>
              <a:rPr lang="en-US" altLang="zh-CN" sz="2400" b="1" dirty="0">
                <a:solidFill>
                  <a:srgbClr val="3333FF"/>
                </a:solidFill>
              </a:rPr>
              <a:t>   speculation,  superscalar, </a:t>
            </a:r>
            <a:r>
              <a:rPr lang="en-US" altLang="zh-CN" sz="2400" b="1" dirty="0" err="1">
                <a:solidFill>
                  <a:srgbClr val="3333FF"/>
                </a:solidFill>
              </a:rPr>
              <a:t>VLIW</a:t>
            </a:r>
            <a:r>
              <a:rPr lang="en-US" altLang="zh-CN" sz="2400" b="1" dirty="0">
                <a:solidFill>
                  <a:srgbClr val="3333FF"/>
                </a:solidFill>
              </a:rPr>
              <a:t>,  prediction instructions,     ……</a:t>
            </a:r>
          </a:p>
        </p:txBody>
      </p:sp>
    </p:spTree>
  </p:cSld>
  <p:clrMapOvr>
    <a:masterClrMapping/>
  </p:clrMapOvr>
  <p:transition spd="slow">
    <p:random/>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potx" id="{7B9FF60D-E668-41AF-B571-7B8692862C8C}" vid="{E160AADC-39C2-4FCC-A19C-56A65B2A5AB4}"/>
    </a:ext>
  </a:extLst>
</a:theme>
</file>

<file path=ppt/theme/theme2.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Template>
  <TotalTime>2331</TotalTime>
  <Words>2767</Words>
  <Application>Microsoft Office PowerPoint</Application>
  <PresentationFormat>宽屏</PresentationFormat>
  <Paragraphs>544</Paragraphs>
  <Slides>61</Slides>
  <Notes>17</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2</vt:i4>
      </vt:variant>
      <vt:variant>
        <vt:lpstr>幻灯片标题</vt:lpstr>
      </vt:variant>
      <vt:variant>
        <vt:i4>61</vt:i4>
      </vt:variant>
    </vt:vector>
  </HeadingPairs>
  <TitlesOfParts>
    <vt:vector size="79" baseType="lpstr">
      <vt:lpstr>-apple-system-font</vt:lpstr>
      <vt:lpstr>Times-Roman</vt:lpstr>
      <vt:lpstr>黑体</vt:lpstr>
      <vt:lpstr>华文行楷</vt:lpstr>
      <vt:lpstr>楷体_GB2312</vt:lpstr>
      <vt:lpstr>宋体</vt:lpstr>
      <vt:lpstr>arial</vt:lpstr>
      <vt:lpstr>arial</vt:lpstr>
      <vt:lpstr>Calibri</vt:lpstr>
      <vt:lpstr>Comic Sans MS</vt:lpstr>
      <vt:lpstr>Tahoma</vt:lpstr>
      <vt:lpstr>Times New Roman</vt:lpstr>
      <vt:lpstr>Wingdings</vt:lpstr>
      <vt:lpstr>Wingdings 2</vt:lpstr>
      <vt:lpstr>自定义设计方案</vt:lpstr>
      <vt:lpstr>SpringFestivalGreeting</vt:lpstr>
      <vt:lpstr>VISIO</vt:lpstr>
      <vt:lpstr>图表</vt:lpstr>
      <vt:lpstr>Chapter 1-1  Fundamentals of Quantitative Design and Analysis</vt:lpstr>
      <vt:lpstr>Topics in Chapter 1</vt:lpstr>
      <vt:lpstr>PowerPoint 演示文稿</vt:lpstr>
      <vt:lpstr>What’s Computer Architecture</vt:lpstr>
      <vt:lpstr>iEvolution of computer marketeomputer  </vt:lpstr>
      <vt:lpstr>   1988 Computer Food Chain</vt:lpstr>
      <vt:lpstr>Evolution of computer market</vt:lpstr>
      <vt:lpstr>Incredible CPU performance improvement</vt:lpstr>
      <vt:lpstr>What the figure tell us ?</vt:lpstr>
      <vt:lpstr>Effect of dramatic growth rate during 20th centrury</vt:lpstr>
      <vt:lpstr>What’s Computer Architecture</vt:lpstr>
      <vt:lpstr>Programmer’s perceptual </vt:lpstr>
      <vt:lpstr>Very different appearance</vt:lpstr>
      <vt:lpstr>Very Different ISA</vt:lpstr>
      <vt:lpstr>New Concepts ?</vt:lpstr>
      <vt:lpstr>Computer architecture</vt:lpstr>
      <vt:lpstr>Seven dimensions of ISA</vt:lpstr>
      <vt:lpstr>Computer Applications</vt:lpstr>
      <vt:lpstr>The Task of Computer Design-2</vt:lpstr>
      <vt:lpstr>Incredible CPU performance improvement</vt:lpstr>
      <vt:lpstr>Why lower down after 2004 ？</vt:lpstr>
      <vt:lpstr>Challenges of “three walls”</vt:lpstr>
      <vt:lpstr>Trends of Computer Architecture</vt:lpstr>
      <vt:lpstr>Computational RAM / PIM</vt:lpstr>
      <vt:lpstr>Memory as an Accelerator</vt:lpstr>
      <vt:lpstr>Current Trends in Architecture</vt:lpstr>
      <vt:lpstr>Recent research fields</vt:lpstr>
      <vt:lpstr>Where to explore the parallelism ?</vt:lpstr>
      <vt:lpstr>PowerPoint 演示文稿</vt:lpstr>
      <vt:lpstr>Fastest computer in China</vt:lpstr>
      <vt:lpstr>What are the fastest computers?</vt:lpstr>
      <vt:lpstr>Fastest Supercomputer  in the world from http://top500.org/     June. 2013</vt:lpstr>
      <vt:lpstr>Fastest Supercomputer  in the world from http://top500.org/ June，2015</vt:lpstr>
      <vt:lpstr>Fastest Supercomputer  in the world from http://top500.org/     June. 2016</vt:lpstr>
      <vt:lpstr>Fastest Supercomputer  in the world from http://top500.org/     June. 2017</vt:lpstr>
      <vt:lpstr>Overview of TH-2</vt:lpstr>
      <vt:lpstr>Hardware subsystem of TH-2</vt:lpstr>
      <vt:lpstr>Comuter Node of TH-2</vt:lpstr>
      <vt:lpstr>Comuter Node of TH-2</vt:lpstr>
      <vt:lpstr>Computer Array of TH-2</vt:lpstr>
      <vt:lpstr>PowerPoint 演示文稿</vt:lpstr>
      <vt:lpstr>Fastest Supercomputer  in the world from http://top500.org/     June. 2018</vt:lpstr>
      <vt:lpstr>Newest Top 10    June 2020</vt:lpstr>
      <vt:lpstr>Chip technology </vt:lpstr>
      <vt:lpstr>Chip technology </vt:lpstr>
      <vt:lpstr>What are the Big Bananas ?</vt:lpstr>
      <vt:lpstr>  Eckert-Mauchly Award Recipients </vt:lpstr>
      <vt:lpstr>Big Men in Architecture(1)</vt:lpstr>
      <vt:lpstr>Big Men in Architecture(2)</vt:lpstr>
      <vt:lpstr>Big Men in Architecture(3)</vt:lpstr>
      <vt:lpstr>Big Men in Architecture(5)</vt:lpstr>
      <vt:lpstr>Big Men in Architecture(6)</vt:lpstr>
      <vt:lpstr>Big Men in Architecture(7)</vt:lpstr>
      <vt:lpstr>Big Men in Architecture(8)</vt:lpstr>
      <vt:lpstr>Top conferences and Journals</vt:lpstr>
      <vt:lpstr>PowerPoint 演示文稿</vt:lpstr>
      <vt:lpstr>Computer Design Engineering life cycle </vt:lpstr>
      <vt:lpstr>Topics in Chapter 1</vt:lpstr>
      <vt:lpstr>Summary: Task of computer design </vt:lpstr>
      <vt:lpstr>Reading Assignments</vt:lpstr>
      <vt:lpstr>PowerPoint 演示文稿</vt:lpstr>
    </vt:vector>
  </TitlesOfParts>
  <Company>Zhejiang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Foundamental of computer design</dc:title>
  <dc:creator>Jiang xiaohong</dc:creator>
  <cp:lastModifiedBy>jiangxh</cp:lastModifiedBy>
  <cp:revision>78</cp:revision>
  <cp:lastPrinted>2014-02-23T16:31:44Z</cp:lastPrinted>
  <dcterms:created xsi:type="dcterms:W3CDTF">2007-03-06T08:21:00Z</dcterms:created>
  <dcterms:modified xsi:type="dcterms:W3CDTF">2021-09-19T14:49:31Z</dcterms:modified>
</cp:coreProperties>
</file>